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32"/>
  </p:notesMasterIdLst>
  <p:sldIdLst>
    <p:sldId id="268" r:id="rId2"/>
    <p:sldId id="269" r:id="rId3"/>
    <p:sldId id="283" r:id="rId4"/>
    <p:sldId id="284" r:id="rId5"/>
    <p:sldId id="259" r:id="rId6"/>
    <p:sldId id="260" r:id="rId7"/>
    <p:sldId id="261" r:id="rId8"/>
    <p:sldId id="262" r:id="rId9"/>
    <p:sldId id="285" r:id="rId10"/>
    <p:sldId id="256" r:id="rId11"/>
    <p:sldId id="257" r:id="rId12"/>
    <p:sldId id="258" r:id="rId13"/>
    <p:sldId id="286" r:id="rId14"/>
    <p:sldId id="263" r:id="rId15"/>
    <p:sldId id="264" r:id="rId16"/>
    <p:sldId id="265" r:id="rId17"/>
    <p:sldId id="266" r:id="rId18"/>
    <p:sldId id="267" r:id="rId19"/>
    <p:sldId id="270"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0F6"/>
    <a:srgbClr val="1C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1" d="100"/>
          <a:sy n="51" d="100"/>
        </p:scale>
        <p:origin x="-1704"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3E983-7E42-4B9D-90DF-1F94E24BE79C}" type="datetimeFigureOut">
              <a:rPr lang="en-US" smtClean="0"/>
              <a:pPr/>
              <a:t>11/28/2012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AB3B1-3CD8-4667-98EF-EA116D2745EB}" type="slidenum">
              <a:rPr lang="en-US" smtClean="0"/>
              <a:pPr/>
              <a:t>‹#›</a:t>
            </a:fld>
            <a:endParaRPr lang="en-US"/>
          </a:p>
        </p:txBody>
      </p:sp>
    </p:spTree>
    <p:extLst>
      <p:ext uri="{BB962C8B-B14F-4D97-AF65-F5344CB8AC3E}">
        <p14:creationId xmlns:p14="http://schemas.microsoft.com/office/powerpoint/2010/main" val="2156286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A031A22-F018-465F-8618-D72CA98CA03F}" type="slidenum">
              <a:rPr lang="en-US" sz="1200" smtClean="0"/>
              <a:pPr eaLnBrk="1" hangingPunct="1"/>
              <a:t>14</a:t>
            </a:fld>
            <a:endParaRPr lang="en-US" sz="1200" smtClean="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County Flows of Employment for Disaster Declaration Areas</a:t>
            </a:r>
          </a:p>
          <a:p>
            <a:r>
              <a:rPr lang="en-US" b="1" dirty="0"/>
              <a:t>(DDAs) Under DR‐4085 and DR‐4086</a:t>
            </a:r>
            <a:endParaRPr lang="en-US" dirty="0"/>
          </a:p>
        </p:txBody>
      </p:sp>
      <p:sp>
        <p:nvSpPr>
          <p:cNvPr id="4" name="Slide Number Placeholder 3"/>
          <p:cNvSpPr>
            <a:spLocks noGrp="1"/>
          </p:cNvSpPr>
          <p:nvPr>
            <p:ph type="sldNum" sz="quarter" idx="10"/>
          </p:nvPr>
        </p:nvSpPr>
        <p:spPr/>
        <p:txBody>
          <a:bodyPr/>
          <a:lstStyle/>
          <a:p>
            <a:fld id="{12C5EA75-4822-49AB-92E3-DE8B26EDF786}" type="slidenum">
              <a:rPr lang="en-US" smtClean="0"/>
              <a:t>27</a:t>
            </a:fld>
            <a:endParaRPr lang="en-US" dirty="0"/>
          </a:p>
        </p:txBody>
      </p:sp>
    </p:spTree>
    <p:extLst>
      <p:ext uri="{BB962C8B-B14F-4D97-AF65-F5344CB8AC3E}">
        <p14:creationId xmlns:p14="http://schemas.microsoft.com/office/powerpoint/2010/main" val="352238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a:t>County Flows of Employment for Disaster Declaration Areas</a:t>
            </a:r>
          </a:p>
          <a:p>
            <a:r>
              <a:rPr lang="en-US" b="1" dirty="0"/>
              <a:t>(DDAs) Under DR‐4085 and DR‐4086</a:t>
            </a:r>
            <a:r>
              <a:rPr lang="en-US" dirty="0"/>
              <a:t/>
            </a:r>
            <a:br>
              <a:rPr lang="en-US" dirty="0"/>
            </a:br>
            <a:endParaRPr lang="en-US" b="1" dirty="0"/>
          </a:p>
        </p:txBody>
      </p:sp>
      <p:sp>
        <p:nvSpPr>
          <p:cNvPr id="4" name="Slide Number Placeholder 3"/>
          <p:cNvSpPr>
            <a:spLocks noGrp="1"/>
          </p:cNvSpPr>
          <p:nvPr>
            <p:ph type="sldNum" sz="quarter" idx="10"/>
          </p:nvPr>
        </p:nvSpPr>
        <p:spPr/>
        <p:txBody>
          <a:bodyPr/>
          <a:lstStyle/>
          <a:p>
            <a:fld id="{12C5EA75-4822-49AB-92E3-DE8B26EDF786}" type="slidenum">
              <a:rPr lang="en-US" smtClean="0"/>
              <a:t>28</a:t>
            </a:fld>
            <a:endParaRPr lang="en-US" dirty="0"/>
          </a:p>
        </p:txBody>
      </p:sp>
    </p:spTree>
    <p:extLst>
      <p:ext uri="{BB962C8B-B14F-4D97-AF65-F5344CB8AC3E}">
        <p14:creationId xmlns:p14="http://schemas.microsoft.com/office/powerpoint/2010/main" val="380056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LEHD released Version 6.1 of OnTheMap application in June. A major new feature of this release is OnTheMap Mobile, a mobile-optimized version of OnTheMap that can be accessed through mobile (IOS and Android) web browsers. OnTheMap Mobile can be accessed directly at http://onthemap.ces.census.gov/m/.</a:t>
            </a:r>
          </a:p>
          <a:p>
            <a:endParaRPr lang="en-US" dirty="0" smtClean="0"/>
          </a:p>
          <a:p>
            <a:r>
              <a:rPr lang="en-US" dirty="0" smtClean="0"/>
              <a:t>According to Tim</a:t>
            </a:r>
            <a:r>
              <a:rPr lang="en-US" baseline="0" dirty="0" smtClean="0"/>
              <a:t> Reis of Google, Mobile is mainstream.</a:t>
            </a:r>
            <a:endParaRPr lang="en-US" dirty="0" smtClean="0"/>
          </a:p>
          <a:p>
            <a:endParaRPr lang="en-US" dirty="0" smtClean="0"/>
          </a:p>
          <a:p>
            <a:r>
              <a:rPr lang="en-US" dirty="0" smtClean="0"/>
              <a:t>OnTheMap Mobile is</a:t>
            </a:r>
            <a:r>
              <a:rPr lang="en-US" baseline="0" dirty="0" smtClean="0"/>
              <a:t> a touch-based web tool that shows where people work and where workers live. </a:t>
            </a:r>
          </a:p>
          <a:p>
            <a:endParaRPr lang="en-US" baseline="0" dirty="0" smtClean="0"/>
          </a:p>
          <a:p>
            <a:r>
              <a:rPr lang="en-US" baseline="0" dirty="0" smtClean="0"/>
              <a:t>It has the same capabilities as the standard OnTheMap functionalities, which is easy access to maps, charts, and reports on your mobile device from your current location.</a:t>
            </a:r>
          </a:p>
          <a:p>
            <a:endParaRPr lang="en-US" baseline="0" dirty="0" smtClean="0"/>
          </a:p>
          <a:p>
            <a:r>
              <a:rPr lang="en-US" baseline="0" dirty="0" smtClean="0"/>
              <a:t>This touchscreen interface was developed specifically for smartphones and tablets. Other mobile devices can utilize our text-only tool.</a:t>
            </a:r>
          </a:p>
          <a:p>
            <a:endParaRPr lang="en-US" dirty="0"/>
          </a:p>
        </p:txBody>
      </p:sp>
      <p:sp>
        <p:nvSpPr>
          <p:cNvPr id="4" name="Slide Number Placeholder 3"/>
          <p:cNvSpPr>
            <a:spLocks noGrp="1"/>
          </p:cNvSpPr>
          <p:nvPr>
            <p:ph type="sldNum" sz="quarter" idx="10"/>
          </p:nvPr>
        </p:nvSpPr>
        <p:spPr/>
        <p:txBody>
          <a:bodyPr/>
          <a:lstStyle/>
          <a:p>
            <a:fld id="{12C5EA75-4822-49AB-92E3-DE8B26EDF786}" type="slidenum">
              <a:rPr lang="en-US" smtClean="0"/>
              <a:t>29</a:t>
            </a:fld>
            <a:endParaRPr lang="en-US" dirty="0"/>
          </a:p>
        </p:txBody>
      </p:sp>
    </p:spTree>
    <p:extLst>
      <p:ext uri="{BB962C8B-B14F-4D97-AF65-F5344CB8AC3E}">
        <p14:creationId xmlns:p14="http://schemas.microsoft.com/office/powerpoint/2010/main" val="342098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5EA75-4822-49AB-92E3-DE8B26EDF786}" type="slidenum">
              <a:rPr lang="en-US" smtClean="0"/>
              <a:t>30</a:t>
            </a:fld>
            <a:endParaRPr lang="en-US"/>
          </a:p>
        </p:txBody>
      </p:sp>
    </p:spTree>
    <p:extLst>
      <p:ext uri="{BB962C8B-B14F-4D97-AF65-F5344CB8AC3E}">
        <p14:creationId xmlns:p14="http://schemas.microsoft.com/office/powerpoint/2010/main" val="235997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102A568-C6DE-45FE-BADD-13D33BF2F2E2}" type="slidenum">
              <a:rPr lang="en-US" sz="1200" smtClean="0"/>
              <a:pPr eaLnBrk="1" hangingPunct="1"/>
              <a:t>17</a:t>
            </a:fld>
            <a:endParaRPr lang="en-US" sz="1200" smtClean="0"/>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5EA75-4822-49AB-92E3-DE8B26EDF786}" type="slidenum">
              <a:rPr lang="en-US" smtClean="0"/>
              <a:t>19</a:t>
            </a:fld>
            <a:endParaRPr lang="en-US" dirty="0"/>
          </a:p>
        </p:txBody>
      </p:sp>
    </p:spTree>
    <p:extLst>
      <p:ext uri="{BB962C8B-B14F-4D97-AF65-F5344CB8AC3E}">
        <p14:creationId xmlns:p14="http://schemas.microsoft.com/office/powerpoint/2010/main" val="410379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can be used to provide detailed information about the local labor </a:t>
            </a:r>
            <a:r>
              <a:rPr lang="en-US" dirty="0" smtClean="0"/>
              <a:t>market, such as:</a:t>
            </a:r>
            <a:endParaRPr lang="en-US" dirty="0"/>
          </a:p>
          <a:p>
            <a:pPr marL="168235" indent="-168235">
              <a:buFont typeface="Arial" pitchFamily="34" charset="0"/>
              <a:buChar char="•"/>
            </a:pPr>
            <a:r>
              <a:rPr lang="en-US" dirty="0"/>
              <a:t>who’s employed in what industry.</a:t>
            </a:r>
          </a:p>
          <a:p>
            <a:pPr marL="168235" indent="-168235">
              <a:buFont typeface="Arial" pitchFamily="34" charset="0"/>
              <a:buChar char="•"/>
            </a:pPr>
            <a:r>
              <a:rPr lang="en-US" dirty="0" smtClean="0"/>
              <a:t>How high is worker turnover in specific areas and in specific industries?</a:t>
            </a:r>
          </a:p>
          <a:p>
            <a:pPr marL="168235" indent="-168235">
              <a:buFont typeface="Arial" pitchFamily="34" charset="0"/>
              <a:buChar char="•"/>
            </a:pPr>
            <a:r>
              <a:rPr lang="en-US" dirty="0" smtClean="0"/>
              <a:t>Where </a:t>
            </a:r>
            <a:r>
              <a:rPr lang="en-US" dirty="0"/>
              <a:t>are the jobs?</a:t>
            </a:r>
          </a:p>
          <a:p>
            <a:pPr marL="168235" indent="-168235">
              <a:buFont typeface="Arial" pitchFamily="34" charset="0"/>
              <a:buChar char="•"/>
            </a:pPr>
            <a:r>
              <a:rPr lang="en-US" dirty="0" smtClean="0"/>
              <a:t>What </a:t>
            </a:r>
            <a:r>
              <a:rPr lang="en-US" dirty="0"/>
              <a:t>are workers (and new hires) in a particular region and industry being paid?</a:t>
            </a:r>
          </a:p>
        </p:txBody>
      </p:sp>
      <p:sp>
        <p:nvSpPr>
          <p:cNvPr id="4" name="Slide Number Placeholder 3"/>
          <p:cNvSpPr>
            <a:spLocks noGrp="1"/>
          </p:cNvSpPr>
          <p:nvPr>
            <p:ph type="sldNum" sz="quarter" idx="10"/>
          </p:nvPr>
        </p:nvSpPr>
        <p:spPr/>
        <p:txBody>
          <a:bodyPr/>
          <a:lstStyle/>
          <a:p>
            <a:fld id="{12C5EA75-4822-49AB-92E3-DE8B26EDF786}" type="slidenum">
              <a:rPr lang="en-US" smtClean="0"/>
              <a:t>20</a:t>
            </a:fld>
            <a:endParaRPr lang="en-US" dirty="0"/>
          </a:p>
        </p:txBody>
      </p:sp>
    </p:spTree>
    <p:extLst>
      <p:ext uri="{BB962C8B-B14F-4D97-AF65-F5344CB8AC3E}">
        <p14:creationId xmlns:p14="http://schemas.microsoft.com/office/powerpoint/2010/main" val="314776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a:t>
            </a:r>
            <a:r>
              <a:rPr lang="en-US" dirty="0" smtClean="0"/>
              <a:t>provides </a:t>
            </a:r>
            <a:r>
              <a:rPr lang="en-US" dirty="0"/>
              <a:t>measures of employment by where people work as well as where they live. This information allows transportation planners to know where new roads and public transportation should be located. </a:t>
            </a:r>
            <a:r>
              <a:rPr lang="en-US" dirty="0" smtClean="0"/>
              <a:t>Because</a:t>
            </a:r>
            <a:r>
              <a:rPr lang="en-US" baseline="0" dirty="0" smtClean="0"/>
              <a:t> </a:t>
            </a:r>
            <a:r>
              <a:rPr lang="en-US" dirty="0" smtClean="0"/>
              <a:t>QWI</a:t>
            </a:r>
            <a:r>
              <a:rPr lang="en-US" baseline="0" dirty="0" smtClean="0"/>
              <a:t> </a:t>
            </a:r>
            <a:r>
              <a:rPr lang="en-US" dirty="0" smtClean="0"/>
              <a:t>measures </a:t>
            </a:r>
            <a:r>
              <a:rPr lang="en-US" dirty="0"/>
              <a:t>employment over time, transportation agencies can use the trends to develop better projections of future transportation needs. These measures can also be used by community colleges and other educational institutions to identify where their potential clients live and work.</a:t>
            </a:r>
          </a:p>
        </p:txBody>
      </p:sp>
      <p:sp>
        <p:nvSpPr>
          <p:cNvPr id="4" name="Slide Number Placeholder 3"/>
          <p:cNvSpPr>
            <a:spLocks noGrp="1"/>
          </p:cNvSpPr>
          <p:nvPr>
            <p:ph type="sldNum" sz="quarter" idx="10"/>
          </p:nvPr>
        </p:nvSpPr>
        <p:spPr/>
        <p:txBody>
          <a:bodyPr/>
          <a:lstStyle/>
          <a:p>
            <a:fld id="{12C5EA75-4822-49AB-92E3-DE8B26EDF786}" type="slidenum">
              <a:rPr lang="en-US" smtClean="0"/>
              <a:t>21</a:t>
            </a:fld>
            <a:endParaRPr lang="en-US" dirty="0"/>
          </a:p>
        </p:txBody>
      </p:sp>
    </p:spTree>
    <p:extLst>
      <p:ext uri="{BB962C8B-B14F-4D97-AF65-F5344CB8AC3E}">
        <p14:creationId xmlns:p14="http://schemas.microsoft.com/office/powerpoint/2010/main" val="46627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 typeface="Arial" pitchFamily="34" charset="0"/>
              <a:buChar char="•"/>
            </a:pPr>
            <a:r>
              <a:rPr lang="en-US" dirty="0" smtClean="0"/>
              <a:t>Employers </a:t>
            </a:r>
            <a:r>
              <a:rPr lang="en-US" dirty="0"/>
              <a:t>need to know what workers are being paid, and what to pay new hires</a:t>
            </a:r>
            <a:r>
              <a:rPr lang="en-US" dirty="0" smtClean="0"/>
              <a:t>.</a:t>
            </a:r>
          </a:p>
          <a:p>
            <a:pPr marL="168235" indent="-168235">
              <a:buFont typeface="Arial" pitchFamily="34" charset="0"/>
              <a:buChar char="•"/>
            </a:pPr>
            <a:r>
              <a:rPr lang="en-US" dirty="0" smtClean="0"/>
              <a:t>Workers </a:t>
            </a:r>
            <a:r>
              <a:rPr lang="en-US" dirty="0"/>
              <a:t>need to know what pay they can make in different kinds of industries – and what they can make after they’ve been in the industry for a few years</a:t>
            </a:r>
            <a:r>
              <a:rPr lang="en-US" dirty="0" smtClean="0"/>
              <a:t>.</a:t>
            </a:r>
          </a:p>
          <a:p>
            <a:pPr marL="168235" indent="-168235">
              <a:buFont typeface="Arial" pitchFamily="34" charset="0"/>
              <a:buChar char="•"/>
            </a:pPr>
            <a:r>
              <a:rPr lang="en-US" dirty="0" smtClean="0"/>
              <a:t>Placement </a:t>
            </a:r>
            <a:r>
              <a:rPr lang="en-US" dirty="0"/>
              <a:t>agencies need to know what different types of jobs are likely to pay, and educational institutions need benchmarks so they can measure the performance of their graduates</a:t>
            </a:r>
            <a:r>
              <a:rPr lang="en-US" dirty="0" smtClean="0"/>
              <a:t>.</a:t>
            </a:r>
          </a:p>
          <a:p>
            <a:pPr marL="168235" indent="-168235">
              <a:buFont typeface="Arial" pitchFamily="34" charset="0"/>
              <a:buChar char="•"/>
            </a:pPr>
            <a:r>
              <a:rPr lang="en-US" dirty="0" smtClean="0"/>
              <a:t>Economic </a:t>
            </a:r>
            <a:r>
              <a:rPr lang="en-US" dirty="0"/>
              <a:t>development agencies need to tell prospective businesses what </a:t>
            </a:r>
            <a:r>
              <a:rPr lang="en-US" dirty="0" smtClean="0"/>
              <a:t>the  </a:t>
            </a:r>
            <a:r>
              <a:rPr lang="en-US" dirty="0"/>
              <a:t>workforce earns. </a:t>
            </a:r>
            <a:endParaRPr lang="en-US" dirty="0" smtClean="0"/>
          </a:p>
          <a:p>
            <a:endParaRPr lang="en-US" dirty="0" smtClean="0"/>
          </a:p>
          <a:p>
            <a:r>
              <a:rPr lang="en-US" dirty="0" smtClean="0"/>
              <a:t>We</a:t>
            </a:r>
            <a:r>
              <a:rPr lang="en-US" baseline="0" dirty="0" smtClean="0"/>
              <a:t> are currently working on a new application for QWI.</a:t>
            </a:r>
            <a:endParaRPr lang="en-US" dirty="0"/>
          </a:p>
        </p:txBody>
      </p:sp>
      <p:sp>
        <p:nvSpPr>
          <p:cNvPr id="4" name="Slide Number Placeholder 3"/>
          <p:cNvSpPr>
            <a:spLocks noGrp="1"/>
          </p:cNvSpPr>
          <p:nvPr>
            <p:ph type="sldNum" sz="quarter" idx="10"/>
          </p:nvPr>
        </p:nvSpPr>
        <p:spPr/>
        <p:txBody>
          <a:bodyPr/>
          <a:lstStyle/>
          <a:p>
            <a:fld id="{12C5EA75-4822-49AB-92E3-DE8B26EDF786}" type="slidenum">
              <a:rPr lang="en-US" smtClean="0"/>
              <a:t>22</a:t>
            </a:fld>
            <a:endParaRPr lang="en-US" dirty="0"/>
          </a:p>
        </p:txBody>
      </p:sp>
    </p:spTree>
    <p:extLst>
      <p:ext uri="{BB962C8B-B14F-4D97-AF65-F5344CB8AC3E}">
        <p14:creationId xmlns:p14="http://schemas.microsoft.com/office/powerpoint/2010/main" val="279212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OnTheMap data tool is a web-based mapping and reporting application that shows where workers are employed and where they live. It also provides</a:t>
            </a:r>
            <a:r>
              <a:rPr lang="en-US" baseline="0" dirty="0" smtClean="0"/>
              <a:t> companion reports on age, earnings, industry, race, ethnicity, educational attainment and sex.</a:t>
            </a:r>
          </a:p>
          <a:p>
            <a:endParaRPr lang="en-US" baseline="0" dirty="0" smtClean="0"/>
          </a:p>
        </p:txBody>
      </p:sp>
      <p:sp>
        <p:nvSpPr>
          <p:cNvPr id="4" name="Slide Number Placeholder 3"/>
          <p:cNvSpPr>
            <a:spLocks noGrp="1"/>
          </p:cNvSpPr>
          <p:nvPr>
            <p:ph type="sldNum" sz="quarter" idx="10"/>
          </p:nvPr>
        </p:nvSpPr>
        <p:spPr/>
        <p:txBody>
          <a:bodyPr/>
          <a:lstStyle/>
          <a:p>
            <a:fld id="{12C5EA75-4822-49AB-92E3-DE8B26EDF786}" type="slidenum">
              <a:rPr lang="en-US" smtClean="0"/>
              <a:t>23</a:t>
            </a:fld>
            <a:endParaRPr lang="en-US" dirty="0"/>
          </a:p>
        </p:txBody>
      </p:sp>
    </p:spTree>
    <p:extLst>
      <p:ext uri="{BB962C8B-B14F-4D97-AF65-F5344CB8AC3E}">
        <p14:creationId xmlns:p14="http://schemas.microsoft.com/office/powerpoint/2010/main" val="233541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Data Source</a:t>
            </a:r>
          </a:p>
          <a:p>
            <a:r>
              <a:rPr lang="en-US" dirty="0" smtClean="0"/>
              <a:t>Prior to the addition of Federal employment, the universe of employment data in LODES/OnTheMap was limited to jobs covered by state unemployment insurance (UI) programs. These data were sourced in UI records shared with the Census Bureau as part of the Local Employment Dynamics (LED) Partnership.</a:t>
            </a:r>
          </a:p>
          <a:p>
            <a:endParaRPr lang="en-US" dirty="0" smtClean="0"/>
          </a:p>
          <a:p>
            <a:r>
              <a:rPr lang="en-US" dirty="0" smtClean="0"/>
              <a:t>By accessing records made available through the Office of Personnel Management (OPM), the LED Partnership has been able to add data on many Federal employees into its data infrastructure and into its data products, such as LODES/OnTheMap. Differences exist between UI-sourced records and OPM sourced records and these will be detailed below.</a:t>
            </a:r>
          </a:p>
          <a:p>
            <a:endParaRPr lang="en-US" dirty="0" smtClean="0"/>
          </a:p>
          <a:p>
            <a:r>
              <a:rPr lang="en-US" b="1" dirty="0" smtClean="0"/>
              <a:t>Coverage</a:t>
            </a:r>
          </a:p>
          <a:p>
            <a:r>
              <a:rPr lang="en-US" b="0" dirty="0" smtClean="0"/>
              <a:t>Due to security</a:t>
            </a:r>
            <a:r>
              <a:rPr lang="en-US" b="0" baseline="0" dirty="0" smtClean="0"/>
              <a:t> concerns and differences in administrative processing, not all Federal civilian employees are included in the LODES. </a:t>
            </a:r>
            <a:r>
              <a:rPr lang="en-US" b="0" dirty="0" smtClean="0"/>
              <a:t>It’s easier to mention what Departments and Agencies are excluded, such as FBI, CIA, DEA</a:t>
            </a:r>
            <a:r>
              <a:rPr lang="en-US" b="0" baseline="0" dirty="0" smtClean="0"/>
              <a:t> and the U.S. Military. Visit our website for a list of exclusions. </a:t>
            </a:r>
            <a:endParaRPr lang="en-US" dirty="0"/>
          </a:p>
        </p:txBody>
      </p:sp>
      <p:sp>
        <p:nvSpPr>
          <p:cNvPr id="4" name="Slide Number Placeholder 3"/>
          <p:cNvSpPr>
            <a:spLocks noGrp="1"/>
          </p:cNvSpPr>
          <p:nvPr>
            <p:ph type="sldNum" sz="quarter" idx="10"/>
          </p:nvPr>
        </p:nvSpPr>
        <p:spPr/>
        <p:txBody>
          <a:bodyPr/>
          <a:lstStyle/>
          <a:p>
            <a:fld id="{12C5EA75-4822-49AB-92E3-DE8B26EDF786}" type="slidenum">
              <a:rPr lang="en-US" smtClean="0"/>
              <a:t>24</a:t>
            </a:fld>
            <a:endParaRPr lang="en-US" dirty="0"/>
          </a:p>
        </p:txBody>
      </p:sp>
    </p:spTree>
    <p:extLst>
      <p:ext uri="{BB962C8B-B14F-4D97-AF65-F5344CB8AC3E}">
        <p14:creationId xmlns:p14="http://schemas.microsoft.com/office/powerpoint/2010/main" val="2272141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 3 is a significant upgrade and offers a number of new capabilities and data additions to assist emergency preparedness, response, and recovery activities. Important changes and improvements include:</a:t>
            </a:r>
          </a:p>
          <a:p>
            <a:endParaRPr lang="en-US" dirty="0" smtClean="0"/>
          </a:p>
          <a:p>
            <a:r>
              <a:rPr lang="en-US" b="1" dirty="0" smtClean="0"/>
              <a:t>Expanded Report Content </a:t>
            </a:r>
            <a:r>
              <a:rPr lang="en-US" dirty="0" smtClean="0"/>
              <a:t>- the addition of Decennial </a:t>
            </a:r>
            <a:r>
              <a:rPr lang="en-US" b="1" dirty="0" smtClean="0"/>
              <a:t>2010 Demographic &amp; Housing Characteristics</a:t>
            </a:r>
            <a:r>
              <a:rPr lang="en-US" dirty="0" smtClean="0"/>
              <a:t>; </a:t>
            </a:r>
            <a:r>
              <a:rPr lang="en-US" b="1" dirty="0" smtClean="0"/>
              <a:t>2010</a:t>
            </a:r>
            <a:r>
              <a:rPr lang="en-US" dirty="0" smtClean="0"/>
              <a:t> </a:t>
            </a:r>
            <a:r>
              <a:rPr lang="en-US" b="1" dirty="0" smtClean="0"/>
              <a:t>Jobs &amp; Worker Sex Data</a:t>
            </a:r>
          </a:p>
          <a:p>
            <a:endParaRPr lang="en-US" dirty="0" smtClean="0"/>
          </a:p>
          <a:p>
            <a:r>
              <a:rPr lang="en-US" b="1" dirty="0" smtClean="0"/>
              <a:t>New Emergency Event Data </a:t>
            </a:r>
            <a:r>
              <a:rPr lang="en-US" dirty="0" smtClean="0"/>
              <a:t>- the addition of </a:t>
            </a:r>
            <a:r>
              <a:rPr lang="en-US" b="1" dirty="0" smtClean="0"/>
              <a:t>FEMA Disaster Declaration Areas &amp; NWS Snowfall Probability Forecasts</a:t>
            </a:r>
          </a:p>
          <a:p>
            <a:endParaRPr lang="en-US" dirty="0" smtClean="0"/>
          </a:p>
          <a:p>
            <a:r>
              <a:rPr lang="en-US" b="1" dirty="0" smtClean="0"/>
              <a:t>More Complete Hurricane Archives </a:t>
            </a:r>
            <a:r>
              <a:rPr lang="en-US" dirty="0" smtClean="0"/>
              <a:t>- Capture &amp; Archiving of all Daily NHC Storm Updates </a:t>
            </a:r>
          </a:p>
          <a:p>
            <a:endParaRPr lang="en-US" dirty="0" smtClean="0"/>
          </a:p>
          <a:p>
            <a:r>
              <a:rPr lang="en-US" b="1" dirty="0" smtClean="0"/>
              <a:t>New Analyses &amp; Visualizations </a:t>
            </a:r>
            <a:r>
              <a:rPr lang="en-US" dirty="0" smtClean="0"/>
              <a:t>- New Reports with Charting &amp; Thematic Map Overlays Showing Population &amp; Worker Distributions</a:t>
            </a:r>
          </a:p>
          <a:p>
            <a:endParaRPr lang="en-US" dirty="0" smtClean="0"/>
          </a:p>
          <a:p>
            <a:r>
              <a:rPr lang="en-US" b="1" dirty="0" smtClean="0"/>
              <a:t>New Interoperability </a:t>
            </a:r>
            <a:r>
              <a:rPr lang="en-US" dirty="0" smtClean="0"/>
              <a:t>- New Tool for Exporting Event Areas to use in OnTheMap or Other GIS Applications</a:t>
            </a:r>
          </a:p>
          <a:p>
            <a:endParaRPr lang="en-US" dirty="0" smtClean="0"/>
          </a:p>
          <a:p>
            <a:r>
              <a:rPr lang="en-US" b="1" dirty="0" smtClean="0"/>
              <a:t>Updated Interface and Help Documentation </a:t>
            </a:r>
            <a:r>
              <a:rPr lang="en-US" dirty="0" smtClean="0"/>
              <a:t>- Improved User Interface Speed and Navigability; Improved Event Searching; Newly Updated Help Documentation</a:t>
            </a:r>
          </a:p>
          <a:p>
            <a:endParaRPr lang="en-US" dirty="0" smtClean="0"/>
          </a:p>
          <a:p>
            <a:r>
              <a:rPr lang="en-US" dirty="0" smtClean="0"/>
              <a:t>OnTheMap for Emergency Management Version 3 can be accessed directly by going to the following link http://onthemap.ces.census.gov/em.html.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2C5EA75-4822-49AB-92E3-DE8B26EDF786}" type="slidenum">
              <a:rPr lang="en-US" smtClean="0"/>
              <a:t>25</a:t>
            </a:fld>
            <a:endParaRPr lang="en-US" dirty="0"/>
          </a:p>
        </p:txBody>
      </p:sp>
    </p:spTree>
    <p:extLst>
      <p:ext uri="{BB962C8B-B14F-4D97-AF65-F5344CB8AC3E}">
        <p14:creationId xmlns:p14="http://schemas.microsoft.com/office/powerpoint/2010/main" val="301247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4399E-49A5-4592-BC5E-297028D077CA}" type="datetime1">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235890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1BED3-9E83-4053-B8A8-9949212EDB5A}" type="datetime1">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326823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A467A-9802-4B60-9265-7F526B2C381B}" type="datetime1">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190948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755E5-E709-428F-B2EE-0FFC90E66636}" type="datetime1">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223660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C8769-2788-43AC-BFB8-41A1A4A0EE53}" type="datetime1">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82393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999F6A-2711-4B15-AD99-5DDA8E53097F}" type="datetime1">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160131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E441F-1089-4F05-8E79-2AA3956B26EC}" type="datetime1">
              <a:rPr lang="en-US" smtClean="0"/>
              <a:t>11/28/2012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146991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7A9020-793F-4723-A084-E07F9D252BFA}" type="datetime1">
              <a:rPr lang="en-US" smtClean="0"/>
              <a:t>11/28/2012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85351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0EF0E-A0B9-49EE-93E9-2BA3CB7057F2}" type="datetime1">
              <a:rPr lang="en-US" smtClean="0"/>
              <a:t>11/28/2012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15742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A821D-FE1C-4717-944A-770D0B43A89D}" type="datetime1">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117649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89C50-A3D1-4017-9451-07591D1FAFC2}" type="datetime1">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1922-D1EE-4DBA-B25E-57D60D99BFFF}" type="slidenum">
              <a:rPr lang="en-US" smtClean="0"/>
              <a:t>‹#›</a:t>
            </a:fld>
            <a:endParaRPr lang="en-US"/>
          </a:p>
        </p:txBody>
      </p:sp>
    </p:spTree>
    <p:extLst>
      <p:ext uri="{BB962C8B-B14F-4D97-AF65-F5344CB8AC3E}">
        <p14:creationId xmlns:p14="http://schemas.microsoft.com/office/powerpoint/2010/main" val="160267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592773FB-E7C6-4B39-BB38-47F96860FCAA}" type="datetime1">
              <a:rPr lang="en-US" smtClean="0"/>
              <a:t>11/28/2012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solidFill>
                <a:latin typeface="Arial" pitchFamily="34" charset="0"/>
                <a:cs typeface="Arial" pitchFamily="34" charset="0"/>
              </a:defRPr>
            </a:lvl1pPr>
          </a:lstStyle>
          <a:p>
            <a:fld id="{DFAF1922-D1EE-4DBA-B25E-57D60D99BFFF}"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 y="5419649"/>
            <a:ext cx="9153137" cy="1456458"/>
          </a:xfrm>
          <a:prstGeom prst="rect">
            <a:avLst/>
          </a:prstGeom>
        </p:spPr>
      </p:pic>
      <p:sp>
        <p:nvSpPr>
          <p:cNvPr id="14" name="Rectangle 13"/>
          <p:cNvSpPr/>
          <p:nvPr userDrawn="1"/>
        </p:nvSpPr>
        <p:spPr>
          <a:xfrm>
            <a:off x="1562473" y="6143788"/>
            <a:ext cx="2050741" cy="643539"/>
          </a:xfrm>
          <a:prstGeom prst="rect">
            <a:avLst/>
          </a:prstGeom>
          <a:solidFill>
            <a:srgbClr val="B0E0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615938" y="6249735"/>
            <a:ext cx="0" cy="444204"/>
          </a:xfrm>
          <a:prstGeom prst="line">
            <a:avLst/>
          </a:prstGeom>
          <a:ln w="158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title="Photoshop G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49288" y="6298148"/>
            <a:ext cx="1752600" cy="376854"/>
          </a:xfrm>
          <a:prstGeom prst="rect">
            <a:avLst/>
          </a:prstGeom>
        </p:spPr>
      </p:pic>
    </p:spTree>
    <p:extLst>
      <p:ext uri="{BB962C8B-B14F-4D97-AF65-F5344CB8AC3E}">
        <p14:creationId xmlns:p14="http://schemas.microsoft.com/office/powerpoint/2010/main" val="19485980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onthemap.ces.census.gov/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on.S.Jarmin@censu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ensus.gov/resear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17849" y="712172"/>
            <a:ext cx="7772400" cy="2404252"/>
          </a:xfrm>
        </p:spPr>
        <p:txBody>
          <a:bodyPr>
            <a:normAutofit fontScale="90000"/>
          </a:bodyPr>
          <a:lstStyle/>
          <a:p>
            <a:r>
              <a:rPr lang="en-US" dirty="0" smtClean="0"/>
              <a:t>Exploring Collaboration Between State Data Centers and Census Bureau Research and Methodology</a:t>
            </a:r>
            <a:endParaRPr lang="en-US" dirty="0"/>
          </a:p>
        </p:txBody>
      </p:sp>
      <p:sp>
        <p:nvSpPr>
          <p:cNvPr id="7" name="Subtitle 6"/>
          <p:cNvSpPr>
            <a:spLocks noGrp="1"/>
          </p:cNvSpPr>
          <p:nvPr>
            <p:ph type="subTitle" idx="1"/>
          </p:nvPr>
        </p:nvSpPr>
        <p:spPr/>
        <p:txBody>
          <a:bodyPr>
            <a:normAutofit fontScale="85000" lnSpcReduction="20000"/>
          </a:bodyPr>
          <a:lstStyle/>
          <a:p>
            <a:r>
              <a:rPr lang="en-US" dirty="0" smtClean="0"/>
              <a:t>Ron </a:t>
            </a:r>
            <a:r>
              <a:rPr lang="en-US" dirty="0" err="1" smtClean="0"/>
              <a:t>Jarmin</a:t>
            </a:r>
            <a:endParaRPr lang="en-US" dirty="0" smtClean="0"/>
          </a:p>
          <a:p>
            <a:r>
              <a:rPr lang="en-US" dirty="0" smtClean="0"/>
              <a:t>Assistant Director for</a:t>
            </a:r>
          </a:p>
          <a:p>
            <a:r>
              <a:rPr lang="en-US" dirty="0" smtClean="0"/>
              <a:t>Research and Methodology</a:t>
            </a:r>
          </a:p>
          <a:p>
            <a:r>
              <a:rPr lang="en-US" dirty="0" smtClean="0"/>
              <a:t>U.S. Census Bureau</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1922-D1EE-4DBA-B25E-57D60D99BFFF}" type="slidenum">
              <a:rPr lang="en-US" smtClean="0"/>
              <a:t>1</a:t>
            </a:fld>
            <a:endParaRPr lang="en-US"/>
          </a:p>
        </p:txBody>
      </p:sp>
    </p:spTree>
    <p:extLst>
      <p:ext uri="{BB962C8B-B14F-4D97-AF65-F5344CB8AC3E}">
        <p14:creationId xmlns:p14="http://schemas.microsoft.com/office/powerpoint/2010/main" val="2971439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0377"/>
            <a:ext cx="7772400" cy="1282889"/>
          </a:xfrm>
        </p:spPr>
        <p:txBody>
          <a:bodyPr>
            <a:normAutofit/>
          </a:bodyPr>
          <a:lstStyle/>
          <a:p>
            <a:r>
              <a:rPr lang="en-US" sz="3200" dirty="0" smtClean="0"/>
              <a:t>Small Area Income and Poverty Estimates (SAIPE)</a:t>
            </a:r>
            <a:endParaRPr lang="en-US" sz="3200" dirty="0"/>
          </a:p>
        </p:txBody>
      </p:sp>
      <p:sp>
        <p:nvSpPr>
          <p:cNvPr id="3" name="Subtitle 2"/>
          <p:cNvSpPr>
            <a:spLocks noGrp="1"/>
          </p:cNvSpPr>
          <p:nvPr>
            <p:ph type="subTitle" idx="1"/>
          </p:nvPr>
        </p:nvSpPr>
        <p:spPr>
          <a:xfrm>
            <a:off x="1398895" y="1869743"/>
            <a:ext cx="6400800" cy="4082727"/>
          </a:xfrm>
        </p:spPr>
        <p:txBody>
          <a:bodyPr>
            <a:normAutofit lnSpcReduction="10000"/>
          </a:bodyPr>
          <a:lstStyle/>
          <a:p>
            <a:pPr marL="342900" indent="-342900" algn="l">
              <a:spcAft>
                <a:spcPts val="1200"/>
              </a:spcAft>
              <a:buFont typeface="Arial" pitchFamily="34" charset="0"/>
              <a:buChar char="•"/>
            </a:pPr>
            <a:r>
              <a:rPr lang="en-US" sz="2000" dirty="0" smtClean="0">
                <a:solidFill>
                  <a:schemeClr val="tx1"/>
                </a:solidFill>
              </a:rPr>
              <a:t>SAIPE program annually applies statistical models to ACS data to produce estimates of the number of school-age (5-17) children in poverty for states, counties, and school districts.</a:t>
            </a:r>
          </a:p>
          <a:p>
            <a:pPr marL="342900" indent="-342900" algn="l">
              <a:spcAft>
                <a:spcPts val="1200"/>
              </a:spcAft>
              <a:buFont typeface="Arial" pitchFamily="34" charset="0"/>
              <a:buChar char="•"/>
            </a:pPr>
            <a:r>
              <a:rPr lang="en-US" sz="2000" dirty="0" smtClean="0">
                <a:solidFill>
                  <a:schemeClr val="tx1"/>
                </a:solidFill>
              </a:rPr>
              <a:t>U.S. Dept. of Education uses these estimates to determine allocations of federal funds to school districts (about $14.5 billion in 2011).</a:t>
            </a:r>
          </a:p>
          <a:p>
            <a:pPr marL="342900" indent="-342900" algn="l">
              <a:buFont typeface="Arial" pitchFamily="34" charset="0"/>
              <a:buChar char="•"/>
            </a:pPr>
            <a:r>
              <a:rPr lang="en-US" sz="2000" dirty="0" smtClean="0">
                <a:solidFill>
                  <a:schemeClr val="tx1"/>
                </a:solidFill>
              </a:rPr>
              <a:t>Direct ACS poverty estimates for many small counties and school districts are based on 5 years of ACS data, leading to some lack of currency, and these 5-17 poverty estimates can have high standard errors. </a:t>
            </a:r>
            <a:endParaRPr lang="en-US" sz="2000" dirty="0">
              <a:solidFill>
                <a:schemeClr val="tx1"/>
              </a:solidFill>
            </a:endParaRPr>
          </a:p>
        </p:txBody>
      </p:sp>
    </p:spTree>
    <p:extLst>
      <p:ext uri="{BB962C8B-B14F-4D97-AF65-F5344CB8AC3E}">
        <p14:creationId xmlns:p14="http://schemas.microsoft.com/office/powerpoint/2010/main" val="1944174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Goals of SAIPE are to improve on the </a:t>
            </a:r>
            <a:r>
              <a:rPr lang="en-US" sz="2800" u="sng" dirty="0" smtClean="0"/>
              <a:t>timeliness</a:t>
            </a:r>
            <a:r>
              <a:rPr lang="en-US" sz="2800" dirty="0" smtClean="0"/>
              <a:t> and </a:t>
            </a:r>
            <a:r>
              <a:rPr lang="en-US" sz="2800" u="sng" dirty="0" smtClean="0"/>
              <a:t>reliability</a:t>
            </a:r>
            <a:r>
              <a:rPr lang="en-US" sz="2800" dirty="0" smtClean="0"/>
              <a:t> of the direct ACS estimates.</a:t>
            </a:r>
            <a:endParaRPr lang="en-US" sz="2800" dirty="0"/>
          </a:p>
        </p:txBody>
      </p:sp>
      <p:sp>
        <p:nvSpPr>
          <p:cNvPr id="3" name="Content Placeholder 2"/>
          <p:cNvSpPr>
            <a:spLocks noGrp="1"/>
          </p:cNvSpPr>
          <p:nvPr>
            <p:ph idx="1"/>
          </p:nvPr>
        </p:nvSpPr>
        <p:spPr>
          <a:xfrm>
            <a:off x="457200" y="1856096"/>
            <a:ext cx="8229600" cy="4270067"/>
          </a:xfrm>
        </p:spPr>
        <p:txBody>
          <a:bodyPr>
            <a:normAutofit fontScale="92500" lnSpcReduction="10000"/>
          </a:bodyPr>
          <a:lstStyle/>
          <a:p>
            <a:pPr>
              <a:spcAft>
                <a:spcPts val="1200"/>
              </a:spcAft>
            </a:pPr>
            <a:r>
              <a:rPr lang="en-US" sz="2000" dirty="0" smtClean="0"/>
              <a:t>Timeliness: model 1-year rather than 5-year ACS estimates.</a:t>
            </a:r>
          </a:p>
          <a:p>
            <a:r>
              <a:rPr lang="en-US" sz="2000" dirty="0" smtClean="0"/>
              <a:t>Reliability: SAIPE models borrow information from administrative records data – primarily IRS tax data and SNAP (formerly food stamp) program data.</a:t>
            </a:r>
          </a:p>
          <a:p>
            <a:pPr marL="0" indent="0">
              <a:buNone/>
            </a:pPr>
            <a:endParaRPr lang="en-US" sz="2000" dirty="0"/>
          </a:p>
          <a:p>
            <a:pPr marL="0" indent="0">
              <a:buNone/>
            </a:pPr>
            <a:r>
              <a:rPr lang="en-US" sz="2000" dirty="0" smtClean="0"/>
              <a:t>R&amp;M directorate staff have collaborated on SAIPE with staff of the Social, Economic, and Housing Statistics division (SEHSD, formerly HHES) since the inception of the SAIPE program in the mid 1990s.</a:t>
            </a:r>
          </a:p>
          <a:p>
            <a:pPr marL="0" indent="0">
              <a:buNone/>
            </a:pPr>
            <a:endParaRPr lang="en-US" sz="2000" dirty="0"/>
          </a:p>
          <a:p>
            <a:pPr marL="0" indent="0">
              <a:buNone/>
            </a:pPr>
            <a:r>
              <a:rPr lang="en-US" sz="2000" dirty="0" smtClean="0"/>
              <a:t>The accompanying histogram shows the improvements in statistical reliability (measured by the CV = std. error / estimate) from the SAIPE county model for 2005 compared to corresponding ACS direct 1-year estimates. Note that most of the model CVs are less than half of the direct estimate CVs.</a:t>
            </a:r>
            <a:endParaRPr lang="en-US"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1922-D1EE-4DBA-B25E-57D60D99BFFF}" type="slidenum">
              <a:rPr lang="en-US" smtClean="0"/>
              <a:t>11</a:t>
            </a:fld>
            <a:endParaRPr lang="en-US"/>
          </a:p>
        </p:txBody>
      </p:sp>
    </p:spTree>
    <p:extLst>
      <p:ext uri="{BB962C8B-B14F-4D97-AF65-F5344CB8AC3E}">
        <p14:creationId xmlns:p14="http://schemas.microsoft.com/office/powerpoint/2010/main" val="629391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1922-D1EE-4DBA-B25E-57D60D99BFFF}" type="slidenum">
              <a:rPr lang="en-US" smtClean="0"/>
              <a:t>12</a:t>
            </a:fld>
            <a:endParaRPr lang="en-US"/>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46161" y="545911"/>
            <a:ext cx="7547212" cy="495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078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3. Dissemination</a:t>
            </a:r>
            <a:endParaRPr lang="en-US" b="1" dirty="0"/>
          </a:p>
        </p:txBody>
      </p:sp>
      <p:sp>
        <p:nvSpPr>
          <p:cNvPr id="5" name="Content Placeholder 4"/>
          <p:cNvSpPr>
            <a:spLocks noGrp="1"/>
          </p:cNvSpPr>
          <p:nvPr>
            <p:ph idx="1"/>
          </p:nvPr>
        </p:nvSpPr>
        <p:spPr/>
        <p:txBody>
          <a:bodyPr>
            <a:normAutofit fontScale="92500" lnSpcReduction="20000"/>
          </a:bodyPr>
          <a:lstStyle/>
          <a:p>
            <a:r>
              <a:rPr lang="en-US" dirty="0" smtClean="0"/>
              <a:t>Traditional published tables increasingly irrelevant for many data users</a:t>
            </a:r>
          </a:p>
          <a:p>
            <a:r>
              <a:rPr lang="en-US" dirty="0" smtClean="0"/>
              <a:t>Use multiple modes of data provision targeted for meet the needs of specific groups of users</a:t>
            </a:r>
          </a:p>
          <a:p>
            <a:pPr lvl="1"/>
            <a:r>
              <a:rPr lang="en-US" dirty="0" smtClean="0"/>
              <a:t>Tables (e.g., AFF)</a:t>
            </a:r>
          </a:p>
          <a:p>
            <a:pPr lvl="1"/>
            <a:r>
              <a:rPr lang="en-US" dirty="0" smtClean="0"/>
              <a:t>Traditional PUMS</a:t>
            </a:r>
          </a:p>
          <a:p>
            <a:pPr lvl="1"/>
            <a:r>
              <a:rPr lang="en-US" dirty="0" smtClean="0"/>
              <a:t>APIs</a:t>
            </a:r>
          </a:p>
          <a:p>
            <a:pPr lvl="1"/>
            <a:r>
              <a:rPr lang="en-US" dirty="0" smtClean="0"/>
              <a:t>Synthetic </a:t>
            </a:r>
            <a:r>
              <a:rPr lang="en-US" dirty="0" err="1" smtClean="0"/>
              <a:t>microdata</a:t>
            </a:r>
            <a:endParaRPr lang="en-US" dirty="0" smtClean="0"/>
          </a:p>
          <a:p>
            <a:pPr lvl="1"/>
            <a:r>
              <a:rPr lang="en-US" dirty="0" smtClean="0"/>
              <a:t>Secure access to gold standard </a:t>
            </a:r>
            <a:r>
              <a:rPr lang="en-US" dirty="0" err="1" smtClean="0"/>
              <a:t>microdata</a:t>
            </a:r>
            <a:r>
              <a:rPr lang="en-US" dirty="0" smtClean="0"/>
              <a:t> (RDCs)</a:t>
            </a:r>
            <a:endParaRPr lang="en-US"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DFAF1922-D1EE-4DBA-B25E-57D60D99BFFF}" type="slidenum">
              <a:rPr lang="en-US" smtClean="0"/>
              <a:t>13</a:t>
            </a:fld>
            <a:endParaRPr lang="en-US"/>
          </a:p>
        </p:txBody>
      </p:sp>
    </p:spTree>
    <p:extLst>
      <p:ext uri="{BB962C8B-B14F-4D97-AF65-F5344CB8AC3E}">
        <p14:creationId xmlns:p14="http://schemas.microsoft.com/office/powerpoint/2010/main" val="112253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143000"/>
          </a:xfrm>
        </p:spPr>
        <p:txBody>
          <a:bodyPr/>
          <a:lstStyle/>
          <a:p>
            <a:r>
              <a:rPr lang="en-US" dirty="0" smtClean="0">
                <a:latin typeface="Arial" charset="0"/>
              </a:rPr>
              <a:t>Census Bureau RDCs</a:t>
            </a:r>
          </a:p>
        </p:txBody>
      </p:sp>
      <p:sp>
        <p:nvSpPr>
          <p:cNvPr id="6147" name="Rectangle 3"/>
          <p:cNvSpPr>
            <a:spLocks noGrp="1" noChangeArrowheads="1"/>
          </p:cNvSpPr>
          <p:nvPr>
            <p:ph idx="1"/>
          </p:nvPr>
        </p:nvSpPr>
        <p:spPr/>
        <p:txBody>
          <a:bodyPr/>
          <a:lstStyle/>
          <a:p>
            <a:pPr>
              <a:lnSpc>
                <a:spcPct val="90000"/>
              </a:lnSpc>
              <a:buFontTx/>
              <a:buChar char="•"/>
            </a:pPr>
            <a:r>
              <a:rPr lang="en-US" dirty="0" smtClean="0">
                <a:latin typeface="Arial" charset="0"/>
              </a:rPr>
              <a:t>Encourage knowledgeable researchers to become familiar with Census Bureau data products and collection methods in order to improve their utility and quality</a:t>
            </a:r>
          </a:p>
          <a:p>
            <a:pPr>
              <a:lnSpc>
                <a:spcPct val="90000"/>
              </a:lnSpc>
              <a:buFontTx/>
              <a:buChar char="•"/>
            </a:pPr>
            <a:r>
              <a:rPr lang="en-US" dirty="0" smtClean="0">
                <a:latin typeface="Arial" charset="0"/>
              </a:rPr>
              <a:t>Create new products that leverage the value of data that have already been collected</a:t>
            </a:r>
          </a:p>
          <a:p>
            <a:pPr>
              <a:lnSpc>
                <a:spcPct val="90000"/>
              </a:lnSpc>
              <a:buFontTx/>
              <a:buChar char="•"/>
            </a:pPr>
            <a:r>
              <a:rPr lang="en-US" dirty="0" smtClean="0">
                <a:latin typeface="Arial" charset="0"/>
              </a:rPr>
              <a:t>Address important policy questions without the need for additional data collection</a:t>
            </a:r>
          </a:p>
        </p:txBody>
      </p:sp>
      <p:sp>
        <p:nvSpPr>
          <p:cNvPr id="61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dirty="0" smtClean="0"/>
          </a:p>
        </p:txBody>
      </p:sp>
    </p:spTree>
    <p:extLst>
      <p:ext uri="{BB962C8B-B14F-4D97-AF65-F5344CB8AC3E}">
        <p14:creationId xmlns:p14="http://schemas.microsoft.com/office/powerpoint/2010/main" val="235752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58" y="723900"/>
            <a:ext cx="7782442" cy="5019675"/>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
        <p:nvSpPr>
          <p:cNvPr id="6" name="Title 5"/>
          <p:cNvSpPr>
            <a:spLocks noGrp="1"/>
          </p:cNvSpPr>
          <p:nvPr>
            <p:ph type="title"/>
          </p:nvPr>
        </p:nvSpPr>
        <p:spPr>
          <a:xfrm>
            <a:off x="447675" y="0"/>
            <a:ext cx="8229600" cy="1143000"/>
          </a:xfrm>
        </p:spPr>
        <p:txBody>
          <a:bodyPr/>
          <a:lstStyle/>
          <a:p>
            <a:r>
              <a:rPr lang="en-US" dirty="0" smtClean="0">
                <a:latin typeface="Arial" pitchFamily="34" charset="0"/>
                <a:cs typeface="Arial" pitchFamily="34" charset="0"/>
              </a:rPr>
              <a:t>Census RDC Network</a:t>
            </a:r>
            <a:endParaRPr lang="en-US" dirty="0">
              <a:latin typeface="Arial" pitchFamily="34" charset="0"/>
              <a:cs typeface="Arial" pitchFamily="34" charset="0"/>
            </a:endParaRPr>
          </a:p>
        </p:txBody>
      </p:sp>
    </p:spTree>
    <p:extLst>
      <p:ext uri="{BB962C8B-B14F-4D97-AF65-F5344CB8AC3E}">
        <p14:creationId xmlns:p14="http://schemas.microsoft.com/office/powerpoint/2010/main" val="186191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r>
              <a:rPr lang="en-US" dirty="0" smtClean="0">
                <a:latin typeface="Arial" charset="0"/>
              </a:rPr>
              <a:t>Role of RDC Research</a:t>
            </a:r>
          </a:p>
        </p:txBody>
      </p:sp>
      <p:sp>
        <p:nvSpPr>
          <p:cNvPr id="7171" name="Content Placeholder 2"/>
          <p:cNvSpPr>
            <a:spLocks noGrp="1"/>
          </p:cNvSpPr>
          <p:nvPr>
            <p:ph idx="1"/>
          </p:nvPr>
        </p:nvSpPr>
        <p:spPr/>
        <p:txBody>
          <a:bodyPr>
            <a:normAutofit fontScale="92500"/>
          </a:bodyPr>
          <a:lstStyle/>
          <a:p>
            <a:r>
              <a:rPr lang="en-US" sz="2400" b="1" dirty="0" smtClean="0">
                <a:latin typeface="Arial" charset="0"/>
              </a:rPr>
              <a:t>Allows </a:t>
            </a:r>
            <a:r>
              <a:rPr lang="en-US" sz="2400" b="1" dirty="0">
                <a:latin typeface="Arial" charset="0"/>
              </a:rPr>
              <a:t>for linking survey and administrative data at the unit level across data sets and over </a:t>
            </a:r>
            <a:r>
              <a:rPr lang="en-US" sz="2400" b="1" dirty="0" smtClean="0">
                <a:latin typeface="Arial" charset="0"/>
              </a:rPr>
              <a:t>time</a:t>
            </a:r>
          </a:p>
          <a:p>
            <a:r>
              <a:rPr lang="en-US" sz="2400" b="1" dirty="0" smtClean="0">
                <a:latin typeface="Arial" charset="0"/>
              </a:rPr>
              <a:t>New Estimates squeeze more value out of existing data</a:t>
            </a:r>
          </a:p>
          <a:p>
            <a:r>
              <a:rPr lang="en-US" sz="2400" dirty="0" smtClean="0">
                <a:latin typeface="Arial" charset="0"/>
              </a:rPr>
              <a:t>Enables collaboration between the Bureau and top research institutions</a:t>
            </a:r>
            <a:endParaRPr lang="en-US" sz="2400" dirty="0">
              <a:latin typeface="Arial" charset="0"/>
            </a:endParaRPr>
          </a:p>
          <a:p>
            <a:r>
              <a:rPr lang="en-US" sz="2400" dirty="0" smtClean="0">
                <a:latin typeface="Arial" charset="0"/>
              </a:rPr>
              <a:t>Enables </a:t>
            </a:r>
            <a:r>
              <a:rPr lang="en-US" sz="2400" dirty="0" smtClean="0">
                <a:latin typeface="Arial" charset="0"/>
              </a:rPr>
              <a:t>Census to check the quality of data that it collects, edits, and tabulates.</a:t>
            </a:r>
          </a:p>
          <a:p>
            <a:r>
              <a:rPr lang="en-US" sz="2400" dirty="0" smtClean="0">
                <a:latin typeface="Arial" charset="0"/>
              </a:rPr>
              <a:t>Secure RDC environment permits rigorous analysis with micro data to uncover strengths and weaknesses in the micro data records</a:t>
            </a:r>
            <a:r>
              <a:rPr lang="en-US" sz="2400" dirty="0" smtClean="0">
                <a:latin typeface="Arial" charset="0"/>
              </a:rPr>
              <a:t>. Permits </a:t>
            </a:r>
            <a:r>
              <a:rPr lang="en-US" sz="2400" dirty="0" smtClean="0">
                <a:latin typeface="Arial" charset="0"/>
              </a:rPr>
              <a:t>testing validity and consequences of  many decision rules  covering definitions, classification, coding, processing, and disclosure</a:t>
            </a:r>
            <a:r>
              <a:rPr lang="en-US" sz="2400" dirty="0" smtClean="0">
                <a:latin typeface="Arial" charset="0"/>
              </a:rPr>
              <a:t>..</a:t>
            </a:r>
            <a:endParaRPr lang="en-US" sz="2400" dirty="0" smtClean="0">
              <a:latin typeface="Arial" charset="0"/>
            </a:endParaRPr>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dirty="0" smtClean="0"/>
          </a:p>
        </p:txBody>
      </p:sp>
    </p:spTree>
    <p:extLst>
      <p:ext uri="{BB962C8B-B14F-4D97-AF65-F5344CB8AC3E}">
        <p14:creationId xmlns:p14="http://schemas.microsoft.com/office/powerpoint/2010/main" val="721307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7696200" cy="762000"/>
          </a:xfrm>
        </p:spPr>
        <p:txBody>
          <a:bodyPr/>
          <a:lstStyle/>
          <a:p>
            <a:r>
              <a:rPr lang="en-US" dirty="0" smtClean="0">
                <a:latin typeface="Arial" charset="0"/>
              </a:rPr>
              <a:t>Data Availability</a:t>
            </a:r>
          </a:p>
        </p:txBody>
      </p:sp>
      <p:sp>
        <p:nvSpPr>
          <p:cNvPr id="13315" name="Rectangle 3"/>
          <p:cNvSpPr>
            <a:spLocks noGrp="1" noChangeArrowheads="1"/>
          </p:cNvSpPr>
          <p:nvPr>
            <p:ph idx="1"/>
          </p:nvPr>
        </p:nvSpPr>
        <p:spPr>
          <a:xfrm>
            <a:off x="533400" y="1295400"/>
            <a:ext cx="7696200" cy="4648200"/>
          </a:xfrm>
        </p:spPr>
        <p:txBody>
          <a:bodyPr>
            <a:normAutofit/>
          </a:bodyPr>
          <a:lstStyle/>
          <a:p>
            <a:pPr>
              <a:lnSpc>
                <a:spcPct val="90000"/>
              </a:lnSpc>
            </a:pPr>
            <a:r>
              <a:rPr lang="en-US" sz="2400" dirty="0" smtClean="0">
                <a:latin typeface="Arial" charset="0"/>
              </a:rPr>
              <a:t>Census Bureau Data</a:t>
            </a:r>
          </a:p>
          <a:p>
            <a:pPr lvl="1">
              <a:lnSpc>
                <a:spcPct val="90000"/>
              </a:lnSpc>
            </a:pPr>
            <a:r>
              <a:rPr lang="en-US" sz="2000" dirty="0" smtClean="0">
                <a:latin typeface="Arial" charset="0"/>
              </a:rPr>
              <a:t>Economic Data</a:t>
            </a:r>
          </a:p>
          <a:p>
            <a:pPr lvl="2">
              <a:lnSpc>
                <a:spcPct val="90000"/>
              </a:lnSpc>
            </a:pPr>
            <a:r>
              <a:rPr lang="en-US" sz="1800" dirty="0" smtClean="0">
                <a:latin typeface="Arial" charset="0"/>
              </a:rPr>
              <a:t>Establishment or firm level</a:t>
            </a:r>
          </a:p>
          <a:p>
            <a:pPr lvl="2">
              <a:lnSpc>
                <a:spcPct val="90000"/>
              </a:lnSpc>
            </a:pPr>
            <a:r>
              <a:rPr lang="en-US" sz="1800" dirty="0" smtClean="0">
                <a:latin typeface="Arial" charset="0"/>
              </a:rPr>
              <a:t>Commingled with Federal Tax Information (FTI)</a:t>
            </a:r>
          </a:p>
          <a:p>
            <a:pPr lvl="1">
              <a:lnSpc>
                <a:spcPct val="90000"/>
              </a:lnSpc>
            </a:pPr>
            <a:r>
              <a:rPr lang="en-US" sz="2000" dirty="0" smtClean="0">
                <a:latin typeface="Arial" charset="0"/>
              </a:rPr>
              <a:t>Demographic Data</a:t>
            </a:r>
          </a:p>
          <a:p>
            <a:pPr lvl="2">
              <a:lnSpc>
                <a:spcPct val="90000"/>
              </a:lnSpc>
            </a:pPr>
            <a:r>
              <a:rPr lang="en-US" sz="1800" dirty="0" smtClean="0">
                <a:latin typeface="Arial" charset="0"/>
              </a:rPr>
              <a:t>Household or individual level</a:t>
            </a:r>
          </a:p>
          <a:p>
            <a:pPr lvl="2">
              <a:lnSpc>
                <a:spcPct val="90000"/>
              </a:lnSpc>
            </a:pPr>
            <a:r>
              <a:rPr lang="en-US" sz="1800" dirty="0" smtClean="0">
                <a:latin typeface="Arial" charset="0"/>
              </a:rPr>
              <a:t>Small area geographic identifiers</a:t>
            </a:r>
          </a:p>
          <a:p>
            <a:pPr lvl="1">
              <a:lnSpc>
                <a:spcPct val="90000"/>
              </a:lnSpc>
            </a:pPr>
            <a:r>
              <a:rPr lang="en-US" sz="2000" dirty="0" smtClean="0">
                <a:latin typeface="Arial" charset="0"/>
              </a:rPr>
              <a:t>Combined Econ/Demo Data</a:t>
            </a:r>
          </a:p>
          <a:p>
            <a:pPr lvl="2">
              <a:lnSpc>
                <a:spcPct val="90000"/>
              </a:lnSpc>
            </a:pPr>
            <a:r>
              <a:rPr lang="en-US" sz="1800" dirty="0" smtClean="0">
                <a:latin typeface="Arial" charset="0"/>
              </a:rPr>
              <a:t>Longitudinal Employer-Household Dynamics</a:t>
            </a:r>
          </a:p>
          <a:p>
            <a:pPr>
              <a:lnSpc>
                <a:spcPct val="90000"/>
              </a:lnSpc>
            </a:pPr>
            <a:r>
              <a:rPr lang="en-US" sz="2400" dirty="0" smtClean="0">
                <a:latin typeface="Arial" charset="0"/>
              </a:rPr>
              <a:t>Other Agency Data</a:t>
            </a:r>
          </a:p>
          <a:p>
            <a:pPr lvl="1">
              <a:lnSpc>
                <a:spcPct val="90000"/>
              </a:lnSpc>
            </a:pPr>
            <a:r>
              <a:rPr lang="en-US" sz="2000" dirty="0" smtClean="0">
                <a:latin typeface="Arial" charset="0"/>
              </a:rPr>
              <a:t>National Center for Health Statistics (NCHS)</a:t>
            </a:r>
          </a:p>
          <a:p>
            <a:pPr lvl="1">
              <a:lnSpc>
                <a:spcPct val="90000"/>
              </a:lnSpc>
            </a:pPr>
            <a:r>
              <a:rPr lang="en-US" sz="2000" dirty="0" smtClean="0">
                <a:latin typeface="Arial" charset="0"/>
              </a:rPr>
              <a:t>Agency for Healthcare Research and Quality (AHRQ)</a:t>
            </a: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dirty="0" smtClean="0"/>
          </a:p>
        </p:txBody>
      </p:sp>
    </p:spTree>
    <p:extLst>
      <p:ext uri="{BB962C8B-B14F-4D97-AF65-F5344CB8AC3E}">
        <p14:creationId xmlns:p14="http://schemas.microsoft.com/office/powerpoint/2010/main" val="3025624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Activity at </a:t>
            </a:r>
            <a:r>
              <a:rPr lang="en-US" dirty="0">
                <a:latin typeface="Arial" pitchFamily="34" charset="0"/>
                <a:cs typeface="Arial" pitchFamily="34" charset="0"/>
              </a:rPr>
              <a:t>the RDCs</a:t>
            </a:r>
          </a:p>
        </p:txBody>
      </p:sp>
      <p:sp>
        <p:nvSpPr>
          <p:cNvPr id="3" name="Content Placeholder 2"/>
          <p:cNvSpPr>
            <a:spLocks noGrp="1"/>
          </p:cNvSpPr>
          <p:nvPr>
            <p:ph idx="1"/>
          </p:nvPr>
        </p:nvSpPr>
        <p:spPr/>
        <p:txBody>
          <a:bodyPr>
            <a:normAutofit fontScale="92500" lnSpcReduction="10000"/>
          </a:bodyPr>
          <a:lstStyle/>
          <a:p>
            <a:r>
              <a:rPr lang="en-US" dirty="0" smtClean="0"/>
              <a:t>Current</a:t>
            </a:r>
          </a:p>
          <a:p>
            <a:pPr lvl="1"/>
            <a:r>
              <a:rPr lang="en-US" dirty="0" smtClean="0"/>
              <a:t>15 locations</a:t>
            </a:r>
          </a:p>
          <a:p>
            <a:pPr lvl="1"/>
            <a:r>
              <a:rPr lang="en-US" dirty="0" smtClean="0"/>
              <a:t>~180 Active Research Projects</a:t>
            </a:r>
          </a:p>
          <a:p>
            <a:pPr lvl="1"/>
            <a:r>
              <a:rPr lang="en-US" dirty="0" smtClean="0"/>
              <a:t>~600 Researchers</a:t>
            </a:r>
          </a:p>
          <a:p>
            <a:r>
              <a:rPr lang="en-US" dirty="0" smtClean="0"/>
              <a:t>Future</a:t>
            </a:r>
          </a:p>
          <a:p>
            <a:pPr lvl="1"/>
            <a:r>
              <a:rPr lang="en-US" dirty="0" smtClean="0"/>
              <a:t>Additional branches and proposals for new RDCs</a:t>
            </a:r>
          </a:p>
          <a:p>
            <a:pPr lvl="1"/>
            <a:r>
              <a:rPr lang="en-US" dirty="0" smtClean="0"/>
              <a:t>Expansion of data offerings</a:t>
            </a:r>
          </a:p>
          <a:p>
            <a:pPr lvl="2"/>
            <a:r>
              <a:rPr lang="en-US" dirty="0" smtClean="0"/>
              <a:t>Administrative data</a:t>
            </a:r>
          </a:p>
          <a:p>
            <a:pPr lvl="2"/>
            <a:r>
              <a:rPr lang="en-US" dirty="0" err="1" smtClean="0"/>
              <a:t>Paradata</a:t>
            </a:r>
            <a:endParaRPr lang="en-US" dirty="0" smtClean="0"/>
          </a:p>
          <a:p>
            <a:pPr lvl="2"/>
            <a:r>
              <a:rPr lang="en-US" dirty="0" smtClean="0"/>
              <a:t>Other agencies data</a:t>
            </a:r>
          </a:p>
          <a:p>
            <a:pPr lvl="1"/>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933317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
            </a:r>
            <a:br>
              <a:rPr lang="en-US" dirty="0" smtClean="0"/>
            </a:br>
            <a:r>
              <a:rPr lang="en-US" b="1" dirty="0" smtClean="0"/>
              <a:t>4. Data Products</a:t>
            </a:r>
            <a:br>
              <a:rPr lang="en-US" b="1" dirty="0" smtClean="0"/>
            </a:br>
            <a:r>
              <a:rPr lang="en-US" b="1" i="1" dirty="0" smtClean="0"/>
              <a:t>Local </a:t>
            </a:r>
            <a:r>
              <a:rPr lang="en-US" b="1" i="1" dirty="0" smtClean="0"/>
              <a:t>Employment </a:t>
            </a:r>
            <a:r>
              <a:rPr lang="en-US" b="1" i="1" dirty="0" smtClean="0"/>
              <a:t>Dynamics</a:t>
            </a:r>
            <a:r>
              <a:rPr lang="en-US" b="1" i="1" dirty="0" smtClean="0">
                <a:solidFill>
                  <a:schemeClr val="bg1"/>
                </a:solidFill>
              </a:rPr>
              <a:t/>
            </a:r>
            <a:br>
              <a:rPr lang="en-US" b="1" i="1" dirty="0" smtClean="0">
                <a:solidFill>
                  <a:schemeClr val="bg1"/>
                </a:solidFill>
              </a:rPr>
            </a:br>
            <a:endParaRPr lang="en-US" b="1" i="1" dirty="0">
              <a:solidFill>
                <a:schemeClr val="bg1"/>
              </a:solidFill>
              <a:latin typeface="+mn-lt"/>
            </a:endParaRPr>
          </a:p>
        </p:txBody>
      </p:sp>
      <p:sp>
        <p:nvSpPr>
          <p:cNvPr id="2" name="Content Placeholder 1"/>
          <p:cNvSpPr>
            <a:spLocks noGrp="1"/>
          </p:cNvSpPr>
          <p:nvPr>
            <p:ph idx="1"/>
          </p:nvPr>
        </p:nvSpPr>
        <p:spPr/>
        <p:txBody>
          <a:bodyPr>
            <a:normAutofit fontScale="92500" lnSpcReduction="10000"/>
          </a:bodyPr>
          <a:lstStyle/>
          <a:p>
            <a:r>
              <a:rPr lang="en-US" dirty="0" smtClean="0"/>
              <a:t>Partnership - States </a:t>
            </a:r>
            <a:r>
              <a:rPr lang="en-US" dirty="0"/>
              <a:t>+ US Census Bureau</a:t>
            </a:r>
          </a:p>
          <a:p>
            <a:r>
              <a:rPr lang="en-US" dirty="0"/>
              <a:t>Administrative Records + Censuses and Surveys</a:t>
            </a:r>
          </a:p>
          <a:p>
            <a:r>
              <a:rPr lang="en-US" dirty="0"/>
              <a:t>Public-Use Data Products</a:t>
            </a:r>
          </a:p>
          <a:p>
            <a:pPr lvl="1"/>
            <a:r>
              <a:rPr lang="en-US" dirty="0"/>
              <a:t>Quarterly Workforce Indicators (QWI)</a:t>
            </a:r>
          </a:p>
          <a:p>
            <a:pPr lvl="1"/>
            <a:r>
              <a:rPr lang="en-US" dirty="0"/>
              <a:t>LODES  or LEHD Origin-Destination Employment </a:t>
            </a:r>
            <a:r>
              <a:rPr lang="en-US" dirty="0" smtClean="0"/>
              <a:t>Statistics</a:t>
            </a:r>
          </a:p>
          <a:p>
            <a:pPr lvl="1"/>
            <a:r>
              <a:rPr lang="en-US" dirty="0" err="1" smtClean="0"/>
              <a:t>OnTheMap</a:t>
            </a:r>
            <a:r>
              <a:rPr lang="en-US" dirty="0" smtClean="0"/>
              <a:t> and </a:t>
            </a:r>
            <a:r>
              <a:rPr lang="en-US" dirty="0" err="1" smtClean="0"/>
              <a:t>OnTheMap</a:t>
            </a:r>
            <a:r>
              <a:rPr lang="en-US" dirty="0" smtClean="0"/>
              <a:t> for Emergency Management</a:t>
            </a:r>
          </a:p>
          <a:p>
            <a:pPr lvl="1"/>
            <a:r>
              <a:rPr lang="en-US" dirty="0" smtClean="0"/>
              <a:t>http</a:t>
            </a:r>
            <a:r>
              <a:rPr lang="en-US" dirty="0"/>
              <a:t>://lehd.did.census.gov/led/</a:t>
            </a:r>
          </a:p>
          <a:p>
            <a:endParaRPr lang="en-US" dirty="0"/>
          </a:p>
        </p:txBody>
      </p:sp>
    </p:spTree>
    <p:extLst>
      <p:ext uri="{BB962C8B-B14F-4D97-AF65-F5344CB8AC3E}">
        <p14:creationId xmlns:p14="http://schemas.microsoft.com/office/powerpoint/2010/main" val="151200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R&amp;M 101</a:t>
            </a:r>
            <a:endParaRPr lang="en-US" dirty="0"/>
          </a:p>
        </p:txBody>
      </p:sp>
      <p:sp>
        <p:nvSpPr>
          <p:cNvPr id="3" name="Content Placeholder 2"/>
          <p:cNvSpPr>
            <a:spLocks noGrp="1"/>
          </p:cNvSpPr>
          <p:nvPr>
            <p:ph idx="1"/>
          </p:nvPr>
        </p:nvSpPr>
        <p:spPr/>
        <p:txBody>
          <a:bodyPr/>
          <a:lstStyle/>
          <a:p>
            <a:r>
              <a:rPr lang="en-US" dirty="0" smtClean="0"/>
              <a:t>Former Director Dr. Groves re-formed the Research and Methodology Directorate in 2010.</a:t>
            </a:r>
          </a:p>
          <a:p>
            <a:r>
              <a:rPr lang="en-US" dirty="0" smtClean="0"/>
              <a:t>Corporate-wide mission to improve existing Census products and processes and to develop new methods and products to improve economic and social measurement</a:t>
            </a:r>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1922-D1EE-4DBA-B25E-57D60D99BFFF}" type="slidenum">
              <a:rPr lang="en-US" smtClean="0"/>
              <a:t>2</a:t>
            </a:fld>
            <a:endParaRPr lang="en-US"/>
          </a:p>
        </p:txBody>
      </p:sp>
    </p:spTree>
    <p:extLst>
      <p:ext uri="{BB962C8B-B14F-4D97-AF65-F5344CB8AC3E}">
        <p14:creationId xmlns:p14="http://schemas.microsoft.com/office/powerpoint/2010/main" val="3693688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28625"/>
            <a:ext cx="8229600" cy="1143000"/>
          </a:xfrm>
        </p:spPr>
        <p:txBody>
          <a:bodyPr>
            <a:normAutofit fontScale="90000"/>
          </a:bodyPr>
          <a:lstStyle/>
          <a:p>
            <a:r>
              <a:rPr lang="en-US" sz="3500" b="1" dirty="0"/>
              <a:t>Characteristics of the Local Labor Force</a:t>
            </a:r>
            <a:r>
              <a:rPr lang="en-US" sz="3500" dirty="0">
                <a:solidFill>
                  <a:schemeClr val="bg1"/>
                </a:solidFill>
              </a:rPr>
              <a:t/>
            </a:r>
            <a:br>
              <a:rPr lang="en-US" sz="3500" dirty="0">
                <a:solidFill>
                  <a:schemeClr val="bg1"/>
                </a:solidFill>
              </a:rPr>
            </a:br>
            <a:endParaRPr lang="en-US" sz="3500" dirty="0">
              <a:solidFill>
                <a:schemeClr val="bg1"/>
              </a:solidFill>
            </a:endParaRPr>
          </a:p>
        </p:txBody>
      </p:sp>
      <p:sp>
        <p:nvSpPr>
          <p:cNvPr id="7" name="Content Placeholder 6"/>
          <p:cNvSpPr>
            <a:spLocks noGrp="1"/>
          </p:cNvSpPr>
          <p:nvPr>
            <p:ph idx="1"/>
          </p:nvPr>
        </p:nvSpPr>
        <p:spPr>
          <a:xfrm>
            <a:off x="393700" y="1409631"/>
            <a:ext cx="8229600" cy="4628712"/>
          </a:xfrm>
        </p:spPr>
        <p:txBody>
          <a:bodyPr/>
          <a:lstStyle/>
          <a:p>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049" y="1040558"/>
            <a:ext cx="4639451" cy="507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87" y="3929063"/>
            <a:ext cx="2288162" cy="210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33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Commuting Patterns</a:t>
            </a:r>
            <a:endParaRPr lang="en-US" b="1" dirty="0"/>
          </a:p>
        </p:txBody>
      </p:sp>
      <p:sp>
        <p:nvSpPr>
          <p:cNvPr id="3" name="Content Placeholder 2"/>
          <p:cNvSpPr>
            <a:spLocks noGrp="1"/>
          </p:cNvSpPr>
          <p:nvPr>
            <p:ph idx="1"/>
          </p:nvPr>
        </p:nvSpPr>
        <p:spPr>
          <a:xfrm>
            <a:off x="381000" y="1285875"/>
            <a:ext cx="8305800" cy="4840288"/>
          </a:xfrm>
        </p:spPr>
        <p:txBody>
          <a:bodyPr/>
          <a:lstStyle/>
          <a:p>
            <a:pPr marL="0" indent="0">
              <a:buNone/>
            </a:pP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71688"/>
            <a:ext cx="38735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1357312"/>
            <a:ext cx="30480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4143375"/>
            <a:ext cx="3048000" cy="207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 y="4071938"/>
            <a:ext cx="2032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310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273050"/>
            <a:ext cx="3156753" cy="1162050"/>
          </a:xfrm>
        </p:spPr>
        <p:txBody>
          <a:bodyPr>
            <a:normAutofit/>
          </a:bodyPr>
          <a:lstStyle/>
          <a:p>
            <a:r>
              <a:rPr lang="en-US" sz="2800" dirty="0"/>
              <a:t>Comparison Tool</a:t>
            </a:r>
          </a:p>
        </p:txBody>
      </p:sp>
      <p:sp>
        <p:nvSpPr>
          <p:cNvPr id="3" name="Content Placeholder 2"/>
          <p:cNvSpPr>
            <a:spLocks noGrp="1"/>
          </p:cNvSpPr>
          <p:nvPr>
            <p:ph idx="1"/>
          </p:nvPr>
        </p:nvSpPr>
        <p:spPr>
          <a:xfrm>
            <a:off x="3580378" y="234950"/>
            <a:ext cx="5111750" cy="5853113"/>
          </a:xfrm>
        </p:spPr>
        <p:txBody>
          <a:bodyPr/>
          <a:lstStyle/>
          <a:p>
            <a:r>
              <a:rPr lang="en-US" dirty="0" smtClean="0"/>
              <a:t>QWI</a:t>
            </a:r>
            <a:endParaRPr lang="en-US" dirty="0"/>
          </a:p>
        </p:txBody>
      </p:sp>
      <p:sp>
        <p:nvSpPr>
          <p:cNvPr id="4" name="Text Placeholder 3"/>
          <p:cNvSpPr>
            <a:spLocks noGrp="1"/>
          </p:cNvSpPr>
          <p:nvPr>
            <p:ph type="body" sz="half" idx="2"/>
          </p:nvPr>
        </p:nvSpPr>
        <p:spPr>
          <a:xfrm>
            <a:off x="457200" y="1435100"/>
            <a:ext cx="3032928" cy="4691063"/>
          </a:xfrm>
        </p:spPr>
        <p:txBody>
          <a:bodyPr>
            <a:normAutofit/>
          </a:bodyPr>
          <a:lstStyle/>
          <a:p>
            <a:pPr marL="333299" indent="-333299">
              <a:buFont typeface="Arial" pitchFamily="34" charset="0"/>
              <a:buChar char="•"/>
            </a:pPr>
            <a:r>
              <a:rPr lang="en-US" sz="2600" dirty="0"/>
              <a:t>Industry Growth</a:t>
            </a:r>
          </a:p>
          <a:p>
            <a:pPr marL="333299" indent="-333299">
              <a:buFont typeface="Arial" pitchFamily="34" charset="0"/>
              <a:buChar char="•"/>
            </a:pPr>
            <a:r>
              <a:rPr lang="en-US" sz="2600" dirty="0"/>
              <a:t>Employment by Year</a:t>
            </a:r>
          </a:p>
          <a:p>
            <a:pPr marL="333299" indent="-333299">
              <a:buFont typeface="Arial" pitchFamily="34" charset="0"/>
              <a:buChar char="•"/>
            </a:pPr>
            <a:r>
              <a:rPr lang="en-US" sz="2600" dirty="0"/>
              <a:t>Employment Trends</a:t>
            </a:r>
          </a:p>
          <a:p>
            <a:pPr marL="333299" indent="-333299">
              <a:buFont typeface="Arial" pitchFamily="34" charset="0"/>
              <a:buChar char="•"/>
            </a:pPr>
            <a:r>
              <a:rPr lang="en-US" sz="2600" dirty="0"/>
              <a:t>Worker Earnings</a:t>
            </a:r>
          </a:p>
          <a:p>
            <a:endParaRPr lang="en-US" sz="2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128" y="1071563"/>
            <a:ext cx="5207547" cy="5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743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5699" y="65343"/>
            <a:ext cx="8223250" cy="1157288"/>
          </a:xfrm>
        </p:spPr>
        <p:txBody>
          <a:bodyPr/>
          <a:lstStyle/>
          <a:p>
            <a:r>
              <a:rPr lang="en-US" b="1" dirty="0" smtClean="0"/>
              <a:t>OnTheMap</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22631"/>
            <a:ext cx="7826949" cy="490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113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7187"/>
            <a:ext cx="8229600" cy="1143000"/>
          </a:xfrm>
        </p:spPr>
        <p:txBody>
          <a:bodyPr/>
          <a:lstStyle/>
          <a:p>
            <a:r>
              <a:rPr lang="en-US" b="1" dirty="0" smtClean="0"/>
              <a:t>LODES</a:t>
            </a:r>
            <a:endParaRPr lang="en-US" b="1" dirty="0"/>
          </a:p>
        </p:txBody>
      </p:sp>
      <p:sp>
        <p:nvSpPr>
          <p:cNvPr id="3" name="Content Placeholder 2"/>
          <p:cNvSpPr>
            <a:spLocks noGrp="1"/>
          </p:cNvSpPr>
          <p:nvPr>
            <p:ph idx="1"/>
          </p:nvPr>
        </p:nvSpPr>
        <p:spPr>
          <a:xfrm>
            <a:off x="508000" y="1357313"/>
            <a:ext cx="8178800" cy="4768851"/>
          </a:xfrm>
        </p:spPr>
        <p:txBody>
          <a:bodyPr/>
          <a:lstStyle/>
          <a:p>
            <a:r>
              <a:rPr lang="en-US" dirty="0"/>
              <a:t>LEHD Origin-Destination Employment Statistics</a:t>
            </a:r>
            <a:endParaRPr lang="en-US" dirty="0" smtClean="0"/>
          </a:p>
          <a:p>
            <a:pPr lvl="1"/>
            <a:r>
              <a:rPr lang="en-US" dirty="0" smtClean="0"/>
              <a:t>Data source</a:t>
            </a:r>
          </a:p>
          <a:p>
            <a:pPr lvl="2"/>
            <a:r>
              <a:rPr lang="en-US" dirty="0" smtClean="0"/>
              <a:t>Office of Personnel Management</a:t>
            </a:r>
          </a:p>
          <a:p>
            <a:pPr lvl="1"/>
            <a:r>
              <a:rPr lang="en-US" dirty="0" smtClean="0"/>
              <a:t>Coverage</a:t>
            </a:r>
            <a:endParaRPr lang="en-US" dirty="0"/>
          </a:p>
        </p:txBody>
      </p:sp>
    </p:spTree>
    <p:extLst>
      <p:ext uri="{BB962C8B-B14F-4D97-AF65-F5344CB8AC3E}">
        <p14:creationId xmlns:p14="http://schemas.microsoft.com/office/powerpoint/2010/main" val="97896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OnTheMap for Emergency Management</a:t>
            </a:r>
            <a:endParaRPr lang="en-US"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3525" y="1689707"/>
            <a:ext cx="5959475" cy="377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9500" y="5603072"/>
            <a:ext cx="6794500" cy="457812"/>
          </a:xfrm>
          <a:prstGeom prst="rect">
            <a:avLst/>
          </a:prstGeom>
        </p:spPr>
        <p:txBody>
          <a:bodyPr wrap="square" lIns="26664" tIns="13332" rIns="26664" bIns="13332">
            <a:spAutoFit/>
          </a:bodyPr>
          <a:lstStyle/>
          <a:p>
            <a:pPr algn="ctr"/>
            <a:r>
              <a:rPr lang="en-US" sz="2800" dirty="0">
                <a:solidFill>
                  <a:schemeClr val="bg1"/>
                </a:solidFill>
              </a:rPr>
              <a:t>http://onthemap.ces.census.gov/em.html</a:t>
            </a:r>
          </a:p>
        </p:txBody>
      </p:sp>
    </p:spTree>
    <p:extLst>
      <p:ext uri="{BB962C8B-B14F-4D97-AF65-F5344CB8AC3E}">
        <p14:creationId xmlns:p14="http://schemas.microsoft.com/office/powerpoint/2010/main" val="4261096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846138"/>
          </a:xfrm>
        </p:spPr>
        <p:txBody>
          <a:bodyPr>
            <a:normAutofit fontScale="90000"/>
          </a:bodyPr>
          <a:lstStyle/>
          <a:p>
            <a:r>
              <a:rPr lang="en-US" b="1" dirty="0" smtClean="0"/>
              <a:t>Progression of Hurricane Sandy</a:t>
            </a:r>
            <a:r>
              <a:rPr lang="en-US" dirty="0" smtClean="0"/>
              <a:t/>
            </a:r>
            <a:br>
              <a:rPr lang="en-US" dirty="0" smtClean="0"/>
            </a:br>
            <a:endParaRPr lang="en-US" sz="2300" dirty="0"/>
          </a:p>
        </p:txBody>
      </p:sp>
      <p:sp>
        <p:nvSpPr>
          <p:cNvPr id="3" name="Content Placeholder 2"/>
          <p:cNvSpPr>
            <a:spLocks noGrp="1"/>
          </p:cNvSpPr>
          <p:nvPr>
            <p:ph idx="1"/>
          </p:nvPr>
        </p:nvSpPr>
        <p:spPr/>
        <p:txBody>
          <a:bodyPr/>
          <a:lstStyle/>
          <a:p>
            <a:pPr marL="0" indent="0">
              <a:buNone/>
            </a:pPr>
            <a:r>
              <a:rPr lang="en-US" sz="2800" dirty="0"/>
              <a:t>      </a:t>
            </a:r>
            <a:r>
              <a:rPr lang="en-US" sz="2800" dirty="0">
                <a:solidFill>
                  <a:schemeClr val="bg1"/>
                </a:solidFill>
              </a:rPr>
              <a:t>October 28               October 29               October 30</a:t>
            </a:r>
            <a:endParaRPr lang="en-US"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157160"/>
            <a:ext cx="2032000" cy="313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2157160"/>
            <a:ext cx="1841500" cy="311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933" y="2157160"/>
            <a:ext cx="1841500" cy="313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769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276226"/>
            <a:ext cx="8229600" cy="1238250"/>
          </a:xfrm>
        </p:spPr>
        <p:txBody>
          <a:bodyPr>
            <a:normAutofit fontScale="90000"/>
          </a:bodyPr>
          <a:lstStyle/>
          <a:p>
            <a:r>
              <a:rPr lang="en-US" dirty="0" smtClean="0"/>
              <a:t/>
            </a:r>
            <a:br>
              <a:rPr lang="en-US" dirty="0" smtClean="0"/>
            </a:br>
            <a:r>
              <a:rPr lang="en-US" sz="4000" b="1" dirty="0" smtClean="0"/>
              <a:t>County Flows </a:t>
            </a:r>
            <a:r>
              <a:rPr lang="en-US" sz="4000" b="1" dirty="0"/>
              <a:t>of Employment </a:t>
            </a:r>
            <a:r>
              <a:rPr lang="en-US" sz="4000" b="1" dirty="0" smtClean="0"/>
              <a:t>Disaster </a:t>
            </a:r>
            <a:r>
              <a:rPr lang="en-US" sz="4000" b="1" dirty="0"/>
              <a:t>Declaration</a:t>
            </a:r>
            <a:br>
              <a:rPr lang="en-US" sz="4000" b="1" dirty="0"/>
            </a:br>
            <a:endParaRPr lang="en-US" sz="4000" b="1" dirty="0"/>
          </a:p>
        </p:txBody>
      </p:sp>
      <p:sp>
        <p:nvSpPr>
          <p:cNvPr id="3" name="Content Placeholder 2"/>
          <p:cNvSpPr>
            <a:spLocks noGrp="1"/>
          </p:cNvSpPr>
          <p:nvPr>
            <p:ph idx="1"/>
          </p:nvPr>
        </p:nvSpPr>
        <p:spPr>
          <a:xfrm>
            <a:off x="488950" y="1524001"/>
            <a:ext cx="8229600" cy="4619624"/>
          </a:xfr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1785938"/>
            <a:ext cx="47625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532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
            </a:r>
            <a:br>
              <a:rPr lang="en-US" sz="2800" dirty="0"/>
            </a:br>
            <a:r>
              <a:rPr lang="en-US" sz="3600" b="1" dirty="0"/>
              <a:t>County Flows of Employment for Disaster Declaration</a:t>
            </a:r>
            <a:r>
              <a:rPr lang="en-US" sz="3600" dirty="0"/>
              <a:t/>
            </a:r>
            <a:br>
              <a:rPr lang="en-US" sz="3600" dirty="0"/>
            </a:br>
            <a:endParaRPr lang="en-US" sz="3600" dirty="0"/>
          </a:p>
        </p:txBody>
      </p:sp>
      <p:sp>
        <p:nvSpPr>
          <p:cNvPr id="5" name="Text Placeholder 4"/>
          <p:cNvSpPr>
            <a:spLocks noGrp="1"/>
          </p:cNvSpPr>
          <p:nvPr>
            <p:ph type="body" sz="quarter" idx="4294967295"/>
          </p:nvPr>
        </p:nvSpPr>
        <p:spPr>
          <a:xfrm>
            <a:off x="5080000" y="1071562"/>
            <a:ext cx="4064000" cy="785813"/>
          </a:xfrm>
        </p:spPr>
        <p:txBody>
          <a:bodyPr>
            <a:normAutofit/>
          </a:bodyPr>
          <a:lstStyle/>
          <a:p>
            <a:endParaRPr lang="en-US" sz="2800" dirty="0">
              <a:solidFill>
                <a:schemeClr val="bg1"/>
              </a:solidFill>
            </a:endParaRP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28750"/>
            <a:ext cx="5842000"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501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93663"/>
            <a:ext cx="8229600" cy="1143000"/>
          </a:xfrm>
        </p:spPr>
        <p:txBody>
          <a:bodyPr/>
          <a:lstStyle/>
          <a:p>
            <a:r>
              <a:rPr lang="en-US" sz="4000" b="1" dirty="0" smtClean="0"/>
              <a:t>OnTheMap</a:t>
            </a:r>
            <a:r>
              <a:rPr lang="en-US" b="1" dirty="0" smtClean="0"/>
              <a:t> Mobile</a:t>
            </a:r>
            <a:endParaRPr lang="en-US" b="1" dirty="0"/>
          </a:p>
        </p:txBody>
      </p:sp>
      <p:pic>
        <p:nvPicPr>
          <p:cNvPr id="2050" name="Picture 2">
            <a:hlinkClick r:id="rId3" action="ppaction://hlinkfile"/>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02000" y="1000125"/>
            <a:ext cx="2540000" cy="426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51000" y="5455434"/>
            <a:ext cx="6286500" cy="457812"/>
          </a:xfrm>
          <a:prstGeom prst="rect">
            <a:avLst/>
          </a:prstGeom>
        </p:spPr>
        <p:txBody>
          <a:bodyPr wrap="square" lIns="26664" tIns="13332" rIns="26664" bIns="13332">
            <a:spAutoFit/>
          </a:bodyPr>
          <a:lstStyle/>
          <a:p>
            <a:pPr algn="ctr"/>
            <a:r>
              <a:rPr lang="en-US" sz="2800" dirty="0">
                <a:solidFill>
                  <a:schemeClr val="bg1"/>
                </a:solidFill>
              </a:rPr>
              <a:t>http://onthemap.ces.census.gov/m</a:t>
            </a:r>
          </a:p>
        </p:txBody>
      </p:sp>
    </p:spTree>
    <p:extLst>
      <p:ext uri="{BB962C8B-B14F-4D97-AF65-F5344CB8AC3E}">
        <p14:creationId xmlns:p14="http://schemas.microsoft.com/office/powerpoint/2010/main" val="2855371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our customer</a:t>
            </a:r>
            <a:endParaRPr lang="en-US" dirty="0"/>
          </a:p>
        </p:txBody>
      </p:sp>
      <p:sp>
        <p:nvSpPr>
          <p:cNvPr id="3" name="Content Placeholder 2"/>
          <p:cNvSpPr>
            <a:spLocks noGrp="1"/>
          </p:cNvSpPr>
          <p:nvPr>
            <p:ph idx="1"/>
          </p:nvPr>
        </p:nvSpPr>
        <p:spPr/>
        <p:txBody>
          <a:bodyPr/>
          <a:lstStyle/>
          <a:p>
            <a:r>
              <a:rPr lang="en-US" dirty="0" smtClean="0"/>
              <a:t>Purpose of this </a:t>
            </a:r>
            <a:r>
              <a:rPr lang="en-US" b="1" dirty="0" smtClean="0"/>
              <a:t>conversation</a:t>
            </a:r>
            <a:r>
              <a:rPr lang="en-US" dirty="0" smtClean="0"/>
              <a:t> is for us to learn more about each other and learn how we can help each other do our jobs better</a:t>
            </a:r>
          </a:p>
          <a:p>
            <a:r>
              <a:rPr lang="en-US" dirty="0" smtClean="0"/>
              <a:t>I’ll briefly describe some of activities that</a:t>
            </a:r>
          </a:p>
          <a:p>
            <a:pPr lvl="1"/>
            <a:r>
              <a:rPr lang="en-US" dirty="0" smtClean="0"/>
              <a:t>Span the lifecycle of the production of statistical information</a:t>
            </a:r>
          </a:p>
          <a:p>
            <a:pPr lvl="1"/>
            <a:r>
              <a:rPr lang="en-US" dirty="0" smtClean="0"/>
              <a:t>Seem particularly relevant to the SDCs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1922-D1EE-4DBA-B25E-57D60D99BFFF}" type="slidenum">
              <a:rPr lang="en-US" smtClean="0"/>
              <a:t>3</a:t>
            </a:fld>
            <a:endParaRPr lang="en-US"/>
          </a:p>
        </p:txBody>
      </p:sp>
    </p:spTree>
    <p:extLst>
      <p:ext uri="{BB962C8B-B14F-4D97-AF65-F5344CB8AC3E}">
        <p14:creationId xmlns:p14="http://schemas.microsoft.com/office/powerpoint/2010/main" val="1740567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28625"/>
            <a:ext cx="8229600" cy="1143000"/>
          </a:xfrm>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a:bodyPr>
          <a:lstStyle/>
          <a:p>
            <a:r>
              <a:rPr lang="en-US" dirty="0" smtClean="0">
                <a:hlinkClick r:id="rId3"/>
              </a:rPr>
              <a:t>Ron.S.Jarmin@census.gov</a:t>
            </a:r>
            <a:endParaRPr lang="en-US" dirty="0" smtClean="0"/>
          </a:p>
          <a:p>
            <a:r>
              <a:rPr lang="en-US" dirty="0" smtClean="0">
                <a:hlinkClick r:id="rId4"/>
              </a:rPr>
              <a:t>www.census.gov/research</a:t>
            </a:r>
            <a:endParaRPr lang="en-US" dirty="0" smtClean="0"/>
          </a:p>
          <a:p>
            <a:endParaRPr lang="en-US" dirty="0"/>
          </a:p>
        </p:txBody>
      </p:sp>
    </p:spTree>
    <p:extLst>
      <p:ext uri="{BB962C8B-B14F-4D97-AF65-F5344CB8AC3E}">
        <p14:creationId xmlns:p14="http://schemas.microsoft.com/office/powerpoint/2010/main" val="1487422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t>
            </a:r>
            <a:r>
              <a:rPr lang="en-US" b="1" dirty="0" smtClean="0"/>
              <a:t>Modernization of Data </a:t>
            </a:r>
            <a:r>
              <a:rPr lang="en-US" b="1" dirty="0"/>
              <a:t>C</a:t>
            </a:r>
            <a:r>
              <a:rPr lang="en-US" b="1" dirty="0" smtClean="0"/>
              <a:t>ollection </a:t>
            </a:r>
            <a:r>
              <a:rPr lang="en-US" b="1" dirty="0"/>
              <a:t>A</a:t>
            </a:r>
            <a:r>
              <a:rPr lang="en-US" b="1" dirty="0" smtClean="0"/>
              <a:t>ctivities</a:t>
            </a:r>
            <a:endParaRPr lang="en-US" b="1" dirty="0"/>
          </a:p>
        </p:txBody>
      </p:sp>
      <p:sp>
        <p:nvSpPr>
          <p:cNvPr id="3" name="Content Placeholder 2"/>
          <p:cNvSpPr>
            <a:spLocks noGrp="1"/>
          </p:cNvSpPr>
          <p:nvPr>
            <p:ph idx="1"/>
          </p:nvPr>
        </p:nvSpPr>
        <p:spPr/>
        <p:txBody>
          <a:bodyPr/>
          <a:lstStyle/>
          <a:p>
            <a:pPr marL="0" indent="0">
              <a:buNone/>
            </a:pPr>
            <a:endParaRPr lang="en-US" dirty="0"/>
          </a:p>
          <a:p>
            <a:r>
              <a:rPr lang="en-US" dirty="0" smtClean="0"/>
              <a:t>Adaptive Survey Design</a:t>
            </a:r>
          </a:p>
          <a:p>
            <a:r>
              <a:rPr lang="en-US" dirty="0" smtClean="0"/>
              <a:t>Expanded Use of Pre-existing Data (e.g., administrative data, prior survey records)</a:t>
            </a:r>
          </a:p>
          <a:p>
            <a:r>
              <a:rPr lang="en-US" dirty="0" smtClean="0"/>
              <a:t>Efficient data collection architecture</a:t>
            </a:r>
          </a:p>
          <a:p>
            <a:r>
              <a:rPr lang="en-US" dirty="0" smtClean="0"/>
              <a:t>Corporate wide approach</a:t>
            </a:r>
          </a:p>
          <a:p>
            <a:r>
              <a:rPr lang="en-US" dirty="0" smtClean="0"/>
              <a:t>Centered in R&amp;M’s Center for Adaptive Design (CAD)</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1922-D1EE-4DBA-B25E-57D60D99BFFF}" type="slidenum">
              <a:rPr lang="en-US" smtClean="0"/>
              <a:t>4</a:t>
            </a:fld>
            <a:endParaRPr lang="en-US"/>
          </a:p>
        </p:txBody>
      </p:sp>
    </p:spTree>
    <p:extLst>
      <p:ext uri="{BB962C8B-B14F-4D97-AF65-F5344CB8AC3E}">
        <p14:creationId xmlns:p14="http://schemas.microsoft.com/office/powerpoint/2010/main" val="2092561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b="1" dirty="0" smtClean="0"/>
              <a:t>CAD Research Activities for 2012-2013</a:t>
            </a:r>
            <a:endParaRPr lang="en-US" b="1" dirty="0"/>
          </a:p>
        </p:txBody>
      </p:sp>
      <p:sp>
        <p:nvSpPr>
          <p:cNvPr id="5" name="Content Placeholder 4"/>
          <p:cNvSpPr>
            <a:spLocks noGrp="1"/>
          </p:cNvSpPr>
          <p:nvPr>
            <p:ph idx="1"/>
          </p:nvPr>
        </p:nvSpPr>
        <p:spPr/>
        <p:txBody>
          <a:bodyPr>
            <a:normAutofit/>
          </a:bodyPr>
          <a:lstStyle/>
          <a:p>
            <a:pPr marL="58737" indent="0">
              <a:lnSpc>
                <a:spcPct val="100000"/>
              </a:lnSpc>
              <a:buNone/>
            </a:pPr>
            <a:r>
              <a:rPr lang="en-US" dirty="0"/>
              <a:t>1. Assembling and assessing data requisite for adaptive design:</a:t>
            </a:r>
          </a:p>
          <a:p>
            <a:pPr marL="1028700" lvl="1" indent="-569913"/>
            <a:r>
              <a:rPr lang="en-US" dirty="0"/>
              <a:t>Auxiliary Frame Data, </a:t>
            </a:r>
            <a:r>
              <a:rPr lang="en-US" dirty="0" err="1"/>
              <a:t>Paradata</a:t>
            </a:r>
            <a:r>
              <a:rPr lang="en-US" dirty="0"/>
              <a:t>, Survey response data</a:t>
            </a:r>
          </a:p>
          <a:p>
            <a:pPr marL="58738" indent="0">
              <a:lnSpc>
                <a:spcPct val="100000"/>
              </a:lnSpc>
              <a:buNone/>
            </a:pPr>
            <a:r>
              <a:rPr lang="en-US" dirty="0"/>
              <a:t>2. Test uses of Frame Enhancements and </a:t>
            </a:r>
            <a:r>
              <a:rPr lang="en-US" dirty="0" err="1"/>
              <a:t>Paradata</a:t>
            </a:r>
            <a:r>
              <a:rPr lang="en-US" dirty="0"/>
              <a:t> in Survey Management:</a:t>
            </a:r>
          </a:p>
          <a:p>
            <a:pPr marL="915988" lvl="1" indent="-457200"/>
            <a:r>
              <a:rPr lang="en-US" dirty="0"/>
              <a:t>Propensity models in simulation, Business rules in simulation, Business rules in the field</a:t>
            </a:r>
          </a:p>
          <a:p>
            <a:endParaRPr lang="en-US" dirty="0"/>
          </a:p>
        </p:txBody>
      </p:sp>
    </p:spTree>
    <p:extLst>
      <p:ext uri="{BB962C8B-B14F-4D97-AF65-F5344CB8AC3E}">
        <p14:creationId xmlns:p14="http://schemas.microsoft.com/office/powerpoint/2010/main" val="1496400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CAD Outreach and Education</a:t>
            </a:r>
            <a:endParaRPr lang="en-US" b="1" dirty="0"/>
          </a:p>
        </p:txBody>
      </p:sp>
      <p:sp>
        <p:nvSpPr>
          <p:cNvPr id="3" name="Content Placeholder 2"/>
          <p:cNvSpPr>
            <a:spLocks noGrp="1"/>
          </p:cNvSpPr>
          <p:nvPr>
            <p:ph idx="1"/>
          </p:nvPr>
        </p:nvSpPr>
        <p:spPr/>
        <p:txBody>
          <a:bodyPr/>
          <a:lstStyle/>
          <a:p>
            <a:pPr>
              <a:lnSpc>
                <a:spcPct val="100000"/>
              </a:lnSpc>
            </a:pPr>
            <a:r>
              <a:rPr lang="en-US" dirty="0" smtClean="0"/>
              <a:t>Training </a:t>
            </a:r>
            <a:r>
              <a:rPr lang="en-US" dirty="0"/>
              <a:t>and follow-up for survey teams </a:t>
            </a:r>
          </a:p>
          <a:p>
            <a:pPr>
              <a:lnSpc>
                <a:spcPct val="100000"/>
              </a:lnSpc>
            </a:pPr>
            <a:r>
              <a:rPr lang="en-US" dirty="0"/>
              <a:t>Development of custom dashboards to display key survey metrics</a:t>
            </a:r>
          </a:p>
          <a:p>
            <a:pPr>
              <a:lnSpc>
                <a:spcPct val="100000"/>
              </a:lnSpc>
            </a:pPr>
            <a:r>
              <a:rPr lang="en-US" dirty="0"/>
              <a:t>Work with Field on implementation issues</a:t>
            </a:r>
          </a:p>
          <a:p>
            <a:pPr>
              <a:lnSpc>
                <a:spcPct val="100000"/>
              </a:lnSpc>
            </a:pPr>
            <a:r>
              <a:rPr lang="en-US" dirty="0"/>
              <a:t>Publicize activities and </a:t>
            </a:r>
            <a:r>
              <a:rPr lang="en-US" dirty="0" smtClean="0"/>
              <a:t>lessons</a:t>
            </a:r>
            <a:endParaRPr lang="en-US" dirty="0"/>
          </a:p>
        </p:txBody>
      </p:sp>
    </p:spTree>
    <p:extLst>
      <p:ext uri="{BB962C8B-B14F-4D97-AF65-F5344CB8AC3E}">
        <p14:creationId xmlns:p14="http://schemas.microsoft.com/office/powerpoint/2010/main" val="2587158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Activities</a:t>
            </a:r>
            <a:endParaRPr lang="en-US" dirty="0"/>
          </a:p>
        </p:txBody>
      </p:sp>
      <p:sp>
        <p:nvSpPr>
          <p:cNvPr id="3" name="Rectangle 2"/>
          <p:cNvSpPr/>
          <p:nvPr/>
        </p:nvSpPr>
        <p:spPr>
          <a:xfrm>
            <a:off x="228600" y="1371600"/>
            <a:ext cx="8610600" cy="3970318"/>
          </a:xfrm>
          <a:prstGeom prst="rect">
            <a:avLst/>
          </a:prstGeom>
        </p:spPr>
        <p:txBody>
          <a:bodyPr wrap="square">
            <a:spAutoFit/>
          </a:bodyPr>
          <a:lstStyle/>
          <a:p>
            <a:pPr marL="457200" indent="-457200">
              <a:buFont typeface="Arial" pitchFamily="34" charset="0"/>
              <a:buChar char="•"/>
            </a:pPr>
            <a:r>
              <a:rPr lang="en-US" sz="2800" dirty="0" smtClean="0"/>
              <a:t>Documenting </a:t>
            </a:r>
            <a:r>
              <a:rPr lang="en-US" sz="2800" dirty="0"/>
              <a:t>our current architecture </a:t>
            </a:r>
            <a:r>
              <a:rPr lang="en-US" sz="2800" dirty="0" smtClean="0"/>
              <a:t>to </a:t>
            </a:r>
            <a:r>
              <a:rPr lang="en-US" sz="2800" dirty="0"/>
              <a:t>inform where Adaptive Design can be applied </a:t>
            </a:r>
            <a:r>
              <a:rPr lang="en-US" sz="2800" i="1" dirty="0" smtClean="0"/>
              <a:t>(Complete in fall 2012)</a:t>
            </a:r>
          </a:p>
          <a:p>
            <a:pPr marL="457200" indent="-457200">
              <a:buFont typeface="Arial" pitchFamily="34" charset="0"/>
              <a:buChar char="•"/>
            </a:pPr>
            <a:r>
              <a:rPr lang="en-US" sz="2800" dirty="0" smtClean="0"/>
              <a:t>Developing adaptive design overall </a:t>
            </a:r>
            <a:r>
              <a:rPr lang="en-US" sz="2800" dirty="0"/>
              <a:t>conceptual solution architecture, as well </a:t>
            </a:r>
            <a:r>
              <a:rPr lang="en-US" sz="2800" dirty="0" smtClean="0"/>
              <a:t>as </a:t>
            </a:r>
            <a:r>
              <a:rPr lang="en-US" sz="2800" dirty="0"/>
              <a:t>initial baseline </a:t>
            </a:r>
            <a:r>
              <a:rPr lang="en-US" sz="2800" dirty="0" smtClean="0"/>
              <a:t>architecture </a:t>
            </a:r>
            <a:r>
              <a:rPr lang="en-US" sz="2800" i="1" dirty="0" smtClean="0"/>
              <a:t>(Spring 2013)</a:t>
            </a:r>
            <a:endParaRPr lang="en-US" sz="2800" i="1" dirty="0"/>
          </a:p>
          <a:p>
            <a:pPr marL="457200" indent="-457200">
              <a:buFont typeface="Arial" pitchFamily="34" charset="0"/>
              <a:buChar char="•"/>
            </a:pPr>
            <a:r>
              <a:rPr lang="en-US" sz="2800" dirty="0" smtClean="0"/>
              <a:t>Target for initial baseline is </a:t>
            </a:r>
            <a:r>
              <a:rPr lang="en-US" sz="2800" dirty="0"/>
              <a:t>to have a functioning system in place </a:t>
            </a:r>
            <a:r>
              <a:rPr lang="en-US" sz="2800" dirty="0" smtClean="0"/>
              <a:t>for the </a:t>
            </a:r>
            <a:r>
              <a:rPr lang="en-US" sz="2800" dirty="0"/>
              <a:t>2015 American Community Survey (ACS) and the </a:t>
            </a:r>
            <a:r>
              <a:rPr lang="en-US" sz="2800" dirty="0" smtClean="0"/>
              <a:t>2014 </a:t>
            </a:r>
            <a:r>
              <a:rPr lang="en-US" sz="2800" dirty="0"/>
              <a:t>Company Organization Survey/Annual Survey of Manufacturers (COS/ASM</a:t>
            </a:r>
            <a:r>
              <a:rPr lang="en-US" sz="2800" dirty="0" smtClean="0"/>
              <a:t>)</a:t>
            </a:r>
            <a:endParaRPr lang="en-US" sz="2800" dirty="0"/>
          </a:p>
        </p:txBody>
      </p:sp>
    </p:spTree>
    <p:extLst>
      <p:ext uri="{BB962C8B-B14F-4D97-AF65-F5344CB8AC3E}">
        <p14:creationId xmlns:p14="http://schemas.microsoft.com/office/powerpoint/2010/main" val="178677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bwMode="auto">
          <a:xfrm>
            <a:off x="6860540" y="6347846"/>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fontAlgn="auto">
              <a:spcBef>
                <a:spcPts val="0"/>
              </a:spcBef>
              <a:spcAft>
                <a:spcPts val="0"/>
              </a:spcAft>
              <a:defRPr sz="1400" kern="1200">
                <a:solidFill>
                  <a:srgbClr val="0858A8"/>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A44E9E-5A63-40B9-B8ED-8075A5AAE2F0}" type="slidenum">
              <a:rPr lang="en-US" smtClean="0"/>
              <a:pPr>
                <a:defRPr/>
              </a:pPr>
              <a:t>8</a:t>
            </a:fld>
            <a:endParaRPr lang="en-US" dirty="0"/>
          </a:p>
        </p:txBody>
      </p:sp>
      <p:sp>
        <p:nvSpPr>
          <p:cNvPr id="6" name="TextBox 5"/>
          <p:cNvSpPr txBox="1"/>
          <p:nvPr/>
        </p:nvSpPr>
        <p:spPr>
          <a:xfrm>
            <a:off x="688277" y="1143000"/>
            <a:ext cx="7767446" cy="1432315"/>
          </a:xfrm>
          <a:prstGeom prst="rect">
            <a:avLst/>
          </a:prstGeom>
          <a:noFill/>
        </p:spPr>
        <p:txBody>
          <a:bodyPr wrap="square" rtlCol="0">
            <a:spAutoFit/>
          </a:bodyPr>
          <a:lstStyle/>
          <a:p>
            <a:pPr>
              <a:lnSpc>
                <a:spcPct val="114000"/>
              </a:lnSpc>
              <a:spcBef>
                <a:spcPts val="0"/>
              </a:spcBef>
              <a:spcAft>
                <a:spcPts val="600"/>
              </a:spcAft>
            </a:pPr>
            <a:r>
              <a:rPr lang="en-US" sz="1200" dirty="0" smtClean="0"/>
              <a:t>An </a:t>
            </a:r>
            <a:r>
              <a:rPr lang="en-US" sz="1200" dirty="0"/>
              <a:t>evolving and incremental strategy for building the solution </a:t>
            </a:r>
            <a:r>
              <a:rPr lang="en-US" sz="1200" dirty="0" smtClean="0"/>
              <a:t>architecture</a:t>
            </a:r>
            <a:r>
              <a:rPr lang="en-US" sz="1200" dirty="0"/>
              <a:t>:</a:t>
            </a:r>
            <a:r>
              <a:rPr lang="en-US" sz="1200" dirty="0" smtClean="0"/>
              <a:t> </a:t>
            </a:r>
            <a:endParaRPr lang="en-US" sz="1200" dirty="0"/>
          </a:p>
          <a:p>
            <a:pPr>
              <a:lnSpc>
                <a:spcPct val="114000"/>
              </a:lnSpc>
              <a:spcBef>
                <a:spcPts val="0"/>
              </a:spcBef>
            </a:pPr>
            <a:r>
              <a:rPr lang="en-US" sz="1200" b="1" i="1" dirty="0" smtClean="0"/>
              <a:t>Each Baseline:</a:t>
            </a:r>
          </a:p>
          <a:p>
            <a:pPr marL="171450" indent="-171450">
              <a:lnSpc>
                <a:spcPct val="114000"/>
              </a:lnSpc>
              <a:spcBef>
                <a:spcPts val="0"/>
              </a:spcBef>
              <a:buClr>
                <a:schemeClr val="accent1">
                  <a:lumMod val="75000"/>
                </a:schemeClr>
              </a:buClr>
              <a:buFont typeface="Arial" pitchFamily="34" charset="0"/>
              <a:buChar char="•"/>
            </a:pPr>
            <a:r>
              <a:rPr lang="en-US" sz="1200" dirty="0" smtClean="0"/>
              <a:t>Will be built to put eligible surveys and </a:t>
            </a:r>
            <a:r>
              <a:rPr lang="en-US" sz="1200" dirty="0"/>
              <a:t>censuses into </a:t>
            </a:r>
            <a:r>
              <a:rPr lang="en-US" sz="1200" dirty="0" smtClean="0"/>
              <a:t>production</a:t>
            </a:r>
          </a:p>
          <a:p>
            <a:pPr marL="171450" indent="-171450">
              <a:lnSpc>
                <a:spcPct val="114000"/>
              </a:lnSpc>
              <a:spcBef>
                <a:spcPts val="0"/>
              </a:spcBef>
              <a:buClr>
                <a:schemeClr val="accent1">
                  <a:lumMod val="75000"/>
                </a:schemeClr>
              </a:buClr>
              <a:buFont typeface="Arial" pitchFamily="34" charset="0"/>
              <a:buChar char="•"/>
            </a:pPr>
            <a:r>
              <a:rPr lang="en-US" sz="1200" dirty="0"/>
              <a:t>B</a:t>
            </a:r>
            <a:r>
              <a:rPr lang="en-US" sz="1200" dirty="0" smtClean="0"/>
              <a:t>uilds upon the previous baseline, adding or replacing functionality</a:t>
            </a:r>
          </a:p>
          <a:p>
            <a:pPr marL="171450" indent="-171450">
              <a:lnSpc>
                <a:spcPct val="114000"/>
              </a:lnSpc>
              <a:spcBef>
                <a:spcPts val="0"/>
              </a:spcBef>
              <a:buClr>
                <a:schemeClr val="accent1">
                  <a:lumMod val="75000"/>
                </a:schemeClr>
              </a:buClr>
              <a:buFont typeface="Arial" pitchFamily="34" charset="0"/>
              <a:buChar char="•"/>
            </a:pPr>
            <a:r>
              <a:rPr lang="en-US" sz="1200" dirty="0" smtClean="0"/>
              <a:t>Supports ongoing census and survey operations</a:t>
            </a:r>
          </a:p>
          <a:p>
            <a:pPr marL="171450" indent="-171450">
              <a:lnSpc>
                <a:spcPct val="114000"/>
              </a:lnSpc>
              <a:spcBef>
                <a:spcPts val="0"/>
              </a:spcBef>
              <a:buClr>
                <a:schemeClr val="accent1">
                  <a:lumMod val="75000"/>
                </a:schemeClr>
              </a:buClr>
              <a:buFont typeface="Arial" pitchFamily="34" charset="0"/>
              <a:buChar char="•"/>
            </a:pPr>
            <a:r>
              <a:rPr lang="en-US" sz="1200" dirty="0" smtClean="0"/>
              <a:t>Will inform the corresponding full lifecycle cost model </a:t>
            </a:r>
          </a:p>
        </p:txBody>
      </p:sp>
      <p:sp>
        <p:nvSpPr>
          <p:cNvPr id="7" name="Right Arrow 6"/>
          <p:cNvSpPr/>
          <p:nvPr/>
        </p:nvSpPr>
        <p:spPr>
          <a:xfrm>
            <a:off x="1022112" y="4292290"/>
            <a:ext cx="8047459" cy="670820"/>
          </a:xfrm>
          <a:prstGeom prst="rightArrow">
            <a:avLst/>
          </a:prstGeom>
          <a:solidFill>
            <a:schemeClr val="tx2">
              <a:lumMod val="40000"/>
              <a:lumOff val="60000"/>
            </a:schemeClr>
          </a:solidFill>
          <a:ln w="12700">
            <a:solidFill>
              <a:schemeClr val="tx2">
                <a:lumMod val="60000"/>
                <a:lumOff val="40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endParaRPr lang="en-US" dirty="0"/>
          </a:p>
        </p:txBody>
      </p:sp>
      <p:sp>
        <p:nvSpPr>
          <p:cNvPr id="8" name="Rounded Rectangle 7"/>
          <p:cNvSpPr/>
          <p:nvPr/>
        </p:nvSpPr>
        <p:spPr>
          <a:xfrm>
            <a:off x="255906" y="4459993"/>
            <a:ext cx="731380" cy="335411"/>
          </a:xfrm>
          <a:prstGeom prst="roundRect">
            <a:avLst/>
          </a:prstGeom>
          <a:solidFill>
            <a:srgbClr val="FFC000">
              <a:alpha val="50000"/>
            </a:srgbClr>
          </a:solidFill>
          <a:ln w="12700">
            <a:solidFill>
              <a:schemeClr val="tx1"/>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a:t>As-is</a:t>
            </a:r>
          </a:p>
        </p:txBody>
      </p:sp>
      <p:sp>
        <p:nvSpPr>
          <p:cNvPr id="9" name="Rounded Rectangle 8"/>
          <p:cNvSpPr/>
          <p:nvPr/>
        </p:nvSpPr>
        <p:spPr>
          <a:xfrm>
            <a:off x="7436821" y="4459993"/>
            <a:ext cx="731380" cy="335411"/>
          </a:xfrm>
          <a:prstGeom prst="roundRect">
            <a:avLst/>
          </a:prstGeom>
          <a:solidFill>
            <a:srgbClr val="92D050">
              <a:alpha val="50000"/>
            </a:srgbClr>
          </a:solidFill>
          <a:ln w="12700">
            <a:solidFill>
              <a:schemeClr val="tx1"/>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End-State</a:t>
            </a:r>
            <a:endParaRPr lang="en-US" sz="900" dirty="0"/>
          </a:p>
        </p:txBody>
      </p:sp>
      <p:sp>
        <p:nvSpPr>
          <p:cNvPr id="10" name="Rounded Rectangle 9"/>
          <p:cNvSpPr/>
          <p:nvPr/>
        </p:nvSpPr>
        <p:spPr>
          <a:xfrm>
            <a:off x="1797957" y="4458444"/>
            <a:ext cx="731380" cy="335411"/>
          </a:xfrm>
          <a:prstGeom prst="roundRect">
            <a:avLst/>
          </a:prstGeom>
          <a:solidFill>
            <a:srgbClr val="FFFF00">
              <a:alpha val="50000"/>
            </a:srgbClr>
          </a:solidFill>
          <a:ln w="12700">
            <a:solidFill>
              <a:schemeClr val="tx1"/>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Baseline 1</a:t>
            </a:r>
            <a:endParaRPr lang="en-US" sz="900" dirty="0"/>
          </a:p>
        </p:txBody>
      </p:sp>
      <p:sp>
        <p:nvSpPr>
          <p:cNvPr id="11" name="Rounded Rectangle 10"/>
          <p:cNvSpPr/>
          <p:nvPr/>
        </p:nvSpPr>
        <p:spPr>
          <a:xfrm>
            <a:off x="3608943" y="4457796"/>
            <a:ext cx="731380" cy="335411"/>
          </a:xfrm>
          <a:prstGeom prst="roundRect">
            <a:avLst/>
          </a:prstGeom>
          <a:solidFill>
            <a:srgbClr val="FFFF00">
              <a:alpha val="50000"/>
            </a:srgbClr>
          </a:solidFill>
          <a:ln w="12700">
            <a:solidFill>
              <a:schemeClr val="tx1"/>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Baseline 2</a:t>
            </a:r>
            <a:endParaRPr lang="en-US" sz="900" dirty="0"/>
          </a:p>
        </p:txBody>
      </p:sp>
      <p:sp>
        <p:nvSpPr>
          <p:cNvPr id="12" name="Rounded Rectangle 11"/>
          <p:cNvSpPr/>
          <p:nvPr/>
        </p:nvSpPr>
        <p:spPr>
          <a:xfrm>
            <a:off x="5315449" y="4457796"/>
            <a:ext cx="731380" cy="335411"/>
          </a:xfrm>
          <a:prstGeom prst="roundRect">
            <a:avLst/>
          </a:prstGeom>
          <a:solidFill>
            <a:srgbClr val="FFFF00">
              <a:alpha val="50000"/>
            </a:srgbClr>
          </a:solidFill>
          <a:ln w="12700">
            <a:solidFill>
              <a:schemeClr val="tx1"/>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Baseline 3</a:t>
            </a:r>
            <a:endParaRPr lang="en-US" sz="900" dirty="0"/>
          </a:p>
        </p:txBody>
      </p:sp>
      <p:sp>
        <p:nvSpPr>
          <p:cNvPr id="13" name="Rectangle 12"/>
          <p:cNvSpPr/>
          <p:nvPr/>
        </p:nvSpPr>
        <p:spPr>
          <a:xfrm>
            <a:off x="509502" y="2892740"/>
            <a:ext cx="1041946" cy="288825"/>
          </a:xfrm>
          <a:prstGeom prst="rect">
            <a:avLst/>
          </a:prstGeom>
          <a:ln w="25400">
            <a:solidFill>
              <a:schemeClr val="bg2">
                <a:lumMod val="75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As-is Analysis </a:t>
            </a:r>
            <a:endParaRPr lang="en-US" sz="900" dirty="0"/>
          </a:p>
        </p:txBody>
      </p:sp>
      <p:cxnSp>
        <p:nvCxnSpPr>
          <p:cNvPr id="14" name="Straight Arrow Connector 13"/>
          <p:cNvCxnSpPr>
            <a:stCxn id="13" idx="2"/>
          </p:cNvCxnSpPr>
          <p:nvPr/>
        </p:nvCxnSpPr>
        <p:spPr bwMode="auto">
          <a:xfrm>
            <a:off x="1030475" y="3181565"/>
            <a:ext cx="1498862" cy="4922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Rectangle 14"/>
          <p:cNvSpPr/>
          <p:nvPr/>
        </p:nvSpPr>
        <p:spPr>
          <a:xfrm>
            <a:off x="1797957" y="2892739"/>
            <a:ext cx="1041946" cy="288825"/>
          </a:xfrm>
          <a:prstGeom prst="rect">
            <a:avLst/>
          </a:prstGeom>
          <a:ln w="25400">
            <a:solidFill>
              <a:schemeClr val="bg2">
                <a:lumMod val="75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To-be Requirements</a:t>
            </a:r>
            <a:endParaRPr lang="en-US" sz="900" dirty="0"/>
          </a:p>
        </p:txBody>
      </p:sp>
      <p:cxnSp>
        <p:nvCxnSpPr>
          <p:cNvPr id="16" name="Straight Arrow Connector 15"/>
          <p:cNvCxnSpPr>
            <a:stCxn id="15" idx="2"/>
            <a:endCxn id="25" idx="1"/>
          </p:cNvCxnSpPr>
          <p:nvPr/>
        </p:nvCxnSpPr>
        <p:spPr bwMode="auto">
          <a:xfrm>
            <a:off x="2318930" y="3181564"/>
            <a:ext cx="645858" cy="3859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a:xfrm>
            <a:off x="3087970" y="2872136"/>
            <a:ext cx="1041946" cy="288825"/>
          </a:xfrm>
          <a:prstGeom prst="rect">
            <a:avLst/>
          </a:prstGeom>
          <a:ln w="25400">
            <a:solidFill>
              <a:schemeClr val="bg2">
                <a:lumMod val="75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CAD Research</a:t>
            </a:r>
            <a:endParaRPr lang="en-US" sz="900" dirty="0"/>
          </a:p>
        </p:txBody>
      </p:sp>
      <p:cxnSp>
        <p:nvCxnSpPr>
          <p:cNvPr id="18" name="Elbow Connector 17"/>
          <p:cNvCxnSpPr>
            <a:stCxn id="25" idx="2"/>
            <a:endCxn id="10" idx="0"/>
          </p:cNvCxnSpPr>
          <p:nvPr/>
        </p:nvCxnSpPr>
        <p:spPr bwMode="auto">
          <a:xfrm rot="10800000" flipV="1">
            <a:off x="2163647" y="3853856"/>
            <a:ext cx="359848" cy="604588"/>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19" name="Elbow Connector 18"/>
          <p:cNvCxnSpPr>
            <a:stCxn id="25" idx="6"/>
            <a:endCxn id="12" idx="0"/>
          </p:cNvCxnSpPr>
          <p:nvPr/>
        </p:nvCxnSpPr>
        <p:spPr bwMode="auto">
          <a:xfrm>
            <a:off x="5536832" y="3853856"/>
            <a:ext cx="144307" cy="603940"/>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20" name="Elbow Connector 19"/>
          <p:cNvCxnSpPr>
            <a:stCxn id="10" idx="2"/>
          </p:cNvCxnSpPr>
          <p:nvPr/>
        </p:nvCxnSpPr>
        <p:spPr bwMode="auto">
          <a:xfrm rot="16200000" flipH="1">
            <a:off x="2368769" y="4588731"/>
            <a:ext cx="305650" cy="715896"/>
          </a:xfrm>
          <a:prstGeom prst="bentConnector2">
            <a:avLst/>
          </a:prstGeom>
          <a:solidFill>
            <a:schemeClr val="accent1"/>
          </a:solidFill>
          <a:ln w="25400" cap="flat" cmpd="sng" algn="ctr">
            <a:solidFill>
              <a:schemeClr val="accent2">
                <a:lumMod val="50000"/>
              </a:schemeClr>
            </a:solidFill>
            <a:prstDash val="solid"/>
            <a:round/>
            <a:headEnd type="none" w="med" len="med"/>
            <a:tailEnd type="arrow"/>
          </a:ln>
          <a:effectLst/>
        </p:spPr>
      </p:cxnSp>
      <p:sp>
        <p:nvSpPr>
          <p:cNvPr id="21" name="TextBox 20"/>
          <p:cNvSpPr txBox="1"/>
          <p:nvPr/>
        </p:nvSpPr>
        <p:spPr>
          <a:xfrm>
            <a:off x="2133756" y="5060789"/>
            <a:ext cx="1321362" cy="289764"/>
          </a:xfrm>
          <a:prstGeom prst="rect">
            <a:avLst/>
          </a:prstGeom>
          <a:noFill/>
        </p:spPr>
        <p:txBody>
          <a:bodyPr wrap="none" rtlCol="0">
            <a:spAutoFit/>
          </a:bodyPr>
          <a:lstStyle/>
          <a:p>
            <a:r>
              <a:rPr lang="en-US" sz="900" dirty="0" smtClean="0"/>
              <a:t>Approx. 18-24</a:t>
            </a:r>
            <a:r>
              <a:rPr lang="en-US" dirty="0" smtClean="0"/>
              <a:t> </a:t>
            </a:r>
            <a:r>
              <a:rPr lang="en-US" sz="900" dirty="0"/>
              <a:t>months</a:t>
            </a:r>
          </a:p>
        </p:txBody>
      </p:sp>
      <p:sp>
        <p:nvSpPr>
          <p:cNvPr id="22" name="TextBox 21"/>
          <p:cNvSpPr txBox="1"/>
          <p:nvPr/>
        </p:nvSpPr>
        <p:spPr>
          <a:xfrm>
            <a:off x="2997716" y="4961573"/>
            <a:ext cx="574195" cy="246221"/>
          </a:xfrm>
          <a:prstGeom prst="rect">
            <a:avLst/>
          </a:prstGeom>
          <a:solidFill>
            <a:schemeClr val="accent2">
              <a:lumMod val="40000"/>
              <a:lumOff val="60000"/>
            </a:schemeClr>
          </a:solidFill>
          <a:ln>
            <a:solidFill>
              <a:schemeClr val="accent3">
                <a:lumMod val="60000"/>
                <a:lumOff val="40000"/>
              </a:schemeClr>
            </a:solidFill>
          </a:ln>
        </p:spPr>
        <p:txBody>
          <a:bodyPr wrap="none" rtlCol="0">
            <a:spAutoFit/>
          </a:bodyPr>
          <a:lstStyle/>
          <a:p>
            <a:pPr algn="ctr"/>
            <a:r>
              <a:rPr lang="en-US" sz="1000" dirty="0" smtClean="0"/>
              <a:t>Build 1</a:t>
            </a:r>
            <a:endParaRPr lang="en-US" sz="1000" dirty="0"/>
          </a:p>
        </p:txBody>
      </p:sp>
      <p:cxnSp>
        <p:nvCxnSpPr>
          <p:cNvPr id="23" name="Straight Arrow Connector 22"/>
          <p:cNvCxnSpPr/>
          <p:nvPr/>
        </p:nvCxnSpPr>
        <p:spPr bwMode="auto">
          <a:xfrm>
            <a:off x="3967755" y="4292290"/>
            <a:ext cx="6878" cy="1892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Elbow Connector 23"/>
          <p:cNvCxnSpPr>
            <a:endCxn id="9" idx="0"/>
          </p:cNvCxnSpPr>
          <p:nvPr/>
        </p:nvCxnSpPr>
        <p:spPr bwMode="auto">
          <a:xfrm>
            <a:off x="5511011" y="3853856"/>
            <a:ext cx="2291500" cy="606137"/>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25" name="Oval 24"/>
          <p:cNvSpPr/>
          <p:nvPr/>
        </p:nvSpPr>
        <p:spPr>
          <a:xfrm>
            <a:off x="2523495" y="3448869"/>
            <a:ext cx="3013337" cy="809973"/>
          </a:xfrm>
          <a:prstGeom prst="ellipse">
            <a:avLst/>
          </a:prstGeom>
          <a:ln w="28575">
            <a:solidFill>
              <a:schemeClr val="tx1">
                <a:lumMod val="50000"/>
                <a:lumOff val="50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1200" dirty="0" smtClean="0"/>
              <a:t>Requirements</a:t>
            </a:r>
            <a:endParaRPr lang="en-US" sz="1200" dirty="0"/>
          </a:p>
        </p:txBody>
      </p:sp>
      <p:sp>
        <p:nvSpPr>
          <p:cNvPr id="26" name="Rectangle 25"/>
          <p:cNvSpPr/>
          <p:nvPr/>
        </p:nvSpPr>
        <p:spPr>
          <a:xfrm>
            <a:off x="4320999" y="2848185"/>
            <a:ext cx="1041946" cy="292173"/>
          </a:xfrm>
          <a:prstGeom prst="rect">
            <a:avLst/>
          </a:prstGeom>
          <a:ln w="25400">
            <a:solidFill>
              <a:schemeClr val="bg2">
                <a:lumMod val="75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2017 Econ</a:t>
            </a:r>
            <a:endParaRPr lang="en-US" sz="900" dirty="0"/>
          </a:p>
        </p:txBody>
      </p:sp>
      <p:sp>
        <p:nvSpPr>
          <p:cNvPr id="27" name="Rectangle 26"/>
          <p:cNvSpPr/>
          <p:nvPr/>
        </p:nvSpPr>
        <p:spPr>
          <a:xfrm>
            <a:off x="5467192" y="2851533"/>
            <a:ext cx="1041946" cy="288825"/>
          </a:xfrm>
          <a:prstGeom prst="rect">
            <a:avLst/>
          </a:prstGeom>
          <a:ln w="25400">
            <a:solidFill>
              <a:schemeClr val="bg2">
                <a:lumMod val="75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2020 R&amp;T</a:t>
            </a:r>
            <a:endParaRPr lang="en-US" sz="900" dirty="0"/>
          </a:p>
        </p:txBody>
      </p:sp>
      <p:cxnSp>
        <p:nvCxnSpPr>
          <p:cNvPr id="28" name="Straight Arrow Connector 27"/>
          <p:cNvCxnSpPr>
            <a:stCxn id="17" idx="2"/>
          </p:cNvCxnSpPr>
          <p:nvPr/>
        </p:nvCxnSpPr>
        <p:spPr bwMode="auto">
          <a:xfrm>
            <a:off x="3608943" y="3160961"/>
            <a:ext cx="113456" cy="2667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26" idx="2"/>
          </p:cNvCxnSpPr>
          <p:nvPr/>
        </p:nvCxnSpPr>
        <p:spPr bwMode="auto">
          <a:xfrm flipH="1">
            <a:off x="4572000" y="3140358"/>
            <a:ext cx="269972" cy="317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27" idx="2"/>
          </p:cNvCxnSpPr>
          <p:nvPr/>
        </p:nvCxnSpPr>
        <p:spPr bwMode="auto">
          <a:xfrm flipH="1">
            <a:off x="4928260" y="3140358"/>
            <a:ext cx="1059905" cy="3979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Box 30"/>
          <p:cNvSpPr txBox="1"/>
          <p:nvPr/>
        </p:nvSpPr>
        <p:spPr>
          <a:xfrm>
            <a:off x="4791101" y="4961573"/>
            <a:ext cx="574195" cy="246221"/>
          </a:xfrm>
          <a:prstGeom prst="rect">
            <a:avLst/>
          </a:prstGeom>
          <a:solidFill>
            <a:schemeClr val="accent2">
              <a:lumMod val="40000"/>
              <a:lumOff val="60000"/>
            </a:schemeClr>
          </a:solidFill>
          <a:ln>
            <a:solidFill>
              <a:schemeClr val="accent3">
                <a:lumMod val="60000"/>
                <a:lumOff val="40000"/>
              </a:schemeClr>
            </a:solidFill>
          </a:ln>
        </p:spPr>
        <p:txBody>
          <a:bodyPr wrap="none" rtlCol="0">
            <a:spAutoFit/>
          </a:bodyPr>
          <a:lstStyle/>
          <a:p>
            <a:pPr algn="ctr"/>
            <a:r>
              <a:rPr lang="en-US" sz="1000" dirty="0" smtClean="0"/>
              <a:t>Build 2</a:t>
            </a:r>
            <a:endParaRPr lang="en-US" sz="1000" dirty="0"/>
          </a:p>
        </p:txBody>
      </p:sp>
      <p:sp>
        <p:nvSpPr>
          <p:cNvPr id="32" name="TextBox 31"/>
          <p:cNvSpPr txBox="1"/>
          <p:nvPr/>
        </p:nvSpPr>
        <p:spPr>
          <a:xfrm>
            <a:off x="6496370" y="4961573"/>
            <a:ext cx="574195" cy="246221"/>
          </a:xfrm>
          <a:prstGeom prst="rect">
            <a:avLst/>
          </a:prstGeom>
          <a:solidFill>
            <a:schemeClr val="accent2">
              <a:lumMod val="40000"/>
              <a:lumOff val="60000"/>
            </a:schemeClr>
          </a:solidFill>
          <a:ln>
            <a:solidFill>
              <a:schemeClr val="accent3">
                <a:lumMod val="60000"/>
                <a:lumOff val="40000"/>
              </a:schemeClr>
            </a:solidFill>
          </a:ln>
        </p:spPr>
        <p:txBody>
          <a:bodyPr wrap="none" rtlCol="0">
            <a:spAutoFit/>
          </a:bodyPr>
          <a:lstStyle/>
          <a:p>
            <a:pPr algn="ctr"/>
            <a:r>
              <a:rPr lang="en-US" sz="1000" dirty="0" smtClean="0"/>
              <a:t>Build 3</a:t>
            </a:r>
            <a:endParaRPr lang="en-US" sz="1000" dirty="0"/>
          </a:p>
        </p:txBody>
      </p:sp>
      <p:sp>
        <p:nvSpPr>
          <p:cNvPr id="33" name="TextBox 32"/>
          <p:cNvSpPr txBox="1"/>
          <p:nvPr/>
        </p:nvSpPr>
        <p:spPr>
          <a:xfrm>
            <a:off x="8303260" y="4998703"/>
            <a:ext cx="584835" cy="400110"/>
          </a:xfrm>
          <a:prstGeom prst="rect">
            <a:avLst/>
          </a:prstGeom>
          <a:solidFill>
            <a:schemeClr val="accent2">
              <a:lumMod val="40000"/>
              <a:lumOff val="60000"/>
            </a:schemeClr>
          </a:solidFill>
          <a:ln>
            <a:solidFill>
              <a:schemeClr val="accent3">
                <a:lumMod val="60000"/>
                <a:lumOff val="40000"/>
              </a:schemeClr>
            </a:solidFill>
          </a:ln>
        </p:spPr>
        <p:txBody>
          <a:bodyPr wrap="square" rtlCol="0">
            <a:spAutoFit/>
          </a:bodyPr>
          <a:lstStyle/>
          <a:p>
            <a:pPr algn="ctr"/>
            <a:r>
              <a:rPr lang="en-US" sz="1000" dirty="0" smtClean="0"/>
              <a:t>Final Build </a:t>
            </a:r>
            <a:endParaRPr lang="en-US" sz="1000" dirty="0"/>
          </a:p>
        </p:txBody>
      </p:sp>
      <p:cxnSp>
        <p:nvCxnSpPr>
          <p:cNvPr id="34" name="Elbow Connector 33"/>
          <p:cNvCxnSpPr/>
          <p:nvPr/>
        </p:nvCxnSpPr>
        <p:spPr bwMode="auto">
          <a:xfrm rot="16200000" flipH="1">
            <a:off x="4172880" y="4605162"/>
            <a:ext cx="305650" cy="715896"/>
          </a:xfrm>
          <a:prstGeom prst="bentConnector2">
            <a:avLst/>
          </a:prstGeom>
          <a:solidFill>
            <a:schemeClr val="accent1"/>
          </a:solidFill>
          <a:ln w="25400" cap="flat" cmpd="sng" algn="ctr">
            <a:solidFill>
              <a:schemeClr val="accent2">
                <a:lumMod val="50000"/>
              </a:schemeClr>
            </a:solidFill>
            <a:prstDash val="solid"/>
            <a:round/>
            <a:headEnd type="none" w="med" len="med"/>
            <a:tailEnd type="arrow"/>
          </a:ln>
          <a:effectLst/>
        </p:spPr>
      </p:cxnSp>
      <p:cxnSp>
        <p:nvCxnSpPr>
          <p:cNvPr id="35" name="Elbow Connector 34"/>
          <p:cNvCxnSpPr>
            <a:stCxn id="12" idx="2"/>
          </p:cNvCxnSpPr>
          <p:nvPr/>
        </p:nvCxnSpPr>
        <p:spPr bwMode="auto">
          <a:xfrm rot="16200000" flipH="1">
            <a:off x="5897832" y="4576519"/>
            <a:ext cx="290251" cy="723637"/>
          </a:xfrm>
          <a:prstGeom prst="bentConnector2">
            <a:avLst/>
          </a:prstGeom>
          <a:solidFill>
            <a:schemeClr val="accent1"/>
          </a:solidFill>
          <a:ln w="25400" cap="flat" cmpd="sng" algn="ctr">
            <a:solidFill>
              <a:schemeClr val="accent2">
                <a:lumMod val="50000"/>
              </a:schemeClr>
            </a:solidFill>
            <a:prstDash val="solid"/>
            <a:round/>
            <a:headEnd type="none" w="med" len="med"/>
            <a:tailEnd type="arrow"/>
          </a:ln>
          <a:effectLst/>
        </p:spPr>
      </p:cxnSp>
      <p:cxnSp>
        <p:nvCxnSpPr>
          <p:cNvPr id="36" name="Elbow Connector 35"/>
          <p:cNvCxnSpPr/>
          <p:nvPr/>
        </p:nvCxnSpPr>
        <p:spPr bwMode="auto">
          <a:xfrm>
            <a:off x="7797540" y="4810290"/>
            <a:ext cx="492876" cy="305651"/>
          </a:xfrm>
          <a:prstGeom prst="bentConnector3">
            <a:avLst>
              <a:gd name="adj1" fmla="val -379"/>
            </a:avLst>
          </a:prstGeom>
          <a:solidFill>
            <a:schemeClr val="accent1"/>
          </a:solidFill>
          <a:ln w="25400" cap="flat" cmpd="sng" algn="ctr">
            <a:solidFill>
              <a:schemeClr val="accent2">
                <a:lumMod val="50000"/>
              </a:schemeClr>
            </a:solidFill>
            <a:prstDash val="solid"/>
            <a:round/>
            <a:headEnd type="none" w="med" len="med"/>
            <a:tailEnd type="arrow"/>
          </a:ln>
          <a:effectLst/>
        </p:spPr>
      </p:cxnSp>
      <p:sp>
        <p:nvSpPr>
          <p:cNvPr id="37" name="Rectangle 36"/>
          <p:cNvSpPr/>
          <p:nvPr/>
        </p:nvSpPr>
        <p:spPr>
          <a:xfrm>
            <a:off x="6661538" y="2875284"/>
            <a:ext cx="1041946" cy="288825"/>
          </a:xfrm>
          <a:prstGeom prst="rect">
            <a:avLst/>
          </a:prstGeom>
          <a:ln w="25400">
            <a:solidFill>
              <a:schemeClr val="bg2">
                <a:lumMod val="75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Demo Surveys</a:t>
            </a:r>
            <a:endParaRPr lang="en-US" sz="900" dirty="0"/>
          </a:p>
        </p:txBody>
      </p:sp>
      <p:sp>
        <p:nvSpPr>
          <p:cNvPr id="38" name="Rectangle 37"/>
          <p:cNvSpPr/>
          <p:nvPr/>
        </p:nvSpPr>
        <p:spPr>
          <a:xfrm>
            <a:off x="7802511" y="2884725"/>
            <a:ext cx="1041946" cy="288825"/>
          </a:xfrm>
          <a:prstGeom prst="rect">
            <a:avLst/>
          </a:prstGeom>
          <a:ln w="25400">
            <a:solidFill>
              <a:schemeClr val="bg2">
                <a:lumMod val="75000"/>
              </a:schemeClr>
            </a:solidFill>
            <a:headEnd type="none" w="med" len="med"/>
            <a:tailEnd type="triangle" w="med" len="med"/>
          </a:ln>
          <a:effectLst>
            <a:outerShdw blurRad="50800" dist="38100" dir="2700000" algn="tl" rotWithShape="0">
              <a:prstClr val="black">
                <a:alpha val="15000"/>
              </a:prstClr>
            </a:outerShdw>
          </a:effectLst>
        </p:spPr>
        <p:txBody>
          <a:bodyPr rtlCol="0" anchor="ctr"/>
          <a:lstStyle/>
          <a:p>
            <a:pPr algn="ctr"/>
            <a:r>
              <a:rPr lang="en-US" sz="900" dirty="0" smtClean="0"/>
              <a:t>ACS</a:t>
            </a:r>
            <a:endParaRPr lang="en-US" sz="900" dirty="0"/>
          </a:p>
        </p:txBody>
      </p:sp>
      <p:cxnSp>
        <p:nvCxnSpPr>
          <p:cNvPr id="39" name="Straight Arrow Connector 38"/>
          <p:cNvCxnSpPr/>
          <p:nvPr/>
        </p:nvCxnSpPr>
        <p:spPr bwMode="auto">
          <a:xfrm flipH="1">
            <a:off x="5483846" y="3183428"/>
            <a:ext cx="2786651" cy="569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stCxn id="37" idx="2"/>
          </p:cNvCxnSpPr>
          <p:nvPr/>
        </p:nvCxnSpPr>
        <p:spPr bwMode="auto">
          <a:xfrm flipH="1">
            <a:off x="5315449" y="3164109"/>
            <a:ext cx="1867062" cy="5096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Architecture Activities</a:t>
            </a:r>
            <a:endParaRPr lang="en-US" dirty="0"/>
          </a:p>
        </p:txBody>
      </p:sp>
    </p:spTree>
    <p:extLst>
      <p:ext uri="{BB962C8B-B14F-4D97-AF65-F5344CB8AC3E}">
        <p14:creationId xmlns:p14="http://schemas.microsoft.com/office/powerpoint/2010/main" val="2136245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2. Processing</a:t>
            </a:r>
            <a:br>
              <a:rPr lang="en-US" b="1" dirty="0" smtClean="0"/>
            </a:br>
            <a:r>
              <a:rPr lang="en-US" b="1" i="1" dirty="0" smtClean="0"/>
              <a:t>Small Area Estimation</a:t>
            </a:r>
            <a:endParaRPr lang="en-US" b="1" i="1" dirty="0"/>
          </a:p>
        </p:txBody>
      </p:sp>
      <p:sp>
        <p:nvSpPr>
          <p:cNvPr id="5" name="Content Placeholder 4"/>
          <p:cNvSpPr>
            <a:spLocks noGrp="1"/>
          </p:cNvSpPr>
          <p:nvPr>
            <p:ph idx="1"/>
          </p:nvPr>
        </p:nvSpPr>
        <p:spPr/>
        <p:txBody>
          <a:bodyPr/>
          <a:lstStyle/>
          <a:p>
            <a:r>
              <a:rPr lang="en-US" dirty="0" smtClean="0"/>
              <a:t>Users want data for small domains (e.g., areas, groups, industries </a:t>
            </a:r>
            <a:r>
              <a:rPr lang="en-US" dirty="0" err="1" smtClean="0"/>
              <a:t>etc</a:t>
            </a:r>
            <a:r>
              <a:rPr lang="en-US" dirty="0" smtClean="0"/>
              <a:t>)</a:t>
            </a:r>
          </a:p>
          <a:p>
            <a:r>
              <a:rPr lang="en-US" dirty="0" smtClean="0"/>
              <a:t>Surveys are limited in their ability to produce such estimates directly</a:t>
            </a:r>
          </a:p>
          <a:p>
            <a:r>
              <a:rPr lang="en-US" dirty="0" smtClean="0"/>
              <a:t>Models can help</a:t>
            </a:r>
            <a:endParaRPr lang="en-US"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DFAF1922-D1EE-4DBA-B25E-57D60D99BFFF}" type="slidenum">
              <a:rPr lang="en-US" smtClean="0"/>
              <a:t>9</a:t>
            </a:fld>
            <a:endParaRPr lang="en-US"/>
          </a:p>
        </p:txBody>
      </p:sp>
    </p:spTree>
    <p:extLst>
      <p:ext uri="{BB962C8B-B14F-4D97-AF65-F5344CB8AC3E}">
        <p14:creationId xmlns:p14="http://schemas.microsoft.com/office/powerpoint/2010/main" val="1324270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1606</TotalTime>
  <Words>1847</Words>
  <Application>Microsoft Office PowerPoint</Application>
  <PresentationFormat>On-screen Show (4:3)</PresentationFormat>
  <Paragraphs>221</Paragraphs>
  <Slides>30</Slides>
  <Notes>13</Notes>
  <HiddenSlides>4</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Custom Design</vt:lpstr>
      <vt:lpstr>Exploring Collaboration Between State Data Centers and Census Bureau Research and Methodology</vt:lpstr>
      <vt:lpstr>R&amp;M 101</vt:lpstr>
      <vt:lpstr>You are our customer</vt:lpstr>
      <vt:lpstr>1. Modernization of Data Collection Activities</vt:lpstr>
      <vt:lpstr>CAD Research Activities for 2012-2013</vt:lpstr>
      <vt:lpstr>CAD Outreach and Education</vt:lpstr>
      <vt:lpstr>Architecture Activities</vt:lpstr>
      <vt:lpstr>PowerPoint Presentation</vt:lpstr>
      <vt:lpstr>2. Processing Small Area Estimation</vt:lpstr>
      <vt:lpstr>Small Area Income and Poverty Estimates (SAIPE)</vt:lpstr>
      <vt:lpstr>Goals of SAIPE are to improve on the timeliness and reliability of the direct ACS estimates.</vt:lpstr>
      <vt:lpstr>PowerPoint Presentation</vt:lpstr>
      <vt:lpstr>3. Dissemination</vt:lpstr>
      <vt:lpstr>Census Bureau RDCs</vt:lpstr>
      <vt:lpstr>Census RDC Network</vt:lpstr>
      <vt:lpstr>Role of RDC Research</vt:lpstr>
      <vt:lpstr>Data Availability</vt:lpstr>
      <vt:lpstr>Activity at the RDCs</vt:lpstr>
      <vt:lpstr> 4. Data Products Local Employment Dynamics </vt:lpstr>
      <vt:lpstr>Characteristics of the Local Labor Force </vt:lpstr>
      <vt:lpstr>Commuting Patterns</vt:lpstr>
      <vt:lpstr>Comparison Tool</vt:lpstr>
      <vt:lpstr>OnTheMap</vt:lpstr>
      <vt:lpstr>LODES</vt:lpstr>
      <vt:lpstr>OnTheMap for Emergency Management</vt:lpstr>
      <vt:lpstr>Progression of Hurricane Sandy </vt:lpstr>
      <vt:lpstr> County Flows of Employment Disaster Declaration </vt:lpstr>
      <vt:lpstr> County Flows of Employment for Disaster Declaration </vt:lpstr>
      <vt:lpstr>OnTheMap Mobile</vt:lpstr>
      <vt:lpstr>Questions?</vt:lpstr>
    </vt:vector>
  </TitlesOfParts>
  <Company>DraftFCB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Hall</dc:creator>
  <cp:lastModifiedBy>Ron</cp:lastModifiedBy>
  <cp:revision>48</cp:revision>
  <dcterms:created xsi:type="dcterms:W3CDTF">2011-03-08T18:45:57Z</dcterms:created>
  <dcterms:modified xsi:type="dcterms:W3CDTF">2012-11-29T15:39:45Z</dcterms:modified>
</cp:coreProperties>
</file>