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94" r:id="rId1"/>
  </p:sldMasterIdLst>
  <p:notesMasterIdLst>
    <p:notesMasterId r:id="rId17"/>
  </p:notesMasterIdLst>
  <p:handoutMasterIdLst>
    <p:handoutMasterId r:id="rId18"/>
  </p:handoutMasterIdLst>
  <p:sldIdLst>
    <p:sldId id="258" r:id="rId2"/>
    <p:sldId id="259" r:id="rId3"/>
    <p:sldId id="261" r:id="rId4"/>
    <p:sldId id="263" r:id="rId5"/>
    <p:sldId id="264" r:id="rId6"/>
    <p:sldId id="269" r:id="rId7"/>
    <p:sldId id="266" r:id="rId8"/>
    <p:sldId id="275" r:id="rId9"/>
    <p:sldId id="268" r:id="rId10"/>
    <p:sldId id="271" r:id="rId11"/>
    <p:sldId id="272" r:id="rId12"/>
    <p:sldId id="276" r:id="rId13"/>
    <p:sldId id="260" r:id="rId14"/>
    <p:sldId id="270" r:id="rId15"/>
    <p:sldId id="273" r:id="rId16"/>
  </p:sldIdLst>
  <p:sldSz cx="9144000" cy="6858000" type="screen4x3"/>
  <p:notesSz cx="7102475" cy="9388475"/>
  <p:defaultTextStyle>
    <a:defPPr>
      <a:defRPr lang="en-US"/>
    </a:defPPr>
    <a:lvl1pPr algn="l" rtl="0" fontAlgn="base">
      <a:spcBef>
        <a:spcPct val="0"/>
      </a:spcBef>
      <a:spcAft>
        <a:spcPct val="0"/>
      </a:spcAft>
      <a:defRPr sz="2400" kern="1200">
        <a:solidFill>
          <a:schemeClr val="tx1"/>
        </a:solidFill>
        <a:latin typeface="Garamond"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Garamond"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Garamond"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Garamond"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Garamond"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Garamond"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Garamond"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Garamond"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Garamond" charset="0"/>
        <a:ea typeface="ＭＳ Ｐゴシック" charset="-128"/>
        <a:cs typeface="ＭＳ Ｐゴシック" charset="-128"/>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llism" initials="e"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09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3849" autoAdjust="0"/>
  </p:normalViewPr>
  <p:slideViewPr>
    <p:cSldViewPr>
      <p:cViewPr>
        <p:scale>
          <a:sx n="70" d="100"/>
          <a:sy n="70" d="100"/>
        </p:scale>
        <p:origin x="-1080" y="-192"/>
      </p:cViewPr>
      <p:guideLst>
        <p:guide orient="horz" pos="2160"/>
        <p:guide pos="288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59" d="100"/>
          <a:sy n="59" d="100"/>
        </p:scale>
        <p:origin x="-1782" y="-84"/>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78558" cy="469745"/>
          </a:xfrm>
          <a:prstGeom prst="rect">
            <a:avLst/>
          </a:prstGeom>
        </p:spPr>
        <p:txBody>
          <a:bodyPr vert="horz" lIns="92757" tIns="46378" rIns="92757" bIns="46378" rtlCol="0"/>
          <a:lstStyle>
            <a:lvl1pPr algn="l">
              <a:defRPr sz="1200"/>
            </a:lvl1pPr>
          </a:lstStyle>
          <a:p>
            <a:endParaRPr lang="en-US" dirty="0"/>
          </a:p>
        </p:txBody>
      </p:sp>
      <p:sp>
        <p:nvSpPr>
          <p:cNvPr id="3" name="Date Placeholder 2"/>
          <p:cNvSpPr>
            <a:spLocks noGrp="1"/>
          </p:cNvSpPr>
          <p:nvPr>
            <p:ph type="dt" sz="quarter" idx="1"/>
          </p:nvPr>
        </p:nvSpPr>
        <p:spPr>
          <a:xfrm>
            <a:off x="4022280" y="0"/>
            <a:ext cx="3078557" cy="469745"/>
          </a:xfrm>
          <a:prstGeom prst="rect">
            <a:avLst/>
          </a:prstGeom>
        </p:spPr>
        <p:txBody>
          <a:bodyPr vert="horz" lIns="92757" tIns="46378" rIns="92757" bIns="46378" rtlCol="0"/>
          <a:lstStyle>
            <a:lvl1pPr algn="r">
              <a:defRPr sz="1200"/>
            </a:lvl1pPr>
          </a:lstStyle>
          <a:p>
            <a:fld id="{CA72254F-F83F-4D1A-8069-ADD75A93A28E}" type="datetimeFigureOut">
              <a:rPr lang="en-US" smtClean="0"/>
              <a:t>11/30/2012</a:t>
            </a:fld>
            <a:endParaRPr lang="en-US" dirty="0"/>
          </a:p>
        </p:txBody>
      </p:sp>
      <p:sp>
        <p:nvSpPr>
          <p:cNvPr id="4" name="Footer Placeholder 3"/>
          <p:cNvSpPr>
            <a:spLocks noGrp="1"/>
          </p:cNvSpPr>
          <p:nvPr>
            <p:ph type="ftr" sz="quarter" idx="2"/>
          </p:nvPr>
        </p:nvSpPr>
        <p:spPr>
          <a:xfrm>
            <a:off x="3" y="8917128"/>
            <a:ext cx="3078558" cy="469745"/>
          </a:xfrm>
          <a:prstGeom prst="rect">
            <a:avLst/>
          </a:prstGeom>
        </p:spPr>
        <p:txBody>
          <a:bodyPr vert="horz" lIns="92757" tIns="46378" rIns="92757" bIns="46378"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2280" y="8917128"/>
            <a:ext cx="3078557" cy="469745"/>
          </a:xfrm>
          <a:prstGeom prst="rect">
            <a:avLst/>
          </a:prstGeom>
        </p:spPr>
        <p:txBody>
          <a:bodyPr vert="horz" lIns="92757" tIns="46378" rIns="92757" bIns="46378" rtlCol="0" anchor="b"/>
          <a:lstStyle>
            <a:lvl1pPr algn="r">
              <a:defRPr sz="1200"/>
            </a:lvl1pPr>
          </a:lstStyle>
          <a:p>
            <a:fld id="{E6C2ADE8-DF4F-466C-99CE-A0B51025AB69}" type="slidenum">
              <a:rPr lang="en-US" smtClean="0"/>
              <a:t>‹#›</a:t>
            </a:fld>
            <a:endParaRPr lang="en-US" dirty="0"/>
          </a:p>
        </p:txBody>
      </p:sp>
    </p:spTree>
    <p:extLst>
      <p:ext uri="{BB962C8B-B14F-4D97-AF65-F5344CB8AC3E}">
        <p14:creationId xmlns:p14="http://schemas.microsoft.com/office/powerpoint/2010/main" val="42168692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2" y="1"/>
            <a:ext cx="3077739" cy="469424"/>
          </a:xfrm>
          <a:prstGeom prst="rect">
            <a:avLst/>
          </a:prstGeom>
          <a:noFill/>
          <a:ln w="9525">
            <a:noFill/>
            <a:miter lim="800000"/>
            <a:headEnd/>
            <a:tailEnd/>
          </a:ln>
          <a:effectLst/>
        </p:spPr>
        <p:txBody>
          <a:bodyPr vert="horz" wrap="square" lIns="93777" tIns="46889" rIns="93777" bIns="46889" numCol="1" anchor="t" anchorCtr="0" compatLnSpc="1">
            <a:prstTxWarp prst="textNoShape">
              <a:avLst/>
            </a:prstTxWarp>
          </a:bodyPr>
          <a:lstStyle>
            <a:lvl1pPr eaLnBrk="0" hangingPunct="0">
              <a:defRPr sz="1200"/>
            </a:lvl1pPr>
          </a:lstStyle>
          <a:p>
            <a:endParaRPr lang="en-US" dirty="0"/>
          </a:p>
        </p:txBody>
      </p:sp>
      <p:sp>
        <p:nvSpPr>
          <p:cNvPr id="27651" name="Rectangle 3"/>
          <p:cNvSpPr>
            <a:spLocks noGrp="1" noChangeArrowheads="1"/>
          </p:cNvSpPr>
          <p:nvPr>
            <p:ph type="dt" idx="1"/>
          </p:nvPr>
        </p:nvSpPr>
        <p:spPr bwMode="auto">
          <a:xfrm>
            <a:off x="4024738" y="1"/>
            <a:ext cx="3077739" cy="469424"/>
          </a:xfrm>
          <a:prstGeom prst="rect">
            <a:avLst/>
          </a:prstGeom>
          <a:noFill/>
          <a:ln w="9525">
            <a:noFill/>
            <a:miter lim="800000"/>
            <a:headEnd/>
            <a:tailEnd/>
          </a:ln>
          <a:effectLst/>
        </p:spPr>
        <p:txBody>
          <a:bodyPr vert="horz" wrap="square" lIns="93777" tIns="46889" rIns="93777" bIns="46889" numCol="1" anchor="t" anchorCtr="0" compatLnSpc="1">
            <a:prstTxWarp prst="textNoShape">
              <a:avLst/>
            </a:prstTxWarp>
          </a:bodyPr>
          <a:lstStyle>
            <a:lvl1pPr algn="r" eaLnBrk="0" hangingPunct="0">
              <a:defRPr sz="1200"/>
            </a:lvl1pPr>
          </a:lstStyle>
          <a:p>
            <a:endParaRPr lang="en-US" dirty="0"/>
          </a:p>
        </p:txBody>
      </p:sp>
      <p:sp>
        <p:nvSpPr>
          <p:cNvPr id="13316" name="Rectangle 4"/>
          <p:cNvSpPr>
            <a:spLocks noGrp="1" noRot="1" noChangeAspect="1" noChangeArrowheads="1" noTextEdit="1"/>
          </p:cNvSpPr>
          <p:nvPr>
            <p:ph type="sldImg" idx="2"/>
          </p:nvPr>
        </p:nvSpPr>
        <p:spPr bwMode="auto">
          <a:xfrm>
            <a:off x="1204913" y="704850"/>
            <a:ext cx="4694237" cy="3521075"/>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46999" y="4459526"/>
            <a:ext cx="5208481" cy="4224814"/>
          </a:xfrm>
          <a:prstGeom prst="rect">
            <a:avLst/>
          </a:prstGeom>
          <a:noFill/>
          <a:ln w="9525">
            <a:noFill/>
            <a:miter lim="800000"/>
            <a:headEnd/>
            <a:tailEnd/>
          </a:ln>
          <a:effectLst/>
        </p:spPr>
        <p:txBody>
          <a:bodyPr vert="horz" wrap="square" lIns="93777" tIns="46889" rIns="93777" bIns="4688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7654" name="Rectangle 6"/>
          <p:cNvSpPr>
            <a:spLocks noGrp="1" noChangeArrowheads="1"/>
          </p:cNvSpPr>
          <p:nvPr>
            <p:ph type="ftr" sz="quarter" idx="4"/>
          </p:nvPr>
        </p:nvSpPr>
        <p:spPr bwMode="auto">
          <a:xfrm>
            <a:off x="2" y="8919051"/>
            <a:ext cx="3077739" cy="469424"/>
          </a:xfrm>
          <a:prstGeom prst="rect">
            <a:avLst/>
          </a:prstGeom>
          <a:noFill/>
          <a:ln w="9525">
            <a:noFill/>
            <a:miter lim="800000"/>
            <a:headEnd/>
            <a:tailEnd/>
          </a:ln>
          <a:effectLst/>
        </p:spPr>
        <p:txBody>
          <a:bodyPr vert="horz" wrap="square" lIns="93777" tIns="46889" rIns="93777" bIns="46889" numCol="1" anchor="b" anchorCtr="0" compatLnSpc="1">
            <a:prstTxWarp prst="textNoShape">
              <a:avLst/>
            </a:prstTxWarp>
          </a:bodyPr>
          <a:lstStyle>
            <a:lvl1pPr eaLnBrk="0" hangingPunct="0">
              <a:defRPr sz="1200"/>
            </a:lvl1pPr>
          </a:lstStyle>
          <a:p>
            <a:endParaRPr lang="en-US" dirty="0"/>
          </a:p>
        </p:txBody>
      </p:sp>
      <p:sp>
        <p:nvSpPr>
          <p:cNvPr id="27655" name="Rectangle 7"/>
          <p:cNvSpPr>
            <a:spLocks noGrp="1" noChangeArrowheads="1"/>
          </p:cNvSpPr>
          <p:nvPr>
            <p:ph type="sldNum" sz="quarter" idx="5"/>
          </p:nvPr>
        </p:nvSpPr>
        <p:spPr bwMode="auto">
          <a:xfrm>
            <a:off x="4024738" y="8919051"/>
            <a:ext cx="3077739" cy="469424"/>
          </a:xfrm>
          <a:prstGeom prst="rect">
            <a:avLst/>
          </a:prstGeom>
          <a:noFill/>
          <a:ln w="9525">
            <a:noFill/>
            <a:miter lim="800000"/>
            <a:headEnd/>
            <a:tailEnd/>
          </a:ln>
          <a:effectLst/>
        </p:spPr>
        <p:txBody>
          <a:bodyPr vert="horz" wrap="square" lIns="93777" tIns="46889" rIns="93777" bIns="46889" numCol="1" anchor="b" anchorCtr="0" compatLnSpc="1">
            <a:prstTxWarp prst="textNoShape">
              <a:avLst/>
            </a:prstTxWarp>
          </a:bodyPr>
          <a:lstStyle>
            <a:lvl1pPr algn="r" eaLnBrk="0" hangingPunct="0">
              <a:defRPr sz="1200"/>
            </a:lvl1pPr>
          </a:lstStyle>
          <a:p>
            <a:fld id="{FBFA0FF0-1F95-A146-B4E2-6C7BC6B5E042}" type="slidenum">
              <a:rPr lang="en-US"/>
              <a:pPr/>
              <a:t>‹#›</a:t>
            </a:fld>
            <a:endParaRPr lang="en-US" dirty="0"/>
          </a:p>
        </p:txBody>
      </p:sp>
    </p:spTree>
    <p:extLst>
      <p:ext uri="{BB962C8B-B14F-4D97-AF65-F5344CB8AC3E}">
        <p14:creationId xmlns:p14="http://schemas.microsoft.com/office/powerpoint/2010/main" val="20532730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BFA0FF0-1F95-A146-B4E2-6C7BC6B5E042}" type="slidenum">
              <a:rPr lang="en-US" smtClean="0"/>
              <a:pPr/>
              <a:t>1</a:t>
            </a:fld>
            <a:endParaRPr lang="en-US" dirty="0"/>
          </a:p>
        </p:txBody>
      </p:sp>
    </p:spTree>
    <p:extLst>
      <p:ext uri="{BB962C8B-B14F-4D97-AF65-F5344CB8AC3E}">
        <p14:creationId xmlns:p14="http://schemas.microsoft.com/office/powerpoint/2010/main" val="535036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461666"/>
            <a:ext cx="9144000" cy="2084684"/>
          </a:xfrm>
          <a:solidFill>
            <a:schemeClr val="bg2">
              <a:lumMod val="75000"/>
              <a:alpha val="42000"/>
            </a:schemeClr>
          </a:solidFill>
        </p:spPr>
        <p:txBody>
          <a:bodyPr anchor="b">
            <a:noAutofit/>
          </a:bodyPr>
          <a:lstStyle>
            <a:lvl1pPr>
              <a:defRPr sz="5400" cap="all" baseline="0">
                <a:solidFill>
                  <a:schemeClr val="tx1">
                    <a:lumMod val="10000"/>
                    <a:lumOff val="90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0" y="2667000"/>
            <a:ext cx="9144000" cy="4191000"/>
          </a:xfrm>
          <a:solidFill>
            <a:schemeClr val="tx1">
              <a:lumMod val="10000"/>
              <a:lumOff val="90000"/>
            </a:schemeClr>
          </a:solidFill>
        </p:spPr>
        <p:txBody>
          <a:bodyPr/>
          <a:lstStyle>
            <a:lvl1pPr marL="0" indent="0" algn="l">
              <a:buNone/>
              <a:defRPr>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BEEFDC-D970-EC43-A277-EB9C29A346F9}" type="slidenum">
              <a:rPr lang="en-US" smtClean="0"/>
              <a:pPr/>
              <a:t>‹#›</a:t>
            </a:fld>
            <a:endParaRPr lang="en-US" dirty="0"/>
          </a:p>
        </p:txBody>
      </p:sp>
      <p:sp>
        <p:nvSpPr>
          <p:cNvPr id="7" name="TextBox 6"/>
          <p:cNvSpPr txBox="1">
            <a:spLocks/>
          </p:cNvSpPr>
          <p:nvPr userDrawn="1"/>
        </p:nvSpPr>
        <p:spPr>
          <a:xfrm>
            <a:off x="0" y="1"/>
            <a:ext cx="9144000" cy="461665"/>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rtlCol="0">
            <a:spAutoFit/>
          </a:bodyPr>
          <a:lstStyle/>
          <a:p>
            <a:endParaRPr lang="en-US" dirty="0"/>
          </a:p>
        </p:txBody>
      </p:sp>
    </p:spTree>
  </p:cSld>
  <p:clrMapOvr>
    <a:masterClrMapping/>
  </p:clrMapOvr>
  <p:transition spd="slow">
    <p:cu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063713" y="6528816"/>
            <a:ext cx="1066800" cy="329184"/>
          </a:xfrm>
        </p:spPr>
        <p:txBody>
          <a:bodyPr/>
          <a:lstStyle/>
          <a:p>
            <a:fld id="{2A9E9625-E010-5E48-AD4A-AA4882AE7E4F}" type="slidenum">
              <a:rPr lang="en-US" smtClean="0"/>
              <a:pPr/>
              <a:t>‹#›</a:t>
            </a:fld>
            <a:endParaRPr lang="en-US" dirty="0"/>
          </a:p>
        </p:txBody>
      </p:sp>
    </p:spTree>
  </p:cSld>
  <p:clrMapOvr>
    <a:masterClrMapping/>
  </p:clrMapOvr>
  <p:transition spd="slow">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lvl1pPr>
              <a:defRPr>
                <a:solidFill>
                  <a:srgbClr val="002060"/>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8326EE-5748-D149-9BDE-8D5947F06D57}" type="slidenum">
              <a:rPr lang="en-US" smtClean="0"/>
              <a:pPr/>
              <a:t>‹#›</a:t>
            </a:fld>
            <a:endParaRPr lang="en-US" dirty="0"/>
          </a:p>
        </p:txBody>
      </p:sp>
    </p:spTree>
  </p:cSld>
  <p:clrMapOvr>
    <a:masterClrMapping/>
  </p:clrMapOvr>
  <p:transition spd="slow">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838200"/>
          </a:xfrm>
          <a:solidFill>
            <a:schemeClr val="bg2">
              <a:lumMod val="75000"/>
              <a:alpha val="42000"/>
            </a:schemeClr>
          </a:solidFill>
          <a:ln>
            <a:noFill/>
          </a:ln>
        </p:spPr>
        <p:txBody>
          <a:bodyPr>
            <a:normAutofit/>
          </a:bodyPr>
          <a:lstStyle>
            <a:lvl1pPr marL="61913" indent="0">
              <a:tabLst>
                <a:tab pos="400050" algn="l"/>
              </a:tabLst>
              <a:defRPr sz="2800" baseline="0">
                <a:solidFill>
                  <a:schemeClr val="bg1">
                    <a:lumMod val="95000"/>
                  </a:schemeClr>
                </a:solidFill>
              </a:defRPr>
            </a:lvl1pPr>
          </a:lstStyle>
          <a:p>
            <a:r>
              <a:rPr lang="en-US" dirty="0" smtClean="0"/>
              <a:t> Click to edit Master title style</a:t>
            </a:r>
            <a:endParaRPr lang="en-US" dirty="0"/>
          </a:p>
        </p:txBody>
      </p:sp>
      <p:sp>
        <p:nvSpPr>
          <p:cNvPr id="3" name="Content Placeholder 2"/>
          <p:cNvSpPr>
            <a:spLocks noGrp="1"/>
          </p:cNvSpPr>
          <p:nvPr>
            <p:ph idx="1"/>
          </p:nvPr>
        </p:nvSpPr>
        <p:spPr>
          <a:xfrm>
            <a:off x="0" y="914400"/>
            <a:ext cx="9144000" cy="5943600"/>
          </a:xfrm>
          <a:solidFill>
            <a:schemeClr val="tx1">
              <a:lumMod val="10000"/>
              <a:lumOff val="90000"/>
            </a:schemeClr>
          </a:solidFill>
        </p:spPr>
        <p:txBody>
          <a:bodyPr/>
          <a:lstStyle>
            <a:lvl1pPr marL="517525" indent="-174625">
              <a:buClr>
                <a:schemeClr val="tx1"/>
              </a:buClr>
              <a:buFont typeface="Arial" pitchFamily="34" charset="0"/>
              <a:buChar char="•"/>
              <a:defRPr>
                <a:solidFill>
                  <a:srgbClr val="002060"/>
                </a:solidFill>
              </a:defRPr>
            </a:lvl1pPr>
            <a:lvl2pPr marL="742950" indent="-171450">
              <a:buClr>
                <a:schemeClr val="tx1"/>
              </a:buClr>
              <a:buFont typeface="Arial" pitchFamily="34" charset="0"/>
              <a:buChar char="•"/>
              <a:defRPr>
                <a:solidFill>
                  <a:srgbClr val="002060"/>
                </a:solidFill>
              </a:defRPr>
            </a:lvl2pPr>
            <a:lvl3pPr marL="914400" indent="-171450">
              <a:buClr>
                <a:schemeClr val="tx1"/>
              </a:buClr>
              <a:buFont typeface="Arial" pitchFamily="34" charset="0"/>
              <a:buChar char="•"/>
              <a:defRPr>
                <a:solidFill>
                  <a:srgbClr val="002060"/>
                </a:solidFill>
              </a:defRPr>
            </a:lvl3pPr>
            <a:lvl4pPr marL="1143000" indent="-171450">
              <a:buClr>
                <a:schemeClr val="tx1"/>
              </a:buClr>
              <a:buFont typeface="Arial" pitchFamily="34" charset="0"/>
              <a:buChar char="•"/>
              <a:defRPr>
                <a:solidFill>
                  <a:srgbClr val="002060"/>
                </a:solidFill>
              </a:defRPr>
            </a:lvl4pPr>
            <a:lvl5pPr marL="1311275" indent="-136525">
              <a:buClr>
                <a:schemeClr val="tx1"/>
              </a:buClr>
              <a:buFont typeface="Arial" pitchFamily="34" charset="0"/>
              <a:buChar char="•"/>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8056971" y="6504540"/>
            <a:ext cx="1066800" cy="329184"/>
          </a:xfrm>
        </p:spPr>
        <p:txBody>
          <a:bodyPr/>
          <a:lstStyle/>
          <a:p>
            <a:fld id="{31029A09-A0B0-BD44-A4A6-060D1FE502F9}" type="slidenum">
              <a:rPr lang="en-US" smtClean="0"/>
              <a:pPr/>
              <a:t>‹#›</a:t>
            </a:fld>
            <a:endParaRPr lang="en-US" dirty="0"/>
          </a:p>
        </p:txBody>
      </p:sp>
    </p:spTree>
  </p:cSld>
  <p:clrMapOvr>
    <a:masterClrMapping/>
  </p:clrMapOvr>
  <p:transition spd="slow">
    <p:cu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6"/>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90CA45-CC99-AE49-9B2B-3A1B8D0E0A3F}" type="slidenum">
              <a:rPr lang="en-US" smtClean="0"/>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ransition spd="slow">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C4A8F4-682D-CC41-9C05-695DAB725EFE}" type="slidenum">
              <a:rPr lang="en-US" smtClean="0"/>
              <a:pPr/>
              <a:t>‹#›</a:t>
            </a:fld>
            <a:endParaRPr lang="en-US" dirty="0"/>
          </a:p>
        </p:txBody>
      </p:sp>
    </p:spTree>
  </p:cSld>
  <p:clrMapOvr>
    <a:masterClrMapping/>
  </p:clrMapOvr>
  <p:transition spd="slow">
    <p:cu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rgbClr val="002060"/>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E1FD120-0FF6-1943-A0C9-2C309E1D526C}" type="slidenum">
              <a:rPr lang="en-US" smtClean="0"/>
              <a:pPr/>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cu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235998-3FE9-D94E-A0E3-8C9FB46CDBEF}" type="slidenum">
              <a:rPr lang="en-US" smtClean="0"/>
              <a:pPr/>
              <a:t>‹#›</a:t>
            </a:fld>
            <a:endParaRPr lang="en-US" dirty="0"/>
          </a:p>
        </p:txBody>
      </p:sp>
    </p:spTree>
  </p:cSld>
  <p:clrMapOvr>
    <a:masterClrMapping/>
  </p:clrMapOvr>
  <p:transition spd="slow">
    <p:cu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8077201" y="6520724"/>
            <a:ext cx="1066800" cy="329184"/>
          </a:xfrm>
        </p:spPr>
        <p:txBody>
          <a:bodyPr/>
          <a:lstStyle>
            <a:lvl1pPr>
              <a:defRPr sz="1200" baseline="0">
                <a:solidFill>
                  <a:schemeClr val="tx1">
                    <a:lumMod val="50000"/>
                    <a:lumOff val="50000"/>
                  </a:schemeClr>
                </a:solidFill>
                <a:latin typeface="Calibri" pitchFamily="34" charset="0"/>
              </a:defRPr>
            </a:lvl1pPr>
          </a:lstStyle>
          <a:p>
            <a:fld id="{EDCB2E54-23D1-3649-9293-8A4C3FA1ED56}" type="slidenum">
              <a:rPr lang="en-US" smtClean="0"/>
              <a:pPr/>
              <a:t>‹#›</a:t>
            </a:fld>
            <a:endParaRPr lang="en-US" dirty="0"/>
          </a:p>
        </p:txBody>
      </p:sp>
    </p:spTree>
  </p:cSld>
  <p:clrMapOvr>
    <a:masterClrMapping/>
  </p:clrMapOvr>
  <p:transition spd="slow">
    <p:cu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5" cy="1261872"/>
          </a:xfrm>
        </p:spPr>
        <p:txBody>
          <a:bodyPr anchor="b">
            <a:noAutofit/>
          </a:bodyPr>
          <a:lstStyle>
            <a:lvl1pPr algn="l">
              <a:defRPr sz="2400" b="0">
                <a:solidFill>
                  <a:srgbClr val="00206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4"/>
            <a:ext cx="2139695"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1806" y="6528816"/>
            <a:ext cx="1066800" cy="329184"/>
          </a:xfrm>
        </p:spPr>
        <p:txBody>
          <a:bodyPr/>
          <a:lstStyle/>
          <a:p>
            <a:fld id="{828120E1-E675-DD46-9C11-FB14E8C3669C}"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2400" b="0">
                <a:solidFill>
                  <a:srgbClr val="002060"/>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5"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1" y="6512632"/>
            <a:ext cx="1066800" cy="329184"/>
          </a:xfrm>
        </p:spPr>
        <p:txBody>
          <a:bodyPr/>
          <a:lstStyle/>
          <a:p>
            <a:fld id="{D1679108-D978-DC44-9E30-D56BBF53DB37}" type="slidenum">
              <a:rPr lang="en-US" smtClean="0"/>
              <a:pPr/>
              <a:t>‹#›</a:t>
            </a:fld>
            <a:endParaRPr lang="en-US" dirty="0"/>
          </a:p>
        </p:txBody>
      </p:sp>
    </p:spTree>
  </p:cSld>
  <p:clrMapOvr>
    <a:masterClrMapping/>
  </p:clrMapOvr>
  <p:transition spd="slow">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1" y="18288"/>
            <a:ext cx="2895600" cy="329184"/>
          </a:xfrm>
          <a:prstGeom prst="rect">
            <a:avLst/>
          </a:prstGeom>
        </p:spPr>
        <p:txBody>
          <a:bodyPr vert="horz" lIns="91440" tIns="45720" rIns="91440" bIns="45720" rtlCol="0" anchor="ctr"/>
          <a:lstStyle>
            <a:lvl1pPr algn="l">
              <a:defRPr sz="1200">
                <a:solidFill>
                  <a:srgbClr val="FFFFFF"/>
                </a:solidFill>
              </a:defRPr>
            </a:lvl1pPr>
          </a:lstStyle>
          <a:p>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8077201" y="6528816"/>
            <a:ext cx="1066800" cy="329184"/>
          </a:xfrm>
          <a:prstGeom prst="rect">
            <a:avLst/>
          </a:prstGeom>
        </p:spPr>
        <p:txBody>
          <a:bodyPr vert="horz" lIns="91440" tIns="45720" rIns="91440" bIns="45720" rtlCol="0" anchor="ctr"/>
          <a:lstStyle>
            <a:lvl1pPr algn="l">
              <a:defRPr sz="1200" b="1" baseline="0">
                <a:solidFill>
                  <a:schemeClr val="tx1">
                    <a:lumMod val="50000"/>
                    <a:lumOff val="50000"/>
                  </a:schemeClr>
                </a:solidFill>
                <a:latin typeface="Calibri" pitchFamily="34" charset="0"/>
              </a:defRPr>
            </a:lvl1pPr>
          </a:lstStyle>
          <a:p>
            <a:fld id="{B034C0B2-E425-2B45-B58E-3867985F7DD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Lst>
  <p:transition spd="slow">
    <p:cut/>
  </p:transition>
  <p:timing>
    <p:tnLst>
      <p:par>
        <p:cTn id="1" dur="indefinite" restart="never" nodeType="tmRoot"/>
      </p:par>
    </p:tnLst>
  </p:timing>
  <p:hf hdr="0" ftr="0" dt="0"/>
  <p:txStyles>
    <p:titleStyle>
      <a:lvl1pPr algn="l" defTabSz="914400" rtl="0" eaLnBrk="1" latinLnBrk="0" hangingPunct="1">
        <a:spcBef>
          <a:spcPct val="0"/>
        </a:spcBef>
        <a:buNone/>
        <a:defRPr sz="4000" kern="1200" spc="-100" baseline="0">
          <a:solidFill>
            <a:srgbClr val="002060"/>
          </a:solidFill>
          <a:latin typeface="Segoe UI" pitchFamily="34" charset="0"/>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Segoe UI" pitchFamily="34" charset="0"/>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Segoe UI" pitchFamily="34" charset="0"/>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Segoe UI" pitchFamily="34" charset="0"/>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Segoe UI" pitchFamily="34" charset="0"/>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Segoe UI" pitchFamily="34" charset="0"/>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meps.ahrq.gov/mepsweb/data_stats/onsite_datacenter.jsp" TargetMode="External"/><Relationship Id="rId2" Type="http://schemas.openxmlformats.org/officeDocument/2006/relationships/hyperlink" Target="http://www.cdc.gov/rdc/B2AccessMod/ACs220.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depts.washington.edu/nwcrdc/"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drv.ms/MYNNm0" TargetMode="External"/><Relationship Id="rId2" Type="http://schemas.openxmlformats.org/officeDocument/2006/relationships/hyperlink" Target="http://www.mixedmetro.com/" TargetMode="External"/><Relationship Id="rId1" Type="http://schemas.openxmlformats.org/officeDocument/2006/relationships/slideLayout" Target="../slideLayouts/slideLayout2.xml"/><Relationship Id="rId4" Type="http://schemas.openxmlformats.org/officeDocument/2006/relationships/hyperlink" Target="http://sdrv.ms/ROtlLm"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www.isr.umich.edu/src/mcrdc/" TargetMode="External"/><Relationship Id="rId13" Type="http://schemas.openxmlformats.org/officeDocument/2006/relationships/image" Target="../media/image2.gif"/><Relationship Id="rId3" Type="http://schemas.openxmlformats.org/officeDocument/2006/relationships/hyperlink" Target="http://aysps.gsu.edu/acrdc/index.html" TargetMode="External"/><Relationship Id="rId7" Type="http://schemas.openxmlformats.org/officeDocument/2006/relationships/hyperlink" Target="http://www.chicagordc.org/" TargetMode="External"/><Relationship Id="rId12" Type="http://schemas.openxmlformats.org/officeDocument/2006/relationships/hyperlink" Target="http://econ.duke.edu/tcrdc" TargetMode="External"/><Relationship Id="rId2" Type="http://schemas.openxmlformats.org/officeDocument/2006/relationships/hyperlink" Target="http://depts.washington.edu/nwcrdc/" TargetMode="External"/><Relationship Id="rId1" Type="http://schemas.openxmlformats.org/officeDocument/2006/relationships/slideLayout" Target="../slideLayouts/slideLayout2.xml"/><Relationship Id="rId6" Type="http://schemas.openxmlformats.org/officeDocument/2006/relationships/hyperlink" Target="http://www.census.gov/ces/rdcresearch/index.html" TargetMode="External"/><Relationship Id="rId11" Type="http://schemas.openxmlformats.org/officeDocument/2006/relationships/hyperlink" Target="http://txcrdc.tamu.edu/html/home.html" TargetMode="External"/><Relationship Id="rId5" Type="http://schemas.openxmlformats.org/officeDocument/2006/relationships/hyperlink" Target="http://www.ccrdc.ucla.edu/" TargetMode="External"/><Relationship Id="rId10" Type="http://schemas.openxmlformats.org/officeDocument/2006/relationships/hyperlink" Target="http://www.ciser.cornell.edu/NYCRDC/home.shtml" TargetMode="External"/><Relationship Id="rId4" Type="http://schemas.openxmlformats.org/officeDocument/2006/relationships/hyperlink" Target="http://www.nber.org/brdc/" TargetMode="External"/><Relationship Id="rId9" Type="http://schemas.openxmlformats.org/officeDocument/2006/relationships/hyperlink" Target="http://mnrdc.umn.edu/"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census.gov/ces/index.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depts.washington.edu/nwcrdc/data" TargetMode="External"/><Relationship Id="rId2" Type="http://schemas.openxmlformats.org/officeDocument/2006/relationships/hyperlink" Target="http://www.census.gov/ces/dataproducts/index.html" TargetMode="External"/><Relationship Id="rId1" Type="http://schemas.openxmlformats.org/officeDocument/2006/relationships/slideLayout" Target="../slideLayouts/slideLayout2.xml"/><Relationship Id="rId4" Type="http://schemas.openxmlformats.org/officeDocument/2006/relationships/hyperlink" Target="http://www.ciser.cornell.edu/NYCRDC/census_data.shtml"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iser.cornell.edu/NYCRDC/sample_proposals/sample_proposals.shtml" TargetMode="External"/><Relationship Id="rId2" Type="http://schemas.openxmlformats.org/officeDocument/2006/relationships/hyperlink" Target="http://www.census.gov/ces/rdcresearch/howtoapply.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6350" algn="ctr"/>
            <a:r>
              <a:rPr lang="en-US" sz="3200" dirty="0" smtClean="0"/>
              <a:t>Northwest Census Research Data Center</a:t>
            </a:r>
            <a:br>
              <a:rPr lang="en-US" sz="3200" dirty="0" smtClean="0"/>
            </a:br>
            <a:r>
              <a:rPr lang="en-US" sz="3200" dirty="0" smtClean="0"/>
              <a:t>(NWCRDC)</a:t>
            </a:r>
            <a:br>
              <a:rPr lang="en-US" sz="3200" dirty="0" smtClean="0"/>
            </a:br>
            <a:endParaRPr lang="en-US" sz="3200" dirty="0"/>
          </a:p>
        </p:txBody>
      </p:sp>
      <p:sp>
        <p:nvSpPr>
          <p:cNvPr id="3" name="Subtitle 2"/>
          <p:cNvSpPr>
            <a:spLocks noGrp="1"/>
          </p:cNvSpPr>
          <p:nvPr>
            <p:ph type="subTitle" idx="1"/>
          </p:nvPr>
        </p:nvSpPr>
        <p:spPr/>
        <p:txBody>
          <a:bodyPr>
            <a:normAutofit/>
          </a:bodyPr>
          <a:lstStyle/>
          <a:p>
            <a:pPr marL="914400"/>
            <a:endParaRPr lang="en-US" sz="2000" dirty="0" smtClean="0">
              <a:ea typeface="ＭＳ Ｐゴシック" charset="-128"/>
              <a:cs typeface="ＭＳ Ｐゴシック" charset="-128"/>
            </a:endParaRPr>
          </a:p>
          <a:p>
            <a:pPr algn="ctr"/>
            <a:endParaRPr lang="en-US" sz="1800" dirty="0" smtClean="0">
              <a:ea typeface="ＭＳ Ｐゴシック" charset="-128"/>
              <a:cs typeface="ＭＳ Ｐゴシック" charset="-128"/>
            </a:endParaRPr>
          </a:p>
          <a:p>
            <a:pPr algn="ctr"/>
            <a:r>
              <a:rPr lang="en-US" sz="1800" b="1" dirty="0" smtClean="0">
                <a:ea typeface="ＭＳ Ｐゴシック" charset="-128"/>
                <a:cs typeface="ＭＳ Ｐゴシック" charset="-128"/>
              </a:rPr>
              <a:t>Mark Ellis</a:t>
            </a:r>
          </a:p>
          <a:p>
            <a:pPr algn="ctr"/>
            <a:r>
              <a:rPr lang="en-US" sz="1800" dirty="0" smtClean="0">
                <a:ea typeface="ＭＳ Ｐゴシック" charset="-128"/>
              </a:rPr>
              <a:t>Director, Northwest Census Research Data Center (NWCRDC)</a:t>
            </a:r>
          </a:p>
          <a:p>
            <a:pPr algn="ctr"/>
            <a:r>
              <a:rPr lang="en-US" sz="1800" dirty="0" smtClean="0">
                <a:ea typeface="ＭＳ Ｐゴシック" charset="-128"/>
              </a:rPr>
              <a:t>Director, Center for Studies in Demography and Ecology (CSDE)</a:t>
            </a:r>
          </a:p>
          <a:p>
            <a:pPr algn="ctr"/>
            <a:r>
              <a:rPr lang="en-US" sz="1800" dirty="0" smtClean="0">
                <a:ea typeface="ＭＳ Ｐゴシック" charset="-128"/>
              </a:rPr>
              <a:t>Professor of Geography</a:t>
            </a:r>
          </a:p>
          <a:p>
            <a:pPr algn="ctr"/>
            <a:r>
              <a:rPr lang="en-US" sz="1800" dirty="0" smtClean="0">
                <a:ea typeface="ＭＳ Ｐゴシック" charset="-128"/>
              </a:rPr>
              <a:t>University of Washington, Seattle</a:t>
            </a:r>
            <a:r>
              <a:rPr lang="en-US" sz="1400" dirty="0" smtClean="0"/>
              <a:t>.</a:t>
            </a:r>
          </a:p>
          <a:p>
            <a:pPr algn="ctr"/>
            <a:endParaRPr lang="en-US" sz="1400" dirty="0"/>
          </a:p>
          <a:p>
            <a:pPr algn="ctr"/>
            <a:r>
              <a:rPr lang="en-US" sz="1400" dirty="0" smtClean="0"/>
              <a:t>ellism@uw.edu</a:t>
            </a:r>
            <a:endParaRPr lang="en-US" sz="1400" dirty="0"/>
          </a:p>
        </p:txBody>
      </p:sp>
      <p:sp>
        <p:nvSpPr>
          <p:cNvPr id="4" name="Slide Number Placeholder 3"/>
          <p:cNvSpPr>
            <a:spLocks noGrp="1"/>
          </p:cNvSpPr>
          <p:nvPr>
            <p:ph type="sldNum" sz="quarter" idx="12"/>
          </p:nvPr>
        </p:nvSpPr>
        <p:spPr/>
        <p:txBody>
          <a:bodyPr/>
          <a:lstStyle/>
          <a:p>
            <a:fld id="{7BBEEFDC-D970-EC43-A277-EB9C29A346F9}" type="slidenum">
              <a:rPr lang="en-US" smtClean="0"/>
              <a:pPr/>
              <a:t>1</a:t>
            </a:fld>
            <a:endParaRPr lang="en-US" dirty="0"/>
          </a:p>
        </p:txBody>
      </p:sp>
    </p:spTree>
    <p:extLst>
      <p:ext uri="{BB962C8B-B14F-4D97-AF65-F5344CB8AC3E}">
        <p14:creationId xmlns:p14="http://schemas.microsoft.com/office/powerpoint/2010/main" val="1432432330"/>
      </p:ext>
    </p:extLst>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care data – some differences in procedure</a:t>
            </a:r>
            <a:endParaRPr lang="en-US" dirty="0"/>
          </a:p>
        </p:txBody>
      </p:sp>
      <p:sp>
        <p:nvSpPr>
          <p:cNvPr id="3" name="Content Placeholder 2"/>
          <p:cNvSpPr>
            <a:spLocks noGrp="1"/>
          </p:cNvSpPr>
          <p:nvPr>
            <p:ph idx="1"/>
          </p:nvPr>
        </p:nvSpPr>
        <p:spPr/>
        <p:txBody>
          <a:bodyPr/>
          <a:lstStyle/>
          <a:p>
            <a:r>
              <a:rPr lang="en-US" dirty="0" smtClean="0"/>
              <a:t>Projects using public health data</a:t>
            </a:r>
          </a:p>
          <a:p>
            <a:pPr lvl="1"/>
            <a:r>
              <a:rPr lang="en-US" dirty="0" smtClean="0"/>
              <a:t>National Center for Health Statistics (NCHS) data</a:t>
            </a:r>
          </a:p>
          <a:p>
            <a:pPr lvl="2"/>
            <a:r>
              <a:rPr lang="en-US" dirty="0" smtClean="0"/>
              <a:t>Go here for details  on application:</a:t>
            </a:r>
          </a:p>
          <a:p>
            <a:pPr lvl="2"/>
            <a:r>
              <a:rPr lang="en-US" dirty="0">
                <a:hlinkClick r:id="rId2"/>
              </a:rPr>
              <a:t>http://www.cdc.gov/rdc/B2AccessMod/ACs220.htm</a:t>
            </a:r>
            <a:endParaRPr lang="en-US" dirty="0" smtClean="0"/>
          </a:p>
          <a:p>
            <a:pPr lvl="2"/>
            <a:r>
              <a:rPr lang="en-US" dirty="0" smtClean="0"/>
              <a:t>No benefits statement</a:t>
            </a:r>
          </a:p>
          <a:p>
            <a:pPr lvl="2"/>
            <a:r>
              <a:rPr lang="en-US" dirty="0" smtClean="0"/>
              <a:t>Contact and work with NCHS staff to ensure successful proposal</a:t>
            </a:r>
          </a:p>
          <a:p>
            <a:pPr lvl="2"/>
            <a:endParaRPr lang="en-US" dirty="0"/>
          </a:p>
          <a:p>
            <a:pPr lvl="1"/>
            <a:r>
              <a:rPr lang="en-US" dirty="0" smtClean="0"/>
              <a:t>Work with Agency for Health Care Research (AHRQ) data</a:t>
            </a:r>
          </a:p>
          <a:p>
            <a:pPr lvl="2"/>
            <a:r>
              <a:rPr lang="en-US" dirty="0" smtClean="0"/>
              <a:t>Go here for details on application</a:t>
            </a:r>
          </a:p>
          <a:p>
            <a:pPr lvl="2"/>
            <a:r>
              <a:rPr lang="en-US" dirty="0">
                <a:hlinkClick r:id="rId3"/>
              </a:rPr>
              <a:t>http://meps.ahrq.gov/mepsweb/data_stats/onsite_datacenter.jsp</a:t>
            </a:r>
            <a:endParaRPr lang="en-US" dirty="0" smtClean="0"/>
          </a:p>
          <a:p>
            <a:pPr lvl="2"/>
            <a:r>
              <a:rPr lang="en-US" dirty="0" smtClean="0"/>
              <a:t>No benefits statement</a:t>
            </a:r>
          </a:p>
          <a:p>
            <a:pPr lvl="2"/>
            <a:r>
              <a:rPr lang="en-US" dirty="0" smtClean="0"/>
              <a:t>Contact and work with AHRQ staff to ensure successful proposal </a:t>
            </a:r>
            <a:endParaRPr lang="en-US" dirty="0"/>
          </a:p>
          <a:p>
            <a:pPr lvl="1"/>
            <a:endParaRPr lang="en-US"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10</a:t>
            </a:fld>
            <a:endParaRPr lang="en-US" dirty="0"/>
          </a:p>
        </p:txBody>
      </p:sp>
    </p:spTree>
    <p:extLst>
      <p:ext uri="{BB962C8B-B14F-4D97-AF65-F5344CB8AC3E}">
        <p14:creationId xmlns:p14="http://schemas.microsoft.com/office/powerpoint/2010/main" val="3245992277"/>
      </p:ext>
    </p:extLst>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research out – disclosure process</a:t>
            </a:r>
            <a:endParaRPr lang="en-US" dirty="0"/>
          </a:p>
        </p:txBody>
      </p:sp>
      <p:sp>
        <p:nvSpPr>
          <p:cNvPr id="3" name="Content Placeholder 2"/>
          <p:cNvSpPr>
            <a:spLocks noGrp="1"/>
          </p:cNvSpPr>
          <p:nvPr>
            <p:ph idx="1"/>
          </p:nvPr>
        </p:nvSpPr>
        <p:spPr/>
        <p:txBody>
          <a:bodyPr>
            <a:normAutofit lnSpcReduction="10000"/>
          </a:bodyPr>
          <a:lstStyle/>
          <a:p>
            <a:r>
              <a:rPr lang="en-US" dirty="0" smtClean="0"/>
              <a:t>Researcher writes a report describing research outputs requested, listing variables, and models, how they were estimated or constructed</a:t>
            </a:r>
          </a:p>
          <a:p>
            <a:r>
              <a:rPr lang="en-US" dirty="0" smtClean="0"/>
              <a:t>Some key issues:</a:t>
            </a:r>
          </a:p>
          <a:p>
            <a:pPr lvl="1"/>
            <a:r>
              <a:rPr lang="en-US" dirty="0" smtClean="0"/>
              <a:t>Cell sizes for categorical variables in models</a:t>
            </a:r>
          </a:p>
          <a:p>
            <a:pPr lvl="1"/>
            <a:r>
              <a:rPr lang="en-US" dirty="0" smtClean="0"/>
              <a:t>Tabular output can be a problem (cell size, amount of data, </a:t>
            </a:r>
            <a:r>
              <a:rPr lang="en-US" dirty="0" err="1" smtClean="0"/>
              <a:t>etc</a:t>
            </a:r>
            <a:r>
              <a:rPr lang="en-US" dirty="0" smtClean="0"/>
              <a:t>) and is discouraged, but it can be requested</a:t>
            </a:r>
          </a:p>
          <a:p>
            <a:pPr lvl="1"/>
            <a:r>
              <a:rPr lang="en-US" dirty="0" smtClean="0"/>
              <a:t>Models, tables, based on small groups in small areas may lead to numbers below disclosure threshold – output will be blacked out</a:t>
            </a:r>
          </a:p>
          <a:p>
            <a:pPr lvl="1"/>
            <a:r>
              <a:rPr lang="en-US" dirty="0" smtClean="0"/>
              <a:t>Model estimates based on cell counts below threshold will be reported with significance and sign only </a:t>
            </a:r>
          </a:p>
          <a:p>
            <a:r>
              <a:rPr lang="en-US" dirty="0" smtClean="0"/>
              <a:t>Complementary disclosure issues</a:t>
            </a:r>
          </a:p>
          <a:p>
            <a:pPr lvl="1"/>
            <a:r>
              <a:rPr lang="en-US" dirty="0" smtClean="0"/>
              <a:t>Prior release</a:t>
            </a:r>
          </a:p>
          <a:p>
            <a:pPr lvl="1"/>
            <a:r>
              <a:rPr lang="en-US" dirty="0" smtClean="0"/>
              <a:t>Public data</a:t>
            </a:r>
          </a:p>
          <a:p>
            <a:r>
              <a:rPr lang="en-US" dirty="0" smtClean="0"/>
              <a:t> It may take time to get your results out, especially if the risks are high</a:t>
            </a:r>
            <a:endParaRPr lang="en-US"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11</a:t>
            </a:fld>
            <a:endParaRPr lang="en-US" dirty="0"/>
          </a:p>
        </p:txBody>
      </p:sp>
    </p:spTree>
    <p:extLst>
      <p:ext uri="{BB962C8B-B14F-4D97-AF65-F5344CB8AC3E}">
        <p14:creationId xmlns:p14="http://schemas.microsoft.com/office/powerpoint/2010/main" val="2725822865"/>
      </p:ext>
    </p:extLst>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NWCRDC access and fee policies</a:t>
            </a:r>
            <a:endParaRPr lang="en-US" dirty="0"/>
          </a:p>
        </p:txBody>
      </p:sp>
      <p:sp>
        <p:nvSpPr>
          <p:cNvPr id="3" name="Content Placeholder 2"/>
          <p:cNvSpPr>
            <a:spLocks noGrp="1"/>
          </p:cNvSpPr>
          <p:nvPr>
            <p:ph idx="1"/>
          </p:nvPr>
        </p:nvSpPr>
        <p:spPr/>
        <p:txBody>
          <a:bodyPr/>
          <a:lstStyle/>
          <a:p>
            <a:r>
              <a:rPr lang="en-US" dirty="0" smtClean="0"/>
              <a:t>UW researchers without grants get access without fees</a:t>
            </a:r>
          </a:p>
          <a:p>
            <a:r>
              <a:rPr lang="en-US" dirty="0" smtClean="0"/>
              <a:t>UW researchers with grants pay $20000 a year for a seat (assumes about 40% time – roughly 2 days a week on average). </a:t>
            </a:r>
          </a:p>
          <a:p>
            <a:pPr lvl="1"/>
            <a:r>
              <a:rPr lang="en-US" dirty="0" smtClean="0"/>
              <a:t>Exception: those with NSF grants pay before Sept 2014 </a:t>
            </a:r>
          </a:p>
          <a:p>
            <a:r>
              <a:rPr lang="en-US" dirty="0" smtClean="0"/>
              <a:t>UW grad students get access without fees, must apply with adviser/faculty member</a:t>
            </a:r>
          </a:p>
          <a:p>
            <a:r>
              <a:rPr lang="en-US" dirty="0" smtClean="0"/>
              <a:t>OFM users gets access for one year from opening</a:t>
            </a:r>
          </a:p>
          <a:p>
            <a:r>
              <a:rPr lang="en-US" dirty="0" smtClean="0"/>
              <a:t>All other users pay fees – typically $20000 a year per seat, can be prorated, but minimum fee is $10000</a:t>
            </a:r>
          </a:p>
          <a:p>
            <a:endParaRPr lang="en-US" dirty="0"/>
          </a:p>
          <a:p>
            <a:r>
              <a:rPr lang="en-US" dirty="0" smtClean="0"/>
              <a:t>More information at NWCRDC website:</a:t>
            </a:r>
          </a:p>
          <a:p>
            <a:pPr lvl="1"/>
            <a:r>
              <a:rPr lang="en-US" dirty="0">
                <a:hlinkClick r:id="rId2"/>
              </a:rPr>
              <a:t>http://depts.washington.edu/nwcrdc/</a:t>
            </a:r>
            <a:endParaRPr lang="en-US" dirty="0" smtClean="0"/>
          </a:p>
          <a:p>
            <a:endParaRPr lang="en-US"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12</a:t>
            </a:fld>
            <a:endParaRPr lang="en-US" dirty="0"/>
          </a:p>
        </p:txBody>
      </p:sp>
    </p:spTree>
    <p:extLst>
      <p:ext uri="{BB962C8B-B14F-4D97-AF65-F5344CB8AC3E}">
        <p14:creationId xmlns:p14="http://schemas.microsoft.com/office/powerpoint/2010/main" val="113350028"/>
      </p:ext>
    </p:extLst>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These people, institutions made the NWCRDC possible</a:t>
            </a:r>
            <a:endParaRPr lang="en-US" dirty="0"/>
          </a:p>
        </p:txBody>
      </p:sp>
      <p:sp>
        <p:nvSpPr>
          <p:cNvPr id="3" name="Content Placeholder 2"/>
          <p:cNvSpPr>
            <a:spLocks noGrp="1"/>
          </p:cNvSpPr>
          <p:nvPr>
            <p:ph idx="1"/>
          </p:nvPr>
        </p:nvSpPr>
        <p:spPr/>
        <p:txBody>
          <a:bodyPr/>
          <a:lstStyle/>
          <a:p>
            <a:r>
              <a:rPr lang="en-US" dirty="0" smtClean="0"/>
              <a:t>UW</a:t>
            </a:r>
          </a:p>
          <a:p>
            <a:pPr lvl="1"/>
            <a:r>
              <a:rPr lang="en-US" b="1" dirty="0" smtClean="0"/>
              <a:t>College of Arts and Sciences</a:t>
            </a:r>
          </a:p>
          <a:p>
            <a:pPr lvl="2"/>
            <a:r>
              <a:rPr lang="en-US" dirty="0" smtClean="0"/>
              <a:t>Associate Dean of Research, Steve </a:t>
            </a:r>
            <a:r>
              <a:rPr lang="en-US" dirty="0" err="1" smtClean="0"/>
              <a:t>Majeski</a:t>
            </a:r>
            <a:endParaRPr lang="en-US" dirty="0" smtClean="0"/>
          </a:p>
          <a:p>
            <a:pPr lvl="2"/>
            <a:r>
              <a:rPr lang="en-US" dirty="0" smtClean="0"/>
              <a:t>Associate Dean of Social Science, Judy Howard</a:t>
            </a:r>
          </a:p>
          <a:p>
            <a:pPr lvl="2"/>
            <a:r>
              <a:rPr lang="en-US" dirty="0" smtClean="0"/>
              <a:t>Dean Ana-Mari </a:t>
            </a:r>
            <a:r>
              <a:rPr lang="en-US" dirty="0" err="1" smtClean="0"/>
              <a:t>Cauce</a:t>
            </a:r>
            <a:endParaRPr lang="en-US" dirty="0" smtClean="0"/>
          </a:p>
          <a:p>
            <a:pPr lvl="1"/>
            <a:r>
              <a:rPr lang="en-US" b="1" dirty="0" smtClean="0"/>
              <a:t>School of Social Work</a:t>
            </a:r>
          </a:p>
          <a:p>
            <a:pPr lvl="2"/>
            <a:r>
              <a:rPr lang="en-US" dirty="0" smtClean="0"/>
              <a:t>Associate Dean for Research, David Takeuchi</a:t>
            </a:r>
          </a:p>
          <a:p>
            <a:pPr lvl="2"/>
            <a:r>
              <a:rPr lang="en-US" dirty="0" smtClean="0"/>
              <a:t>Dean, Edwina </a:t>
            </a:r>
            <a:r>
              <a:rPr lang="en-US" dirty="0" err="1" smtClean="0"/>
              <a:t>Uehara</a:t>
            </a:r>
            <a:endParaRPr lang="en-US" dirty="0" smtClean="0"/>
          </a:p>
          <a:p>
            <a:pPr lvl="1"/>
            <a:r>
              <a:rPr lang="en-US" b="1" dirty="0" smtClean="0"/>
              <a:t>Central Administration</a:t>
            </a:r>
          </a:p>
          <a:p>
            <a:pPr lvl="2"/>
            <a:r>
              <a:rPr lang="en-US" dirty="0" smtClean="0"/>
              <a:t>Vice-Provost for Research, Dave Eaton</a:t>
            </a:r>
          </a:p>
          <a:p>
            <a:r>
              <a:rPr lang="en-US" dirty="0" smtClean="0"/>
              <a:t>State of Washington</a:t>
            </a:r>
          </a:p>
          <a:p>
            <a:pPr lvl="1"/>
            <a:r>
              <a:rPr lang="en-US" b="1" dirty="0" smtClean="0"/>
              <a:t>Office of Financial Management</a:t>
            </a:r>
            <a:r>
              <a:rPr lang="en-US" dirty="0" smtClean="0"/>
              <a:t>, Marc Baldwin</a:t>
            </a:r>
          </a:p>
          <a:p>
            <a:r>
              <a:rPr lang="en-US" dirty="0" smtClean="0"/>
              <a:t>National Science Foundation</a:t>
            </a:r>
          </a:p>
          <a:p>
            <a:endParaRPr lang="en-US" dirty="0"/>
          </a:p>
          <a:p>
            <a:pPr marL="342900" indent="0" algn="ctr">
              <a:buNone/>
            </a:pPr>
            <a:r>
              <a:rPr lang="en-US" b="1" dirty="0" smtClean="0"/>
              <a:t>THANK YOU!</a:t>
            </a:r>
          </a:p>
        </p:txBody>
      </p:sp>
      <p:sp>
        <p:nvSpPr>
          <p:cNvPr id="4" name="Slide Number Placeholder 3"/>
          <p:cNvSpPr>
            <a:spLocks noGrp="1"/>
          </p:cNvSpPr>
          <p:nvPr>
            <p:ph type="sldNum" sz="quarter" idx="12"/>
          </p:nvPr>
        </p:nvSpPr>
        <p:spPr/>
        <p:txBody>
          <a:bodyPr/>
          <a:lstStyle/>
          <a:p>
            <a:fld id="{31029A09-A0B0-BD44-A4A6-060D1FE502F9}" type="slidenum">
              <a:rPr lang="en-US" smtClean="0"/>
              <a:pPr/>
              <a:t>13</a:t>
            </a:fld>
            <a:endParaRPr lang="en-US" dirty="0"/>
          </a:p>
        </p:txBody>
      </p:sp>
    </p:spTree>
    <p:extLst>
      <p:ext uri="{BB962C8B-B14F-4D97-AF65-F5344CB8AC3E}">
        <p14:creationId xmlns:p14="http://schemas.microsoft.com/office/powerpoint/2010/main" val="2540423468"/>
      </p:ext>
    </p:extLst>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own experience as an RDC user as an illustration…</a:t>
            </a:r>
            <a:endParaRPr lang="en-US" dirty="0"/>
          </a:p>
        </p:txBody>
      </p:sp>
      <p:sp>
        <p:nvSpPr>
          <p:cNvPr id="3" name="Content Placeholder 2"/>
          <p:cNvSpPr>
            <a:spLocks noGrp="1"/>
          </p:cNvSpPr>
          <p:nvPr>
            <p:ph idx="1"/>
          </p:nvPr>
        </p:nvSpPr>
        <p:spPr/>
        <p:txBody>
          <a:bodyPr>
            <a:normAutofit fontScale="92500"/>
          </a:bodyPr>
          <a:lstStyle/>
          <a:p>
            <a:r>
              <a:rPr lang="en-US" dirty="0" smtClean="0"/>
              <a:t>Two RDC projects – both requiring extra sample size and census tract information from census long form data</a:t>
            </a:r>
          </a:p>
          <a:p>
            <a:pPr lvl="1"/>
            <a:r>
              <a:rPr lang="en-US" dirty="0" smtClean="0"/>
              <a:t>Segregation at work and home for immigrants and US-born racial and ethnic groups</a:t>
            </a:r>
          </a:p>
          <a:p>
            <a:pPr lvl="1"/>
            <a:r>
              <a:rPr lang="en-US" dirty="0" smtClean="0"/>
              <a:t>Urban geography and segregation of mixed-race couples</a:t>
            </a:r>
          </a:p>
          <a:p>
            <a:r>
              <a:rPr lang="en-US" dirty="0" smtClean="0"/>
              <a:t>Both conducted at UCLA RDC, with some revisions at Berkeley RDC</a:t>
            </a:r>
          </a:p>
          <a:p>
            <a:r>
              <a:rPr lang="en-US" dirty="0" smtClean="0"/>
              <a:t>Both with parallel submissions to NSF/Russell Sage Foundation for support and to RDC for access</a:t>
            </a:r>
          </a:p>
          <a:p>
            <a:r>
              <a:rPr lang="en-US" dirty="0" smtClean="0"/>
              <a:t>For both, RDC proposal was a slightly modified version of NSF/RSF proposal with an additional 2-3 page benefits statement </a:t>
            </a:r>
          </a:p>
          <a:p>
            <a:r>
              <a:rPr lang="en-US" dirty="0" smtClean="0"/>
              <a:t>NSF/RSF review and funding decision faster than RDC approval</a:t>
            </a:r>
          </a:p>
          <a:p>
            <a:r>
              <a:rPr lang="en-US" dirty="0" smtClean="0"/>
              <a:t>My impression is that our RDC reviews were problematic – slower - in both cases because we wanted lots of tabular and mapping output in addition to model estimates </a:t>
            </a:r>
            <a:endParaRPr lang="en-US"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14</a:t>
            </a:fld>
            <a:endParaRPr lang="en-US" dirty="0"/>
          </a:p>
        </p:txBody>
      </p:sp>
    </p:spTree>
    <p:extLst>
      <p:ext uri="{BB962C8B-B14F-4D97-AF65-F5344CB8AC3E}">
        <p14:creationId xmlns:p14="http://schemas.microsoft.com/office/powerpoint/2010/main" val="3521422573"/>
      </p:ext>
    </p:extLst>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own experience as an illustration…</a:t>
            </a:r>
          </a:p>
        </p:txBody>
      </p:sp>
      <p:sp>
        <p:nvSpPr>
          <p:cNvPr id="3" name="Content Placeholder 2"/>
          <p:cNvSpPr>
            <a:spLocks noGrp="1"/>
          </p:cNvSpPr>
          <p:nvPr>
            <p:ph idx="1"/>
          </p:nvPr>
        </p:nvSpPr>
        <p:spPr/>
        <p:txBody>
          <a:bodyPr/>
          <a:lstStyle/>
          <a:p>
            <a:r>
              <a:rPr lang="en-US" dirty="0" smtClean="0"/>
              <a:t>We used the uncertainty about mapping output – which is really table output – in our benefits statement. </a:t>
            </a:r>
          </a:p>
          <a:p>
            <a:pPr lvl="1"/>
            <a:r>
              <a:rPr lang="en-US" dirty="0" smtClean="0"/>
              <a:t>We explored ways to release mapping output that minimized risk of disclosure – a benefit under </a:t>
            </a:r>
            <a:r>
              <a:rPr lang="en-US" b="1" dirty="0" smtClean="0"/>
              <a:t>criterion 6</a:t>
            </a:r>
            <a:r>
              <a:rPr lang="en-US" dirty="0" smtClean="0"/>
              <a:t> (</a:t>
            </a:r>
            <a:r>
              <a:rPr lang="en-US" i="1" dirty="0"/>
              <a:t>Leading to new or improved methodology to collect, measure, or tabulate a Title 13, Chapter 5 survey, census or </a:t>
            </a:r>
            <a:r>
              <a:rPr lang="en-US" i="1" dirty="0" smtClean="0"/>
              <a:t>estimate).  </a:t>
            </a:r>
          </a:p>
          <a:p>
            <a:pPr lvl="1"/>
            <a:r>
              <a:rPr lang="en-US" dirty="0" smtClean="0"/>
              <a:t>Other benefits too : </a:t>
            </a:r>
            <a:r>
              <a:rPr lang="en-US" b="1" dirty="0" smtClean="0"/>
              <a:t>criterion 5</a:t>
            </a:r>
            <a:r>
              <a:rPr lang="en-US" dirty="0" smtClean="0"/>
              <a:t> </a:t>
            </a:r>
            <a:r>
              <a:rPr lang="en-US" i="1" dirty="0" smtClean="0"/>
              <a:t>(understanding and or improving data…) – </a:t>
            </a:r>
            <a:r>
              <a:rPr lang="en-US" dirty="0" smtClean="0"/>
              <a:t>how do new census race categories affect segregation measurement</a:t>
            </a:r>
            <a:r>
              <a:rPr lang="en-US" i="1" dirty="0" smtClean="0"/>
              <a:t>; </a:t>
            </a:r>
            <a:r>
              <a:rPr lang="en-US" b="1" dirty="0" smtClean="0"/>
              <a:t>criterion 11 </a:t>
            </a:r>
            <a:r>
              <a:rPr lang="en-US" i="1" dirty="0" smtClean="0"/>
              <a:t>(Preparing estimates of population and characteristics of population…) – </a:t>
            </a:r>
            <a:r>
              <a:rPr lang="en-US" dirty="0" smtClean="0"/>
              <a:t>how to count mixed-race households under new census race categories</a:t>
            </a:r>
          </a:p>
          <a:p>
            <a:r>
              <a:rPr lang="en-US" dirty="0" smtClean="0"/>
              <a:t>Some maps…</a:t>
            </a:r>
          </a:p>
          <a:p>
            <a:pPr lvl="1"/>
            <a:r>
              <a:rPr lang="en-US" dirty="0" smtClean="0">
                <a:hlinkClick r:id="rId2"/>
              </a:rPr>
              <a:t>www.mixedmetro.com</a:t>
            </a:r>
            <a:endParaRPr lang="en-US" dirty="0" smtClean="0"/>
          </a:p>
          <a:p>
            <a:r>
              <a:rPr lang="en-US" dirty="0" smtClean="0"/>
              <a:t>Sample disclosure request memos</a:t>
            </a:r>
          </a:p>
          <a:p>
            <a:pPr lvl="1"/>
            <a:r>
              <a:rPr lang="en-US" dirty="0">
                <a:hlinkClick r:id="rId3"/>
              </a:rPr>
              <a:t>http://sdrv.ms/MYNNm0</a:t>
            </a:r>
            <a:endParaRPr lang="en-US" dirty="0">
              <a:hlinkClick r:id="rId4"/>
            </a:endParaRPr>
          </a:p>
          <a:p>
            <a:pPr lvl="1"/>
            <a:r>
              <a:rPr lang="en-US" dirty="0" smtClean="0">
                <a:hlinkClick r:id="rId4"/>
              </a:rPr>
              <a:t>http://sdrv.ms/ROtlLm</a:t>
            </a:r>
            <a:endParaRPr lang="en-US" dirty="0" smtClean="0"/>
          </a:p>
          <a:p>
            <a:pPr marL="342900" indent="0">
              <a:buNone/>
            </a:pPr>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15</a:t>
            </a:fld>
            <a:endParaRPr lang="en-US" dirty="0"/>
          </a:p>
        </p:txBody>
      </p:sp>
    </p:spTree>
    <p:extLst>
      <p:ext uri="{BB962C8B-B14F-4D97-AF65-F5344CB8AC3E}">
        <p14:creationId xmlns:p14="http://schemas.microsoft.com/office/powerpoint/2010/main" val="2443455376"/>
      </p:ext>
    </p:extLst>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NWCRDC?		</a:t>
            </a:r>
            <a:endParaRPr lang="en-US" dirty="0"/>
          </a:p>
        </p:txBody>
      </p:sp>
      <p:sp>
        <p:nvSpPr>
          <p:cNvPr id="3" name="Content Placeholder 2"/>
          <p:cNvSpPr>
            <a:spLocks noGrp="1"/>
          </p:cNvSpPr>
          <p:nvPr>
            <p:ph idx="1"/>
          </p:nvPr>
        </p:nvSpPr>
        <p:spPr/>
        <p:txBody>
          <a:bodyPr>
            <a:normAutofit/>
          </a:bodyPr>
          <a:lstStyle/>
          <a:p>
            <a:r>
              <a:rPr lang="en-US" dirty="0" smtClean="0"/>
              <a:t>Part of a network of Census Research Data Centers </a:t>
            </a:r>
          </a:p>
          <a:p>
            <a:pPr lvl="1"/>
            <a:r>
              <a:rPr lang="en-US" dirty="0" smtClean="0"/>
              <a:t>NWCRDC is the most recent to open (June 2012): </a:t>
            </a:r>
            <a:r>
              <a:rPr lang="en-US" dirty="0">
                <a:hlinkClick r:id="rId2"/>
              </a:rPr>
              <a:t>http://depts.washington.edu/nwcrdc/</a:t>
            </a:r>
            <a:endParaRPr lang="en-US" dirty="0"/>
          </a:p>
          <a:p>
            <a:endParaRPr lang="en-US" dirty="0" smtClean="0"/>
          </a:p>
          <a:p>
            <a:pPr marL="1143000" indent="0">
              <a:buNone/>
            </a:pPr>
            <a:r>
              <a:rPr lang="en-US" sz="1600" i="1" dirty="0" smtClean="0">
                <a:hlinkClick r:id="rId3" tooltip="This external link is not part of a Federal Government Web site and does not imply endorsement of any particular product"/>
              </a:rPr>
              <a:t>Atlanta</a:t>
            </a:r>
            <a:r>
              <a:rPr lang="en-US" sz="1600" i="1" dirty="0"/>
              <a:t/>
            </a:r>
            <a:br>
              <a:rPr lang="en-US" sz="1600" i="1" dirty="0"/>
            </a:br>
            <a:r>
              <a:rPr lang="en-US" sz="1600" i="1" dirty="0">
                <a:hlinkClick r:id="rId4" tooltip="This external link is not part of a Federal Government Web site and does not imply endorsement of any particular product"/>
              </a:rPr>
              <a:t>Boston</a:t>
            </a:r>
            <a:r>
              <a:rPr lang="en-US" sz="1600" i="1" dirty="0"/>
              <a:t/>
            </a:r>
            <a:br>
              <a:rPr lang="en-US" sz="1600" i="1" dirty="0"/>
            </a:br>
            <a:r>
              <a:rPr lang="en-US" sz="1600" i="1" dirty="0">
                <a:hlinkClick r:id="rId5" tooltip="This external link is not part of a Federal Government Web site and does not imply endorsement of any particular product"/>
              </a:rPr>
              <a:t>California, Berkeley</a:t>
            </a:r>
            <a:r>
              <a:rPr lang="en-US" sz="1600" i="1" dirty="0"/>
              <a:t/>
            </a:r>
            <a:br>
              <a:rPr lang="en-US" sz="1600" i="1" dirty="0"/>
            </a:br>
            <a:r>
              <a:rPr lang="en-US" sz="1600" i="1" dirty="0">
                <a:hlinkClick r:id="rId5" tooltip="This external link is not part of a Federal Government Web site and does not imply endorsement of any particular product"/>
              </a:rPr>
              <a:t>California, Los Angeles</a:t>
            </a:r>
            <a:r>
              <a:rPr lang="en-US" sz="1600" i="1" dirty="0"/>
              <a:t/>
            </a:r>
            <a:br>
              <a:rPr lang="en-US" sz="1600" i="1" dirty="0"/>
            </a:br>
            <a:r>
              <a:rPr lang="en-US" sz="1600" i="1" dirty="0">
                <a:hlinkClick r:id="rId5" tooltip="This external link is not part of a Federal Government Web site and does not imply endorsement of any particular product"/>
              </a:rPr>
              <a:t>California, Stanford</a:t>
            </a:r>
            <a:r>
              <a:rPr lang="en-US" sz="1600" i="1" dirty="0"/>
              <a:t/>
            </a:r>
            <a:br>
              <a:rPr lang="en-US" sz="1600" i="1" dirty="0"/>
            </a:br>
            <a:r>
              <a:rPr lang="en-US" sz="1600" i="1" dirty="0">
                <a:hlinkClick r:id="rId6"/>
              </a:rPr>
              <a:t>Census Headquarters</a:t>
            </a:r>
            <a:r>
              <a:rPr lang="en-US" sz="1600" i="1" dirty="0"/>
              <a:t/>
            </a:r>
            <a:br>
              <a:rPr lang="en-US" sz="1600" i="1" dirty="0"/>
            </a:br>
            <a:r>
              <a:rPr lang="en-US" sz="1600" i="1" dirty="0">
                <a:hlinkClick r:id="rId7" tooltip="This external link is not part of a Federal Government Web site and does not imply endorsement of any particular product"/>
              </a:rPr>
              <a:t>Chicago</a:t>
            </a:r>
            <a:r>
              <a:rPr lang="en-US" sz="1600" i="1" dirty="0"/>
              <a:t/>
            </a:r>
            <a:br>
              <a:rPr lang="en-US" sz="1600" i="1" dirty="0"/>
            </a:br>
            <a:r>
              <a:rPr lang="en-US" sz="1600" i="1" dirty="0">
                <a:hlinkClick r:id="rId8" tooltip="This external link is not part of a Federal Government Web site and does not imply endorsement of any particular product"/>
              </a:rPr>
              <a:t>Michigan</a:t>
            </a:r>
            <a:r>
              <a:rPr lang="en-US" sz="1600" i="1" dirty="0"/>
              <a:t/>
            </a:r>
            <a:br>
              <a:rPr lang="en-US" sz="1600" i="1" dirty="0"/>
            </a:br>
            <a:r>
              <a:rPr lang="en-US" sz="1600" i="1" dirty="0">
                <a:hlinkClick r:id="rId9" tooltip="This external link is not part of a Federal Government Web site and does not imply endorsement of any particular product"/>
              </a:rPr>
              <a:t>Minnesota</a:t>
            </a:r>
            <a:r>
              <a:rPr lang="en-US" sz="1600" i="1" dirty="0"/>
              <a:t/>
            </a:r>
            <a:br>
              <a:rPr lang="en-US" sz="1600" i="1" dirty="0"/>
            </a:br>
            <a:r>
              <a:rPr lang="en-US" sz="1600" i="1" dirty="0">
                <a:hlinkClick r:id="rId10" tooltip="This external link is not part of a Federal Government Web site and does not imply endorsement of any particular product"/>
              </a:rPr>
              <a:t>New York, Baruch</a:t>
            </a:r>
            <a:r>
              <a:rPr lang="en-US" sz="1600" i="1" dirty="0"/>
              <a:t/>
            </a:r>
            <a:br>
              <a:rPr lang="en-US" sz="1600" i="1" dirty="0"/>
            </a:br>
            <a:r>
              <a:rPr lang="en-US" sz="1600" i="1" dirty="0">
                <a:hlinkClick r:id="rId10" tooltip="This external link is not part of a Federal Government Web site and does not imply endorsement of any particular product"/>
              </a:rPr>
              <a:t>New York, Cornell</a:t>
            </a:r>
            <a:r>
              <a:rPr lang="en-US" sz="1600" i="1" dirty="0"/>
              <a:t/>
            </a:r>
            <a:br>
              <a:rPr lang="en-US" sz="1600" i="1" dirty="0"/>
            </a:br>
            <a:r>
              <a:rPr lang="en-US" sz="1600" i="1" dirty="0">
                <a:hlinkClick r:id="rId2" tooltip="This external link is not part of a Federal Government Web site and does not imply endorsement of any particular product"/>
              </a:rPr>
              <a:t>Northwest</a:t>
            </a:r>
            <a:r>
              <a:rPr lang="en-US" sz="1600" i="1" dirty="0"/>
              <a:t/>
            </a:r>
            <a:br>
              <a:rPr lang="en-US" sz="1600" i="1" dirty="0"/>
            </a:br>
            <a:r>
              <a:rPr lang="en-US" sz="1600" i="1" dirty="0">
                <a:hlinkClick r:id="rId11" tooltip="This external link is not part of a Federal Government Web site and does not imply endorsement of any particular product"/>
              </a:rPr>
              <a:t>Texas (Coming Soon)</a:t>
            </a:r>
            <a:r>
              <a:rPr lang="en-US" sz="1600" i="1" dirty="0"/>
              <a:t/>
            </a:r>
            <a:br>
              <a:rPr lang="en-US" sz="1600" i="1" dirty="0"/>
            </a:br>
            <a:r>
              <a:rPr lang="en-US" sz="1600" i="1" dirty="0">
                <a:hlinkClick r:id="rId12" tooltip="This external link is not part of a Federal Government Web site and does not imply endorsement of any particular product"/>
              </a:rPr>
              <a:t>Triangle, Duke</a:t>
            </a:r>
            <a:r>
              <a:rPr lang="en-US" sz="1600" i="1" dirty="0"/>
              <a:t/>
            </a:r>
            <a:br>
              <a:rPr lang="en-US" sz="1600" i="1" dirty="0"/>
            </a:br>
            <a:r>
              <a:rPr lang="en-US" sz="1600" i="1" dirty="0">
                <a:hlinkClick r:id="rId12" tooltip="This external link is not part of a Federal Government Web site and does not imply endorsement of any particular product"/>
              </a:rPr>
              <a:t>Triangle, RTI International</a:t>
            </a:r>
            <a:endParaRPr lang="en-US" sz="1600" i="1" dirty="0"/>
          </a:p>
          <a:p>
            <a:endParaRPr lang="en-US" dirty="0" smtClean="0"/>
          </a:p>
          <a:p>
            <a:endParaRPr lang="en-US" dirty="0"/>
          </a:p>
          <a:p>
            <a:endParaRPr lang="en-US" dirty="0" smtClean="0"/>
          </a:p>
          <a:p>
            <a:endParaRPr lang="en-US" dirty="0"/>
          </a:p>
          <a:p>
            <a:endParaRPr lang="en-US" dirty="0" smtClean="0"/>
          </a:p>
          <a:p>
            <a:endParaRPr lang="en-US"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2</a:t>
            </a:fld>
            <a:endParaRPr lang="en-US" dirty="0"/>
          </a:p>
        </p:txBody>
      </p:sp>
      <p:pic>
        <p:nvPicPr>
          <p:cNvPr id="7" name="Picture 2" descr="RDC map"/>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67200" y="2895600"/>
            <a:ext cx="3962400" cy="2936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1406041"/>
      </p:ext>
    </p:extLst>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RDCs?</a:t>
            </a:r>
            <a:endParaRPr lang="en-US" dirty="0"/>
          </a:p>
        </p:txBody>
      </p:sp>
      <p:sp>
        <p:nvSpPr>
          <p:cNvPr id="3" name="Content Placeholder 2"/>
          <p:cNvSpPr>
            <a:spLocks noGrp="1"/>
          </p:cNvSpPr>
          <p:nvPr>
            <p:ph idx="1"/>
          </p:nvPr>
        </p:nvSpPr>
        <p:spPr/>
        <p:txBody>
          <a:bodyPr/>
          <a:lstStyle/>
          <a:p>
            <a:r>
              <a:rPr lang="en-US" dirty="0"/>
              <a:t>RDCs provide secure access to restricted-use </a:t>
            </a:r>
            <a:r>
              <a:rPr lang="en-US" dirty="0" err="1" smtClean="0"/>
              <a:t>microdata</a:t>
            </a:r>
            <a:r>
              <a:rPr lang="en-US" dirty="0" smtClean="0"/>
              <a:t> from a range of federal agencies</a:t>
            </a:r>
          </a:p>
          <a:p>
            <a:pPr lvl="1"/>
            <a:r>
              <a:rPr lang="en-US" dirty="0" smtClean="0"/>
              <a:t>Census Bureau, IRS, National Center for Health Care Statistics, </a:t>
            </a:r>
            <a:r>
              <a:rPr lang="en-US" dirty="0" err="1" smtClean="0"/>
              <a:t>etc</a:t>
            </a:r>
            <a:endParaRPr lang="en-US" dirty="0" smtClean="0"/>
          </a:p>
          <a:p>
            <a:r>
              <a:rPr lang="en-US" dirty="0" smtClean="0"/>
              <a:t>Qualified </a:t>
            </a:r>
            <a:r>
              <a:rPr lang="en-US" dirty="0"/>
              <a:t>researchers with approved projects can conduct research </a:t>
            </a:r>
            <a:r>
              <a:rPr lang="en-US" dirty="0" smtClean="0"/>
              <a:t>in RDCs that </a:t>
            </a:r>
            <a:r>
              <a:rPr lang="en-US" dirty="0"/>
              <a:t>benefits Census Bureau </a:t>
            </a:r>
            <a:r>
              <a:rPr lang="en-US" dirty="0" smtClean="0"/>
              <a:t>programs</a:t>
            </a:r>
          </a:p>
          <a:p>
            <a:r>
              <a:rPr lang="en-US" dirty="0" smtClean="0"/>
              <a:t>RDCs operate as </a:t>
            </a:r>
            <a:r>
              <a:rPr lang="en-US" b="1" dirty="0" smtClean="0"/>
              <a:t>joint partnerships</a:t>
            </a:r>
            <a:r>
              <a:rPr lang="en-US" dirty="0" smtClean="0"/>
              <a:t> between a host institution (university or research organization) and the Census Bureau</a:t>
            </a:r>
          </a:p>
          <a:p>
            <a:pPr lvl="1"/>
            <a:r>
              <a:rPr lang="en-US" dirty="0" smtClean="0"/>
              <a:t>RDC network is managed by the Census Bureau’s Center for </a:t>
            </a:r>
            <a:r>
              <a:rPr lang="en-US" dirty="0"/>
              <a:t>Economic Studies:  </a:t>
            </a:r>
            <a:r>
              <a:rPr lang="en-US" dirty="0">
                <a:hlinkClick r:id="rId2"/>
              </a:rPr>
              <a:t>http://www.census.gov/ces/index.html</a:t>
            </a:r>
            <a:endParaRPr lang="en-US" dirty="0" smtClean="0"/>
          </a:p>
          <a:p>
            <a:r>
              <a:rPr lang="en-US" dirty="0" smtClean="0"/>
              <a:t>On site </a:t>
            </a:r>
            <a:r>
              <a:rPr lang="en-US" b="1" dirty="0" smtClean="0"/>
              <a:t>RDC administrator is a Census Bureau employee </a:t>
            </a:r>
            <a:r>
              <a:rPr lang="en-US" dirty="0" smtClean="0"/>
              <a:t>paid by the host institution</a:t>
            </a:r>
          </a:p>
          <a:p>
            <a:r>
              <a:rPr lang="en-US" dirty="0" smtClean="0"/>
              <a:t>NWCRDC administrator:  Mike Babb (babbm@uw.edu)</a:t>
            </a:r>
          </a:p>
        </p:txBody>
      </p:sp>
      <p:sp>
        <p:nvSpPr>
          <p:cNvPr id="4" name="Slide Number Placeholder 3"/>
          <p:cNvSpPr>
            <a:spLocks noGrp="1"/>
          </p:cNvSpPr>
          <p:nvPr>
            <p:ph type="sldNum" sz="quarter" idx="12"/>
          </p:nvPr>
        </p:nvSpPr>
        <p:spPr/>
        <p:txBody>
          <a:bodyPr/>
          <a:lstStyle/>
          <a:p>
            <a:fld id="{31029A09-A0B0-BD44-A4A6-060D1FE502F9}" type="slidenum">
              <a:rPr lang="en-US" smtClean="0"/>
              <a:pPr/>
              <a:t>3</a:t>
            </a:fld>
            <a:endParaRPr lang="en-US" dirty="0"/>
          </a:p>
        </p:txBody>
      </p:sp>
    </p:spTree>
    <p:extLst>
      <p:ext uri="{BB962C8B-B14F-4D97-AF65-F5344CB8AC3E}">
        <p14:creationId xmlns:p14="http://schemas.microsoft.com/office/powerpoint/2010/main" val="2763925579"/>
      </p:ext>
    </p:extLst>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available in restricted access or non-public data?</a:t>
            </a:r>
            <a:endParaRPr lang="en-US" dirty="0"/>
          </a:p>
        </p:txBody>
      </p:sp>
      <p:sp>
        <p:nvSpPr>
          <p:cNvPr id="3" name="Content Placeholder 2"/>
          <p:cNvSpPr>
            <a:spLocks noGrp="1"/>
          </p:cNvSpPr>
          <p:nvPr>
            <p:ph idx="1"/>
          </p:nvPr>
        </p:nvSpPr>
        <p:spPr/>
        <p:txBody>
          <a:bodyPr/>
          <a:lstStyle/>
          <a:p>
            <a:r>
              <a:rPr lang="en-US" dirty="0" smtClean="0"/>
              <a:t>Access to full population samples (e.g. full ACS or census 1 in 6 long form data)</a:t>
            </a:r>
          </a:p>
          <a:p>
            <a:r>
              <a:rPr lang="en-US" dirty="0" smtClean="0"/>
              <a:t>Access to </a:t>
            </a:r>
            <a:r>
              <a:rPr lang="en-US" dirty="0" err="1" smtClean="0"/>
              <a:t>microdata</a:t>
            </a:r>
            <a:r>
              <a:rPr lang="en-US" dirty="0" smtClean="0"/>
              <a:t> not released in any public version </a:t>
            </a:r>
          </a:p>
          <a:p>
            <a:r>
              <a:rPr lang="en-US" dirty="0" smtClean="0"/>
              <a:t>No top coding (e.g. income)</a:t>
            </a:r>
          </a:p>
          <a:p>
            <a:r>
              <a:rPr lang="en-US" dirty="0" smtClean="0"/>
              <a:t>Much finer geographies (e.g. </a:t>
            </a:r>
            <a:r>
              <a:rPr lang="en-US" dirty="0" err="1" smtClean="0"/>
              <a:t>microdata</a:t>
            </a:r>
            <a:r>
              <a:rPr lang="en-US" dirty="0" smtClean="0"/>
              <a:t> by census tract)</a:t>
            </a:r>
          </a:p>
          <a:p>
            <a:r>
              <a:rPr lang="en-US" dirty="0" smtClean="0"/>
              <a:t>Ability to link observations via non public link keys to create new datasets</a:t>
            </a:r>
          </a:p>
          <a:p>
            <a:r>
              <a:rPr lang="en-US" dirty="0" smtClean="0"/>
              <a:t>Can link external data source to restricted data through geography, address matching </a:t>
            </a:r>
            <a:r>
              <a:rPr lang="en-US" dirty="0" err="1" smtClean="0"/>
              <a:t>etc</a:t>
            </a:r>
            <a:endParaRPr lang="en-US"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4</a:t>
            </a:fld>
            <a:endParaRPr lang="en-US" dirty="0"/>
          </a:p>
        </p:txBody>
      </p:sp>
    </p:spTree>
    <p:extLst>
      <p:ext uri="{BB962C8B-B14F-4D97-AF65-F5344CB8AC3E}">
        <p14:creationId xmlns:p14="http://schemas.microsoft.com/office/powerpoint/2010/main" val="33989912"/>
      </p:ext>
    </p:extLst>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data sets</a:t>
            </a:r>
            <a:endParaRPr lang="en-US" dirty="0"/>
          </a:p>
        </p:txBody>
      </p:sp>
      <p:sp>
        <p:nvSpPr>
          <p:cNvPr id="3" name="Content Placeholder 2"/>
          <p:cNvSpPr>
            <a:spLocks noGrp="1"/>
          </p:cNvSpPr>
          <p:nvPr>
            <p:ph idx="1"/>
          </p:nvPr>
        </p:nvSpPr>
        <p:spPr/>
        <p:txBody>
          <a:bodyPr/>
          <a:lstStyle/>
          <a:p>
            <a:r>
              <a:rPr lang="en-US" dirty="0" smtClean="0"/>
              <a:t>Demographic</a:t>
            </a:r>
          </a:p>
          <a:p>
            <a:pPr lvl="1"/>
            <a:r>
              <a:rPr lang="en-US" dirty="0" smtClean="0"/>
              <a:t>e.g. American Community Survey, Decennial Census, SIPP, NLS </a:t>
            </a:r>
            <a:r>
              <a:rPr lang="en-US" dirty="0" err="1" smtClean="0"/>
              <a:t>etc</a:t>
            </a:r>
            <a:endParaRPr lang="en-US" dirty="0" smtClean="0"/>
          </a:p>
          <a:p>
            <a:r>
              <a:rPr lang="en-US" dirty="0" smtClean="0"/>
              <a:t>Economic</a:t>
            </a:r>
          </a:p>
          <a:p>
            <a:pPr lvl="1"/>
            <a:r>
              <a:rPr lang="en-US" dirty="0" smtClean="0"/>
              <a:t>e.g. Census Survey of Manufactures, Census of Services, Commodity Flow Survey </a:t>
            </a:r>
            <a:r>
              <a:rPr lang="en-US" dirty="0" err="1" smtClean="0"/>
              <a:t>etc</a:t>
            </a:r>
            <a:endParaRPr lang="en-US" dirty="0" smtClean="0"/>
          </a:p>
          <a:p>
            <a:r>
              <a:rPr lang="en-US" dirty="0" smtClean="0"/>
              <a:t>Linked Demographic and Economic</a:t>
            </a:r>
          </a:p>
          <a:p>
            <a:pPr lvl="1"/>
            <a:r>
              <a:rPr lang="en-US" dirty="0" smtClean="0"/>
              <a:t>e.g. LEHD</a:t>
            </a:r>
          </a:p>
          <a:p>
            <a:r>
              <a:rPr lang="en-US" dirty="0" smtClean="0"/>
              <a:t>Public Health</a:t>
            </a:r>
          </a:p>
          <a:p>
            <a:pPr lvl="1"/>
            <a:r>
              <a:rPr lang="en-US" dirty="0" smtClean="0"/>
              <a:t>e.g. National Health Interview Survey, National Health and Nutrition Examination Survey, National Longitudinal Mortality Study, Medical Expenditure Panel Study </a:t>
            </a:r>
            <a:r>
              <a:rPr lang="en-US" dirty="0" err="1" smtClean="0"/>
              <a:t>etc</a:t>
            </a:r>
            <a:endParaRPr lang="en-US" dirty="0" smtClean="0"/>
          </a:p>
          <a:p>
            <a:r>
              <a:rPr lang="en-US" dirty="0" smtClean="0"/>
              <a:t>Go here for more information on data:</a:t>
            </a:r>
          </a:p>
          <a:p>
            <a:pPr lvl="2"/>
            <a:r>
              <a:rPr lang="en-US" dirty="0">
                <a:hlinkClick r:id="rId2"/>
              </a:rPr>
              <a:t>http://</a:t>
            </a:r>
            <a:r>
              <a:rPr lang="en-US" dirty="0" smtClean="0">
                <a:hlinkClick r:id="rId2"/>
              </a:rPr>
              <a:t>www.census.gov/ces/dataproducts/index.html</a:t>
            </a:r>
            <a:endParaRPr lang="en-US" dirty="0" smtClean="0"/>
          </a:p>
          <a:p>
            <a:pPr lvl="2"/>
            <a:r>
              <a:rPr lang="en-US" dirty="0">
                <a:hlinkClick r:id="rId3"/>
              </a:rPr>
              <a:t>http://</a:t>
            </a:r>
            <a:r>
              <a:rPr lang="en-US" dirty="0" smtClean="0">
                <a:hlinkClick r:id="rId3"/>
              </a:rPr>
              <a:t>depts.washington.edu/nwcrdc/data</a:t>
            </a:r>
            <a:endParaRPr lang="en-US" dirty="0" smtClean="0"/>
          </a:p>
          <a:p>
            <a:pPr lvl="2"/>
            <a:r>
              <a:rPr lang="en-US" dirty="0">
                <a:hlinkClick r:id="rId4"/>
              </a:rPr>
              <a:t>http://www.ciser.cornell.edu/NYCRDC/census_data.shtml</a:t>
            </a:r>
            <a:endParaRPr lang="en-US" dirty="0"/>
          </a:p>
          <a:p>
            <a:pPr lvl="2"/>
            <a:endParaRPr lang="en-US"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5</a:t>
            </a:fld>
            <a:endParaRPr lang="en-US" dirty="0"/>
          </a:p>
        </p:txBody>
      </p:sp>
    </p:spTree>
    <p:extLst>
      <p:ext uri="{BB962C8B-B14F-4D97-AF65-F5344CB8AC3E}">
        <p14:creationId xmlns:p14="http://schemas.microsoft.com/office/powerpoint/2010/main" val="847429974"/>
      </p:ext>
    </p:extLst>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Technical details:  how do RDC provide access?</a:t>
            </a:r>
            <a:endParaRPr lang="en-US" dirty="0"/>
          </a:p>
        </p:txBody>
      </p:sp>
      <p:sp>
        <p:nvSpPr>
          <p:cNvPr id="3" name="Content Placeholder 2"/>
          <p:cNvSpPr>
            <a:spLocks noGrp="1"/>
          </p:cNvSpPr>
          <p:nvPr>
            <p:ph idx="1"/>
          </p:nvPr>
        </p:nvSpPr>
        <p:spPr/>
        <p:txBody>
          <a:bodyPr>
            <a:normAutofit/>
          </a:bodyPr>
          <a:lstStyle/>
          <a:p>
            <a:r>
              <a:rPr lang="en-US" dirty="0" smtClean="0"/>
              <a:t>Thin clients - encrypted VPN to secure servers at the bureau</a:t>
            </a:r>
          </a:p>
          <a:p>
            <a:r>
              <a:rPr lang="en-US" dirty="0" smtClean="0"/>
              <a:t>Linux OS, with SAS, </a:t>
            </a:r>
            <a:r>
              <a:rPr lang="en-US" dirty="0" err="1" smtClean="0"/>
              <a:t>Stata</a:t>
            </a:r>
            <a:r>
              <a:rPr lang="en-US" dirty="0" smtClean="0"/>
              <a:t>, R, </a:t>
            </a:r>
            <a:r>
              <a:rPr lang="en-US" dirty="0" err="1" smtClean="0"/>
              <a:t>etc</a:t>
            </a:r>
            <a:endParaRPr lang="en-US" dirty="0" smtClean="0"/>
          </a:p>
          <a:p>
            <a:r>
              <a:rPr lang="en-US" dirty="0" smtClean="0"/>
              <a:t>No downloads possible, nothing stored locally</a:t>
            </a:r>
          </a:p>
          <a:p>
            <a:r>
              <a:rPr lang="en-US" dirty="0"/>
              <a:t>N</a:t>
            </a:r>
            <a:r>
              <a:rPr lang="en-US" dirty="0" smtClean="0"/>
              <a:t>o printing unless RDC admin is present and printouts can </a:t>
            </a:r>
            <a:r>
              <a:rPr lang="en-US" b="1" dirty="0" smtClean="0"/>
              <a:t>never</a:t>
            </a:r>
            <a:r>
              <a:rPr lang="en-US" dirty="0" smtClean="0"/>
              <a:t> be removed</a:t>
            </a:r>
          </a:p>
          <a:p>
            <a:r>
              <a:rPr lang="en-US" dirty="0"/>
              <a:t>N</a:t>
            </a:r>
            <a:r>
              <a:rPr lang="en-US" dirty="0" smtClean="0"/>
              <a:t>o laptops, cameras in the lab</a:t>
            </a:r>
          </a:p>
          <a:p>
            <a:r>
              <a:rPr lang="en-US" dirty="0" smtClean="0"/>
              <a:t>To release output researchers submit completed analyses for disclosure review to ensure confidentiality is maintained</a:t>
            </a:r>
          </a:p>
          <a:p>
            <a:r>
              <a:rPr lang="en-US" dirty="0" smtClean="0"/>
              <a:t>24/7 access with </a:t>
            </a:r>
            <a:r>
              <a:rPr lang="en-US" dirty="0" err="1" smtClean="0"/>
              <a:t>keycode</a:t>
            </a:r>
            <a:r>
              <a:rPr lang="en-US" dirty="0" smtClean="0"/>
              <a:t> for door entry and security system</a:t>
            </a:r>
          </a:p>
          <a:p>
            <a:pPr lvl="1"/>
            <a:r>
              <a:rPr lang="en-US" dirty="0" smtClean="0"/>
              <a:t>Researchers can work when they want without administrator present</a:t>
            </a:r>
          </a:p>
          <a:p>
            <a:r>
              <a:rPr lang="en-US" dirty="0" smtClean="0"/>
              <a:t>Researchers can only use datasets requested in their proposal</a:t>
            </a:r>
          </a:p>
          <a:p>
            <a:r>
              <a:rPr lang="en-US" dirty="0" smtClean="0"/>
              <a:t>Can only use requested data for the purposes outlined in the proposal for the specified length of the project</a:t>
            </a:r>
          </a:p>
          <a:p>
            <a:pPr marL="571500" lvl="1" indent="0">
              <a:buNone/>
            </a:pPr>
            <a:endParaRPr lang="en-US" dirty="0" smtClean="0"/>
          </a:p>
          <a:p>
            <a:pPr lvl="1"/>
            <a:endParaRPr lang="en-US"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6</a:t>
            </a:fld>
            <a:endParaRPr lang="en-US" dirty="0"/>
          </a:p>
        </p:txBody>
      </p:sp>
    </p:spTree>
    <p:extLst>
      <p:ext uri="{BB962C8B-B14F-4D97-AF65-F5344CB8AC3E}">
        <p14:creationId xmlns:p14="http://schemas.microsoft.com/office/powerpoint/2010/main" val="1878909299"/>
      </p:ext>
    </p:extLst>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Procedures for accessing an RDC</a:t>
            </a:r>
            <a:endParaRPr lang="en-US" dirty="0"/>
          </a:p>
        </p:txBody>
      </p:sp>
      <p:sp>
        <p:nvSpPr>
          <p:cNvPr id="3" name="Content Placeholder 2"/>
          <p:cNvSpPr>
            <a:spLocks noGrp="1"/>
          </p:cNvSpPr>
          <p:nvPr>
            <p:ph idx="1"/>
          </p:nvPr>
        </p:nvSpPr>
        <p:spPr/>
        <p:txBody>
          <a:bodyPr>
            <a:normAutofit fontScale="92500"/>
          </a:bodyPr>
          <a:lstStyle/>
          <a:p>
            <a:r>
              <a:rPr lang="en-US" dirty="0" smtClean="0"/>
              <a:t>Contact RDC administrator, discuss idea</a:t>
            </a:r>
          </a:p>
          <a:p>
            <a:r>
              <a:rPr lang="en-US" dirty="0" smtClean="0"/>
              <a:t>Submit preliminary proposal</a:t>
            </a:r>
          </a:p>
          <a:p>
            <a:pPr lvl="1"/>
            <a:r>
              <a:rPr lang="en-US" dirty="0" smtClean="0"/>
              <a:t>Outline idea</a:t>
            </a:r>
          </a:p>
          <a:p>
            <a:pPr lvl="1"/>
            <a:r>
              <a:rPr lang="en-US" dirty="0" smtClean="0"/>
              <a:t>Specify datasets needed, show clear need for restricted-use data</a:t>
            </a:r>
          </a:p>
          <a:p>
            <a:pPr lvl="1"/>
            <a:r>
              <a:rPr lang="en-US" dirty="0" smtClean="0"/>
              <a:t>Outline benefits to the bureau – more on this in upcoming slide</a:t>
            </a:r>
          </a:p>
          <a:p>
            <a:pPr lvl="1"/>
            <a:r>
              <a:rPr lang="en-US" dirty="0" smtClean="0"/>
              <a:t>Follow preliminary proposal template</a:t>
            </a:r>
          </a:p>
          <a:p>
            <a:r>
              <a:rPr lang="en-US" dirty="0" smtClean="0"/>
              <a:t>Preliminary proposal will be fine-tuned based on local RDC input then passed onto Census for evaluation</a:t>
            </a:r>
          </a:p>
          <a:p>
            <a:r>
              <a:rPr lang="en-US" dirty="0" smtClean="0"/>
              <a:t>Full proposal development</a:t>
            </a:r>
          </a:p>
          <a:p>
            <a:pPr lvl="1"/>
            <a:r>
              <a:rPr lang="en-US" dirty="0" smtClean="0"/>
              <a:t>10-15 single-spaced page proposal outlining problem, science, need for data</a:t>
            </a:r>
          </a:p>
          <a:p>
            <a:pPr lvl="1"/>
            <a:r>
              <a:rPr lang="en-US" dirty="0" smtClean="0"/>
              <a:t>Predominant purpose statement describing how project will benefit bureau</a:t>
            </a:r>
          </a:p>
          <a:p>
            <a:pPr lvl="1"/>
            <a:r>
              <a:rPr lang="en-US" dirty="0" smtClean="0"/>
              <a:t>Submitted through CES website</a:t>
            </a:r>
          </a:p>
          <a:p>
            <a:r>
              <a:rPr lang="en-US" dirty="0" smtClean="0"/>
              <a:t>Submit proposal, apply for Special Sworn Status (security clearance)</a:t>
            </a:r>
          </a:p>
          <a:p>
            <a:r>
              <a:rPr lang="en-US" dirty="0" smtClean="0"/>
              <a:t>Aim is for proposals to be reviewed in 90 days; those using FTI require IRS review which takes (sometimes much) longer</a:t>
            </a:r>
            <a:endParaRPr lang="en-US"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7</a:t>
            </a:fld>
            <a:endParaRPr lang="en-US" dirty="0"/>
          </a:p>
        </p:txBody>
      </p:sp>
    </p:spTree>
    <p:extLst>
      <p:ext uri="{BB962C8B-B14F-4D97-AF65-F5344CB8AC3E}">
        <p14:creationId xmlns:p14="http://schemas.microsoft.com/office/powerpoint/2010/main" val="4233011242"/>
      </p:ext>
    </p:extLst>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Useful links</a:t>
            </a:r>
            <a:endParaRPr lang="en-US" dirty="0"/>
          </a:p>
        </p:txBody>
      </p:sp>
      <p:sp>
        <p:nvSpPr>
          <p:cNvPr id="3" name="Content Placeholder 2"/>
          <p:cNvSpPr>
            <a:spLocks noGrp="1"/>
          </p:cNvSpPr>
          <p:nvPr>
            <p:ph idx="1"/>
          </p:nvPr>
        </p:nvSpPr>
        <p:spPr/>
        <p:txBody>
          <a:bodyPr/>
          <a:lstStyle/>
          <a:p>
            <a:r>
              <a:rPr lang="en-US" dirty="0" smtClean="0"/>
              <a:t>CES proposal writing webpage with templates and guidelines for writing preliminary proposal, full proposal and benefits/predominant purpose statement:</a:t>
            </a:r>
          </a:p>
          <a:p>
            <a:pPr lvl="1"/>
            <a:r>
              <a:rPr lang="en-US" sz="1800" dirty="0" smtClean="0">
                <a:hlinkClick r:id="rId2"/>
              </a:rPr>
              <a:t> </a:t>
            </a:r>
            <a:r>
              <a:rPr lang="en-US" sz="1800" dirty="0">
                <a:hlinkClick r:id="rId2"/>
              </a:rPr>
              <a:t>http://www.census.gov/ces/rdcresearch/howtoapply.html</a:t>
            </a:r>
            <a:endParaRPr lang="en-US" sz="1800" dirty="0" smtClean="0"/>
          </a:p>
          <a:p>
            <a:r>
              <a:rPr lang="en-US" dirty="0" smtClean="0"/>
              <a:t>Sample proposals and benefits statements are available here:</a:t>
            </a:r>
          </a:p>
          <a:p>
            <a:pPr lvl="1"/>
            <a:r>
              <a:rPr lang="en-US" dirty="0" smtClean="0"/>
              <a:t> </a:t>
            </a:r>
            <a:r>
              <a:rPr lang="en-US" sz="1800" dirty="0">
                <a:hlinkClick r:id="rId3"/>
              </a:rPr>
              <a:t>http://www.ciser.cornell.edu/NYCRDC/sample_proposals/sample_proposals.shtml</a:t>
            </a:r>
            <a:endParaRPr lang="en-US" sz="1800" dirty="0" smtClean="0"/>
          </a:p>
          <a:p>
            <a:endParaRPr lang="en-US" dirty="0" smtClean="0"/>
          </a:p>
          <a:p>
            <a:r>
              <a:rPr lang="en-US" dirty="0" smtClean="0"/>
              <a:t>Always consult with your RDC administrator beforehand</a:t>
            </a:r>
          </a:p>
          <a:p>
            <a:pPr lvl="1"/>
            <a:endParaRPr lang="en-US"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8</a:t>
            </a:fld>
            <a:endParaRPr lang="en-US" dirty="0"/>
          </a:p>
        </p:txBody>
      </p:sp>
    </p:spTree>
    <p:extLst>
      <p:ext uri="{BB962C8B-B14F-4D97-AF65-F5344CB8AC3E}">
        <p14:creationId xmlns:p14="http://schemas.microsoft.com/office/powerpoint/2010/main" val="380322920"/>
      </p:ext>
    </p:extLst>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a:t>
            </a:r>
            <a:endParaRPr lang="en-US" dirty="0"/>
          </a:p>
        </p:txBody>
      </p:sp>
      <p:sp>
        <p:nvSpPr>
          <p:cNvPr id="3" name="Content Placeholder 2"/>
          <p:cNvSpPr>
            <a:spLocks noGrp="1"/>
          </p:cNvSpPr>
          <p:nvPr>
            <p:ph idx="1"/>
          </p:nvPr>
        </p:nvSpPr>
        <p:spPr>
          <a:xfrm>
            <a:off x="0" y="914400"/>
            <a:ext cx="9144000" cy="5943600"/>
          </a:xfrm>
        </p:spPr>
        <p:txBody>
          <a:bodyPr>
            <a:normAutofit/>
          </a:bodyPr>
          <a:lstStyle/>
          <a:p>
            <a:pPr marL="388938" lvl="1"/>
            <a:r>
              <a:rPr lang="en-US" sz="2400" dirty="0" smtClean="0"/>
              <a:t>Title 13 US Code requires any access to confidential data benefit the bureau’s data collection programs</a:t>
            </a:r>
          </a:p>
          <a:p>
            <a:pPr marL="627063" lvl="2"/>
            <a:r>
              <a:rPr lang="en-US" sz="2000" dirty="0" smtClean="0"/>
              <a:t>These 13 possible benefits – need to pick one or more – are the </a:t>
            </a:r>
            <a:r>
              <a:rPr lang="en-US" sz="2000" b="1" dirty="0" smtClean="0"/>
              <a:t>predominant purpose </a:t>
            </a:r>
            <a:r>
              <a:rPr lang="en-US" sz="2000" dirty="0" smtClean="0"/>
              <a:t>of RDC research (first five):</a:t>
            </a:r>
          </a:p>
          <a:p>
            <a:pPr marL="804863" indent="-219075">
              <a:buFont typeface="+mj-lt"/>
              <a:buAutoNum type="arabicPeriod"/>
              <a:tabLst>
                <a:tab pos="8283575" algn="l"/>
              </a:tabLst>
            </a:pPr>
            <a:r>
              <a:rPr lang="en-US" sz="1600" i="1" dirty="0" smtClean="0"/>
              <a:t>Evaluating concepts and practices underlying Census Bureau statistical data collection and dissemination practices, including consideration of continued relevance and appropriateness of past Census Bureau procedures to changing economic and social circumstances.</a:t>
            </a:r>
          </a:p>
          <a:p>
            <a:pPr marL="804863" indent="-219075">
              <a:buFont typeface="+mj-lt"/>
              <a:buAutoNum type="arabicPeriod"/>
              <a:tabLst>
                <a:tab pos="8283575" algn="l"/>
              </a:tabLst>
            </a:pPr>
            <a:r>
              <a:rPr lang="en-US" sz="1600" i="1" dirty="0" smtClean="0"/>
              <a:t>Analyzing demographic and social or economic processes that affect Census Bureau programs, especially those that evaluate or hold promise of improving the quality of products issued by the Census Bureau.</a:t>
            </a:r>
          </a:p>
          <a:p>
            <a:pPr marL="804863" indent="-219075">
              <a:buFont typeface="+mj-lt"/>
              <a:buAutoNum type="arabicPeriod"/>
              <a:tabLst>
                <a:tab pos="8283575" algn="l"/>
              </a:tabLst>
            </a:pPr>
            <a:r>
              <a:rPr lang="en-US" sz="1600" i="1" dirty="0" smtClean="0"/>
              <a:t>Developing means of increasing the utility of Census Bureau data for analyzing public programs, public policy, and/or demographic, economic, or social conditions.</a:t>
            </a:r>
          </a:p>
          <a:p>
            <a:pPr marL="804863" indent="-219075">
              <a:buFont typeface="+mj-lt"/>
              <a:buAutoNum type="arabicPeriod"/>
              <a:tabLst>
                <a:tab pos="8283575" algn="l"/>
              </a:tabLst>
            </a:pPr>
            <a:r>
              <a:rPr lang="en-US" sz="1600" i="1" dirty="0" smtClean="0"/>
              <a:t>Conducting or facilitating Census Bureau census and survey data collection, processing or dissemination, including through activities such as administrative support, information technology support, program oversight, or auditing under appropriate legal authority.</a:t>
            </a:r>
          </a:p>
          <a:p>
            <a:pPr marL="804863" indent="-219075">
              <a:buFont typeface="+mj-lt"/>
              <a:buAutoNum type="arabicPeriod"/>
              <a:tabLst>
                <a:tab pos="8283575" algn="l"/>
              </a:tabLst>
            </a:pPr>
            <a:r>
              <a:rPr lang="en-US" sz="1600" i="1" dirty="0" smtClean="0"/>
              <a:t>Understanding and / or improving the quality of data produced through a Title 13, Chapter 5 survey, census or estimate.</a:t>
            </a:r>
          </a:p>
          <a:p>
            <a:pPr marL="585788" indent="0">
              <a:buNone/>
              <a:tabLst>
                <a:tab pos="8283575" algn="l"/>
              </a:tabLst>
            </a:pPr>
            <a:r>
              <a:rPr lang="en-US" sz="1600" i="1" smtClean="0"/>
              <a:t>    </a:t>
            </a:r>
            <a:r>
              <a:rPr lang="en-US" sz="1600" i="1" smtClean="0"/>
              <a:t>etc.</a:t>
            </a:r>
            <a:endParaRPr lang="en-US" sz="1600" i="1" dirty="0"/>
          </a:p>
        </p:txBody>
      </p:sp>
      <p:sp>
        <p:nvSpPr>
          <p:cNvPr id="4" name="Slide Number Placeholder 3"/>
          <p:cNvSpPr>
            <a:spLocks noGrp="1"/>
          </p:cNvSpPr>
          <p:nvPr>
            <p:ph type="sldNum" sz="quarter" idx="12"/>
          </p:nvPr>
        </p:nvSpPr>
        <p:spPr/>
        <p:txBody>
          <a:bodyPr/>
          <a:lstStyle/>
          <a:p>
            <a:fld id="{31029A09-A0B0-BD44-A4A6-060D1FE502F9}" type="slidenum">
              <a:rPr lang="en-US" smtClean="0"/>
              <a:pPr/>
              <a:t>9</a:t>
            </a:fld>
            <a:endParaRPr lang="en-US" dirty="0"/>
          </a:p>
        </p:txBody>
      </p:sp>
    </p:spTree>
    <p:extLst>
      <p:ext uri="{BB962C8B-B14F-4D97-AF65-F5344CB8AC3E}">
        <p14:creationId xmlns:p14="http://schemas.microsoft.com/office/powerpoint/2010/main" val="197908985"/>
      </p:ext>
    </p:extLst>
  </p:cSld>
  <p:clrMapOvr>
    <a:masterClrMapping/>
  </p:clrMapOvr>
  <p:transition spd="slow">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ustom 2">
      <a:majorFont>
        <a:latin typeface="Segoe UI"/>
        <a:ea typeface=""/>
        <a:cs typeface=""/>
      </a:majorFont>
      <a:minorFont>
        <a:latin typeface="Segoe UI"/>
        <a:ea typeface=""/>
        <a:cs typeface=""/>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37988</TotalTime>
  <Words>1484</Words>
  <Application>Microsoft Office PowerPoint</Application>
  <PresentationFormat>On-screen Show (4:3)</PresentationFormat>
  <Paragraphs>173</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Clarity</vt:lpstr>
      <vt:lpstr>Northwest Census Research Data Center (NWCRDC) </vt:lpstr>
      <vt:lpstr>What is the NWCRDC?  </vt:lpstr>
      <vt:lpstr>What are RDCs?</vt:lpstr>
      <vt:lpstr>What is available in restricted access or non-public data?</vt:lpstr>
      <vt:lpstr>Sample data sets</vt:lpstr>
      <vt:lpstr>Technical details:  how do RDC provide access?</vt:lpstr>
      <vt:lpstr>Procedures for accessing an RDC</vt:lpstr>
      <vt:lpstr>Useful links</vt:lpstr>
      <vt:lpstr>Benefits</vt:lpstr>
      <vt:lpstr>Health care data – some differences in procedure</vt:lpstr>
      <vt:lpstr>Getting research out – disclosure process</vt:lpstr>
      <vt:lpstr>NWCRDC access and fee policies</vt:lpstr>
      <vt:lpstr>These people, institutions made the NWCRDC possible</vt:lpstr>
      <vt:lpstr>My own experience as an RDC user as an illustration…</vt:lpstr>
      <vt:lpstr>My own experience as an illustration…</vt:lpstr>
    </vt:vector>
  </TitlesOfParts>
  <Company>Dartmouth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Serin Houston</dc:creator>
  <cp:lastModifiedBy>e</cp:lastModifiedBy>
  <cp:revision>650</cp:revision>
  <cp:lastPrinted>2011-03-12T19:48:00Z</cp:lastPrinted>
  <dcterms:created xsi:type="dcterms:W3CDTF">2010-11-18T16:23:28Z</dcterms:created>
  <dcterms:modified xsi:type="dcterms:W3CDTF">2012-11-30T16:42:08Z</dcterms:modified>
</cp:coreProperties>
</file>