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92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172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50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0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71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931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31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86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30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897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A82CF-49A3-4542-B547-26103209DC15}" type="datetimeFigureOut">
              <a:rPr lang="en-US" smtClean="0"/>
              <a:t>10/17/2011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4222B-AA54-4A0E-A680-A9819E5811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25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Population Estimates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Produced Yearly by the Population Division</a:t>
            </a:r>
          </a:p>
          <a:p>
            <a:r>
              <a:rPr lang="en-US" dirty="0" smtClean="0"/>
              <a:t>July 1, 2011 Population Estimates </a:t>
            </a:r>
          </a:p>
          <a:p>
            <a:pPr lvl="1"/>
            <a:r>
              <a:rPr lang="en-US" dirty="0" smtClean="0"/>
              <a:t>National and State totals must be delivered to the President of the United States by December 31, 2011  </a:t>
            </a:r>
          </a:p>
          <a:p>
            <a:pPr lvl="1"/>
            <a:r>
              <a:rPr lang="en-US" dirty="0" smtClean="0"/>
              <a:t>Puerto Rico Commonwealth -  December 2011</a:t>
            </a:r>
          </a:p>
          <a:p>
            <a:pPr lvl="1"/>
            <a:r>
              <a:rPr lang="en-US" dirty="0" smtClean="0"/>
              <a:t>County including components of change – April 2012</a:t>
            </a:r>
          </a:p>
          <a:p>
            <a:pPr lvl="1"/>
            <a:r>
              <a:rPr lang="en-US" dirty="0" smtClean="0"/>
              <a:t>National, State and County by age, sex, race and Hispanic Origin  - May 2012</a:t>
            </a:r>
          </a:p>
          <a:p>
            <a:pPr lvl="1"/>
            <a:r>
              <a:rPr lang="en-US" dirty="0" smtClean="0"/>
              <a:t>Incorporated Places, MCD and PR </a:t>
            </a:r>
            <a:r>
              <a:rPr lang="en-US" dirty="0" err="1" smtClean="0"/>
              <a:t>Municipio</a:t>
            </a:r>
            <a:r>
              <a:rPr lang="en-US" dirty="0" smtClean="0"/>
              <a:t> -  June 2012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11197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Estimates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Estimates Uses </a:t>
            </a:r>
          </a:p>
          <a:p>
            <a:pPr lvl="1"/>
            <a:r>
              <a:rPr lang="en-US" dirty="0" smtClean="0"/>
              <a:t>for survey controls (ACS, CPS, etc.)</a:t>
            </a:r>
          </a:p>
          <a:p>
            <a:pPr lvl="1"/>
            <a:r>
              <a:rPr lang="en-US" dirty="0" smtClean="0"/>
              <a:t>Federal funding allocations</a:t>
            </a:r>
          </a:p>
          <a:p>
            <a:pPr lvl="1"/>
            <a:r>
              <a:rPr lang="en-US" dirty="0" smtClean="0"/>
              <a:t>Denominators for vital rates and per capita time series</a:t>
            </a:r>
          </a:p>
          <a:p>
            <a:pPr lvl="1"/>
            <a:r>
              <a:rPr lang="en-US" dirty="0" smtClean="0"/>
              <a:t>Monitoring recent demographic change</a:t>
            </a:r>
          </a:p>
          <a:p>
            <a:r>
              <a:rPr lang="en-US" dirty="0" smtClean="0"/>
              <a:t>Federal State Cooperative for Population Estimates – make sure to meet your state rep.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948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Estimates for the Decade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Postcensal</a:t>
            </a:r>
            <a:r>
              <a:rPr lang="en-US" dirty="0" smtClean="0"/>
              <a:t> Estimates 2000-2010</a:t>
            </a:r>
          </a:p>
          <a:p>
            <a:pPr lvl="1"/>
            <a:r>
              <a:rPr lang="en-US" dirty="0" smtClean="0"/>
              <a:t>Produced by updating the resident population enumerated in the 2000 census by the estimates of the components of population change between April 1, 2000 and April 1, 2010.</a:t>
            </a:r>
          </a:p>
          <a:p>
            <a:r>
              <a:rPr lang="en-US" dirty="0" err="1" smtClean="0"/>
              <a:t>Intercensal</a:t>
            </a:r>
            <a:r>
              <a:rPr lang="en-US" dirty="0" smtClean="0"/>
              <a:t> Estimates</a:t>
            </a:r>
          </a:p>
          <a:p>
            <a:pPr lvl="1"/>
            <a:r>
              <a:rPr lang="en-US" dirty="0" smtClean="0"/>
              <a:t>Used for survey </a:t>
            </a:r>
            <a:r>
              <a:rPr lang="en-US" smtClean="0"/>
              <a:t>controls for the ACS</a:t>
            </a:r>
            <a:endParaRPr lang="en-US" dirty="0" smtClean="0"/>
          </a:p>
          <a:p>
            <a:pPr lvl="1"/>
            <a:r>
              <a:rPr lang="en-US" dirty="0" smtClean="0"/>
              <a:t>Modifies the 2000-2010 post-</a:t>
            </a:r>
            <a:r>
              <a:rPr lang="en-US" dirty="0" err="1" smtClean="0"/>
              <a:t>censal</a:t>
            </a:r>
            <a:r>
              <a:rPr lang="en-US" dirty="0" smtClean="0"/>
              <a:t> estimates to account for difference between the </a:t>
            </a:r>
            <a:r>
              <a:rPr lang="en-US" dirty="0" err="1" smtClean="0"/>
              <a:t>postcensal</a:t>
            </a:r>
            <a:r>
              <a:rPr lang="en-US" dirty="0" smtClean="0"/>
              <a:t> estimates for April 1, 2010 and the 2010 Census count.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66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SAIHE  </a:t>
            </a:r>
            <a:br>
              <a:rPr lang="en-US" dirty="0" smtClean="0"/>
            </a:br>
            <a:r>
              <a:rPr lang="en-US" dirty="0" smtClean="0"/>
              <a:t>Small Area Health Insurance Estimates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 Estimates for Counties and States</a:t>
            </a:r>
          </a:p>
          <a:p>
            <a:r>
              <a:rPr lang="en-US" dirty="0" smtClean="0"/>
              <a:t>Model based estimate</a:t>
            </a:r>
          </a:p>
          <a:p>
            <a:pPr lvl="1"/>
            <a:r>
              <a:rPr lang="en-US" dirty="0" smtClean="0"/>
              <a:t>Combines survey data from Annual Social and Economic Supplement to the Current Population Survey (CPS ASEC) with administrative records data and Census 2000 data</a:t>
            </a:r>
          </a:p>
          <a:p>
            <a:pPr lvl="1"/>
            <a:r>
              <a:rPr lang="en-US" dirty="0" smtClean="0"/>
              <a:t>Use Census Bureau Population Estimates for demographic characteristics (age, sex, race/ethnicity)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40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SAIPE</a:t>
            </a:r>
            <a:br>
              <a:rPr lang="en-US" dirty="0" smtClean="0"/>
            </a:br>
            <a:r>
              <a:rPr lang="en-US" sz="4000" dirty="0" smtClean="0"/>
              <a:t>Small Area Income and Poverty Estimates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Estimates for School Districts, Counties and States</a:t>
            </a:r>
          </a:p>
          <a:p>
            <a:r>
              <a:rPr lang="en-US" dirty="0" smtClean="0"/>
              <a:t>Model Based Estimate</a:t>
            </a:r>
          </a:p>
          <a:p>
            <a:pPr lvl="1"/>
            <a:r>
              <a:rPr lang="en-US" dirty="0" smtClean="0"/>
              <a:t>For States and Counties  - combine survey data (ACS, CPS) with population estimates and administrative records.</a:t>
            </a:r>
          </a:p>
          <a:p>
            <a:pPr lvl="1"/>
            <a:r>
              <a:rPr lang="en-US" dirty="0" smtClean="0"/>
              <a:t>For School Districts – inputs from </a:t>
            </a:r>
            <a:r>
              <a:rPr lang="en-US" smtClean="0"/>
              <a:t>decennial census and </a:t>
            </a:r>
            <a:r>
              <a:rPr lang="en-US" dirty="0" smtClean="0"/>
              <a:t>federal </a:t>
            </a:r>
            <a:r>
              <a:rPr lang="en-US" smtClean="0"/>
              <a:t>tax information</a:t>
            </a:r>
            <a:endParaRPr lang="en-US" dirty="0" smtClean="0"/>
          </a:p>
          <a:p>
            <a:r>
              <a:rPr lang="en-US" dirty="0" smtClean="0"/>
              <a:t>Main Objective is to provide estimates of income and poverty for the administration of federal programs and allocation of federal funds to local jurisdictions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742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311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Population Estimates</vt:lpstr>
      <vt:lpstr>Population Estimates - continued</vt:lpstr>
      <vt:lpstr>Estimates for the Decade</vt:lpstr>
      <vt:lpstr>SAIHE   Small Area Health Insurance Estimates </vt:lpstr>
      <vt:lpstr>SAIPE Small Area Income and Poverty Estimates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Estimates</dc:title>
  <dc:creator>Sue Copella</dc:creator>
  <cp:lastModifiedBy>lafle001</cp:lastModifiedBy>
  <cp:revision>10</cp:revision>
  <dcterms:created xsi:type="dcterms:W3CDTF">2011-10-06T12:31:23Z</dcterms:created>
  <dcterms:modified xsi:type="dcterms:W3CDTF">2011-10-17T17:15:51Z</dcterms:modified>
</cp:coreProperties>
</file>