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377" r:id="rId2"/>
    <p:sldId id="364" r:id="rId3"/>
    <p:sldId id="365" r:id="rId4"/>
    <p:sldId id="376" r:id="rId5"/>
    <p:sldId id="375" r:id="rId6"/>
    <p:sldId id="370" r:id="rId7"/>
    <p:sldId id="381" r:id="rId8"/>
    <p:sldId id="379" r:id="rId9"/>
    <p:sldId id="372"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BB3D369-54B4-462E-8960-F5618BB70A89}">
          <p14:sldIdLst>
            <p14:sldId id="377"/>
            <p14:sldId id="364"/>
            <p14:sldId id="365"/>
            <p14:sldId id="376"/>
            <p14:sldId id="375"/>
            <p14:sldId id="370"/>
            <p14:sldId id="381"/>
            <p14:sldId id="379"/>
            <p14:sldId id="372"/>
          </p14:sldIdLst>
        </p14:section>
        <p14:section name="Untitled Section" id="{B27BDDC9-5A1A-46AB-B1A2-A0822AAD191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00" autoAdjust="0"/>
    <p:restoredTop sz="71122" autoAdjust="0"/>
  </p:normalViewPr>
  <p:slideViewPr>
    <p:cSldViewPr>
      <p:cViewPr>
        <p:scale>
          <a:sx n="60" d="100"/>
          <a:sy n="60" d="100"/>
        </p:scale>
        <p:origin x="-3084" y="-6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C138966-F8B6-4336-BB22-12D9CFF0852C}" type="datetimeFigureOut">
              <a:rPr lang="en-US" smtClean="0"/>
              <a:t>10/17/2014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B3C5772-2332-4D17-AA0C-03DD6D588F05}" type="slidenum">
              <a:rPr lang="en-US" smtClean="0"/>
              <a:t>‹#›</a:t>
            </a:fld>
            <a:endParaRPr lang="en-US" dirty="0"/>
          </a:p>
        </p:txBody>
      </p:sp>
    </p:spTree>
    <p:extLst>
      <p:ext uri="{BB962C8B-B14F-4D97-AF65-F5344CB8AC3E}">
        <p14:creationId xmlns:p14="http://schemas.microsoft.com/office/powerpoint/2010/main" val="1455682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19" cy="46524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885" y="0"/>
            <a:ext cx="3038319" cy="465242"/>
          </a:xfrm>
          <a:prstGeom prst="rect">
            <a:avLst/>
          </a:prstGeom>
        </p:spPr>
        <p:txBody>
          <a:bodyPr vert="horz" lIns="91440" tIns="45720" rIns="91440" bIns="45720" rtlCol="0"/>
          <a:lstStyle>
            <a:lvl1pPr algn="r">
              <a:defRPr sz="1200"/>
            </a:lvl1pPr>
          </a:lstStyle>
          <a:p>
            <a:fld id="{79896300-3102-4F4E-A8DF-4CAA19418E27}" type="datetimeFigureOut">
              <a:rPr lang="en-US" smtClean="0"/>
              <a:t>10/17/2014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519" y="4416633"/>
            <a:ext cx="5607362" cy="418296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054"/>
            <a:ext cx="3038319" cy="46524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885" y="8829054"/>
            <a:ext cx="3038319" cy="465242"/>
          </a:xfrm>
          <a:prstGeom prst="rect">
            <a:avLst/>
          </a:prstGeom>
        </p:spPr>
        <p:txBody>
          <a:bodyPr vert="horz" lIns="91440" tIns="45720" rIns="91440" bIns="45720" rtlCol="0" anchor="b"/>
          <a:lstStyle>
            <a:lvl1pPr algn="r">
              <a:defRPr sz="1200"/>
            </a:lvl1pPr>
          </a:lstStyle>
          <a:p>
            <a:fld id="{6251ADD2-924C-4E56-ABEA-4C4C43957A87}" type="slidenum">
              <a:rPr lang="en-US" smtClean="0"/>
              <a:t>‹#›</a:t>
            </a:fld>
            <a:endParaRPr lang="en-US" dirty="0"/>
          </a:p>
        </p:txBody>
      </p:sp>
    </p:spTree>
    <p:extLst>
      <p:ext uri="{BB962C8B-B14F-4D97-AF65-F5344CB8AC3E}">
        <p14:creationId xmlns:p14="http://schemas.microsoft.com/office/powerpoint/2010/main" val="4238800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51ADD2-924C-4E56-ABEA-4C4C43957A87}" type="slidenum">
              <a:rPr lang="en-US" smtClean="0"/>
              <a:t>1</a:t>
            </a:fld>
            <a:endParaRPr lang="en-US" dirty="0"/>
          </a:p>
        </p:txBody>
      </p:sp>
    </p:spTree>
    <p:extLst>
      <p:ext uri="{BB962C8B-B14F-4D97-AF65-F5344CB8AC3E}">
        <p14:creationId xmlns:p14="http://schemas.microsoft.com/office/powerpoint/2010/main" val="4075674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Currently</a:t>
            </a:r>
            <a:r>
              <a:rPr lang="en-US" baseline="0" dirty="0" smtClean="0"/>
              <a:t> we have ~38% of the population and housing covered by the files we have acquired and processed through the GSSI in FY 13 and 14. </a:t>
            </a:r>
          </a:p>
          <a:p>
            <a:endParaRPr lang="en-US" baseline="0" dirty="0" smtClean="0"/>
          </a:p>
          <a:p>
            <a:endParaRPr lang="en-US" baseline="0" dirty="0" smtClean="0"/>
          </a:p>
          <a:p>
            <a:r>
              <a:rPr lang="en-US" baseline="0" dirty="0" smtClean="0"/>
              <a:t>Of the partners that we have contacted 305 – or 65% have provided files, and 14 – or 3% cannot provide files.</a:t>
            </a:r>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8AE4BFB-B07B-D547-A075-7DC7E82FEFCF}" type="slidenum">
              <a:rPr lang="en-US" smtClean="0"/>
              <a:t>2</a:t>
            </a:fld>
            <a:endParaRPr lang="en-US" dirty="0"/>
          </a:p>
        </p:txBody>
      </p:sp>
    </p:spTree>
    <p:extLst>
      <p:ext uri="{BB962C8B-B14F-4D97-AF65-F5344CB8AC3E}">
        <p14:creationId xmlns:p14="http://schemas.microsoft.com/office/powerpoint/2010/main" val="827111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map not only shows coverage it shows the</a:t>
            </a:r>
            <a:r>
              <a:rPr lang="en-US" baseline="0" dirty="0" smtClean="0"/>
              <a:t> impact of working with the states to collectively obtain data from governments within the state.</a:t>
            </a:r>
            <a:endParaRPr lang="en-US" dirty="0" smtClean="0"/>
          </a:p>
          <a:p>
            <a:endParaRPr lang="en-US" dirty="0" smtClean="0"/>
          </a:p>
          <a:p>
            <a:endParaRPr lang="en-US" dirty="0" smtClean="0"/>
          </a:p>
          <a:p>
            <a:r>
              <a:rPr lang="en-US" dirty="0" smtClean="0"/>
              <a:t>For States with agreements which have areas that</a:t>
            </a:r>
            <a:r>
              <a:rPr lang="en-US" baseline="0" dirty="0" smtClean="0"/>
              <a:t> could not provide data, the State needs to be our advocate to help coordinate the data collection process and to communicate back to the Census Bureau as to why there are difficulties in providing data to us.</a:t>
            </a:r>
          </a:p>
          <a:p>
            <a:endParaRPr lang="en-US" baseline="0" dirty="0" smtClean="0"/>
          </a:p>
          <a:p>
            <a:endParaRPr lang="en-US" baseline="0" dirty="0" smtClean="0"/>
          </a:p>
          <a:p>
            <a:r>
              <a:rPr lang="en-US" dirty="0" smtClean="0"/>
              <a:t>For </a:t>
            </a:r>
            <a:r>
              <a:rPr lang="en-US" b="1" dirty="0" smtClean="0"/>
              <a:t>Vermon</a:t>
            </a:r>
            <a:r>
              <a:rPr lang="en-US" dirty="0" smtClean="0"/>
              <a:t>t we were able to acquire data for the entire state at the same</a:t>
            </a:r>
            <a:r>
              <a:rPr lang="en-US" baseline="0" dirty="0" smtClean="0"/>
              <a:t> time and process all of the data in one submission – this is ideal for the GSS-I</a:t>
            </a:r>
            <a:endParaRPr lang="en-US" dirty="0" smtClean="0"/>
          </a:p>
          <a:p>
            <a:endParaRPr lang="en-US" dirty="0" smtClean="0"/>
          </a:p>
          <a:p>
            <a:r>
              <a:rPr lang="en-US" dirty="0" smtClean="0"/>
              <a:t>For </a:t>
            </a:r>
            <a:r>
              <a:rPr lang="en-US" b="1" dirty="0" smtClean="0"/>
              <a:t>New Mexico </a:t>
            </a:r>
            <a:r>
              <a:rPr lang="en-US" dirty="0" smtClean="0"/>
              <a:t>we worked</a:t>
            </a:r>
            <a:r>
              <a:rPr lang="en-US" baseline="0" dirty="0" smtClean="0"/>
              <a:t> with the state to obtain coverage where we didn’t have it, and while many counties were successfully uploaded not all counties had complete coverage therefore we are still missing some counties, but working with the state greatly improved our coverage  and we were able to learn which counties don’t have the data we need.  </a:t>
            </a:r>
          </a:p>
          <a:p>
            <a:endParaRPr lang="en-US" baseline="0" dirty="0" smtClean="0"/>
          </a:p>
          <a:p>
            <a:r>
              <a:rPr lang="en-US" baseline="0" dirty="0" smtClean="0"/>
              <a:t>In </a:t>
            </a:r>
            <a:r>
              <a:rPr lang="en-US" b="1" baseline="0" dirty="0" smtClean="0"/>
              <a:t>Pennsylvania, </a:t>
            </a:r>
            <a:r>
              <a:rPr lang="en-US" baseline="0" dirty="0" smtClean="0"/>
              <a:t>working directly with the counties,  we were able to acquire data for some counties but not all counties we reached out to – here State coordination could be helpful to help us determine where we can and can’t acquire counties</a:t>
            </a:r>
            <a:endParaRPr lang="en-US" dirty="0" smtClean="0"/>
          </a:p>
          <a:p>
            <a:endParaRPr lang="en-US" dirty="0"/>
          </a:p>
        </p:txBody>
      </p:sp>
      <p:sp>
        <p:nvSpPr>
          <p:cNvPr id="4" name="Slide Number Placeholder 3"/>
          <p:cNvSpPr>
            <a:spLocks noGrp="1"/>
          </p:cNvSpPr>
          <p:nvPr>
            <p:ph type="sldNum" sz="quarter" idx="10"/>
          </p:nvPr>
        </p:nvSpPr>
        <p:spPr/>
        <p:txBody>
          <a:bodyPr/>
          <a:lstStyle/>
          <a:p>
            <a:fld id="{B8AE4BFB-B07B-D547-A075-7DC7E82FEFCF}" type="slidenum">
              <a:rPr lang="en-US" smtClean="0"/>
              <a:t>3</a:t>
            </a:fld>
            <a:endParaRPr lang="en-US" dirty="0"/>
          </a:p>
        </p:txBody>
      </p:sp>
    </p:spTree>
    <p:extLst>
      <p:ext uri="{BB962C8B-B14F-4D97-AF65-F5344CB8AC3E}">
        <p14:creationId xmlns:p14="http://schemas.microsoft.com/office/powerpoint/2010/main" val="193551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originally received 42 million addresses but identified 1.6 duplicates in this data prior to processing it. </a:t>
            </a:r>
            <a:endParaRPr lang="en-US" dirty="0"/>
          </a:p>
        </p:txBody>
      </p:sp>
      <p:sp>
        <p:nvSpPr>
          <p:cNvPr id="4" name="Slide Number Placeholder 3"/>
          <p:cNvSpPr>
            <a:spLocks noGrp="1"/>
          </p:cNvSpPr>
          <p:nvPr>
            <p:ph type="sldNum" sz="quarter" idx="10"/>
          </p:nvPr>
        </p:nvSpPr>
        <p:spPr/>
        <p:txBody>
          <a:bodyPr/>
          <a:lstStyle/>
          <a:p>
            <a:fld id="{6251ADD2-924C-4E56-ABEA-4C4C43957A87}" type="slidenum">
              <a:rPr lang="en-US" smtClean="0"/>
              <a:t>4</a:t>
            </a:fld>
            <a:endParaRPr lang="en-US" dirty="0"/>
          </a:p>
        </p:txBody>
      </p:sp>
    </p:spTree>
    <p:extLst>
      <p:ext uri="{BB962C8B-B14F-4D97-AF65-F5344CB8AC3E}">
        <p14:creationId xmlns:p14="http://schemas.microsoft.com/office/powerpoint/2010/main" val="647713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improvements</a:t>
            </a:r>
            <a:r>
              <a:rPr lang="en-US" baseline="0" dirty="0" smtClean="0"/>
              <a:t> will make LUCA easier --</a:t>
            </a:r>
            <a:endParaRPr lang="en-US" dirty="0"/>
          </a:p>
        </p:txBody>
      </p:sp>
      <p:sp>
        <p:nvSpPr>
          <p:cNvPr id="4" name="Slide Number Placeholder 3"/>
          <p:cNvSpPr>
            <a:spLocks noGrp="1"/>
          </p:cNvSpPr>
          <p:nvPr>
            <p:ph type="sldNum" sz="quarter" idx="10"/>
          </p:nvPr>
        </p:nvSpPr>
        <p:spPr/>
        <p:txBody>
          <a:bodyPr/>
          <a:lstStyle/>
          <a:p>
            <a:fld id="{6251ADD2-924C-4E56-ABEA-4C4C43957A87}" type="slidenum">
              <a:rPr lang="en-US" smtClean="0"/>
              <a:t>5</a:t>
            </a:fld>
            <a:endParaRPr lang="en-US" dirty="0"/>
          </a:p>
        </p:txBody>
      </p:sp>
    </p:spTree>
    <p:extLst>
      <p:ext uri="{BB962C8B-B14F-4D97-AF65-F5344CB8AC3E}">
        <p14:creationId xmlns:p14="http://schemas.microsoft.com/office/powerpoint/2010/main" val="3004162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have sent feedback</a:t>
            </a:r>
            <a:r>
              <a:rPr lang="en-US" sz="1200" kern="1200" baseline="0" dirty="0" smtClean="0">
                <a:solidFill>
                  <a:schemeClr val="tx1"/>
                </a:solidFill>
                <a:effectLst/>
                <a:latin typeface="+mn-lt"/>
                <a:ea typeface="+mn-ea"/>
                <a:cs typeface="+mn-cs"/>
              </a:rPr>
              <a:t> to partners in most of the states you saw on the map earlier, however we are still working on automated feedback methodologies and therefore we </a:t>
            </a:r>
            <a:r>
              <a:rPr lang="en-US" dirty="0" smtClean="0"/>
              <a:t>have still not sent feedback to or MT, WA, WY, TX, UT and we are</a:t>
            </a:r>
            <a:r>
              <a:rPr lang="en-US" baseline="0" dirty="0" smtClean="0"/>
              <a:t> working on these and these should be available later this fall.</a:t>
            </a:r>
            <a:endParaRPr lang="en-US" dirty="0" smtClean="0"/>
          </a:p>
          <a:p>
            <a:endParaRPr lang="en-US" dirty="0" smtClean="0"/>
          </a:p>
          <a:p>
            <a:endParaRPr lang="en-US" dirty="0" smtClean="0"/>
          </a:p>
          <a:p>
            <a:r>
              <a:rPr lang="en-US" dirty="0" smtClean="0"/>
              <a:t>Each GSS-I partner receives:</a:t>
            </a:r>
            <a:r>
              <a:rPr lang="en-US" baseline="0" dirty="0" smtClean="0"/>
              <a:t> a </a:t>
            </a:r>
            <a:r>
              <a:rPr lang="en-US" dirty="0" smtClean="0"/>
              <a:t>“Thank You” letter, a</a:t>
            </a:r>
            <a:r>
              <a:rPr lang="en-US" baseline="0" dirty="0" smtClean="0"/>
              <a:t> </a:t>
            </a:r>
            <a:r>
              <a:rPr lang="en-US" dirty="0" smtClean="0"/>
              <a:t>Detailed Feedback Report, and a</a:t>
            </a:r>
            <a:r>
              <a:rPr lang="en-US" baseline="0" dirty="0" smtClean="0"/>
              <a:t> </a:t>
            </a:r>
            <a:r>
              <a:rPr lang="en-US" dirty="0" smtClean="0"/>
              <a:t>Summary Address Report.  This</a:t>
            </a:r>
            <a:r>
              <a:rPr lang="en-US" baseline="0" dirty="0" smtClean="0"/>
              <a:t> slide shows an example excerpt from the Detailed report (Figure 1 on the top) and Summary report (Figure 2 on the bottom) for Florence County, SC.  </a:t>
            </a:r>
          </a:p>
          <a:p>
            <a:endParaRPr lang="en-US" baseline="0" dirty="0" smtClean="0"/>
          </a:p>
          <a:p>
            <a:endParaRPr lang="en-US" baseline="0" dirty="0" smtClean="0"/>
          </a:p>
          <a:p>
            <a:r>
              <a:rPr lang="en-US" sz="2800" dirty="0" smtClean="0"/>
              <a:t>After processing is complete, each GSS-I partner receives the following:</a:t>
            </a:r>
          </a:p>
          <a:p>
            <a:pPr lvl="1"/>
            <a:r>
              <a:rPr lang="en-US" dirty="0" smtClean="0"/>
              <a:t> “Thank You” letter</a:t>
            </a:r>
          </a:p>
          <a:p>
            <a:pPr lvl="1"/>
            <a:r>
              <a:rPr lang="en-US" dirty="0" smtClean="0"/>
              <a:t>Detailed Feedback Report</a:t>
            </a:r>
          </a:p>
          <a:p>
            <a:pPr lvl="1"/>
            <a:r>
              <a:rPr lang="en-US" dirty="0" smtClean="0"/>
              <a:t>GSS-I Summary Address Report   </a:t>
            </a:r>
          </a:p>
          <a:p>
            <a:r>
              <a:rPr lang="en-US" sz="2800" dirty="0" smtClean="0"/>
              <a:t>Incorporated the RO and WAH geographers in the initial review of the GSS-I feedback products</a:t>
            </a:r>
          </a:p>
          <a:p>
            <a:r>
              <a:rPr lang="en-US" sz="2800" dirty="0" smtClean="0">
                <a:solidFill>
                  <a:srgbClr val="FF0000"/>
                </a:solidFill>
              </a:rPr>
              <a:t>Total partners provided feedback to date =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8AE4BFB-B07B-D547-A075-7DC7E82FEFCF}" type="slidenum">
              <a:rPr lang="en-US" smtClean="0"/>
              <a:t>6</a:t>
            </a:fld>
            <a:endParaRPr lang="en-US" dirty="0"/>
          </a:p>
        </p:txBody>
      </p:sp>
    </p:spTree>
    <p:extLst>
      <p:ext uri="{BB962C8B-B14F-4D97-AF65-F5344CB8AC3E}">
        <p14:creationId xmlns:p14="http://schemas.microsoft.com/office/powerpoint/2010/main" val="2949396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Areas such as (but not limited to)</a:t>
            </a:r>
          </a:p>
          <a:p>
            <a:pPr lvl="2"/>
            <a:r>
              <a:rPr lang="en-US" dirty="0" smtClean="0"/>
              <a:t>Cook Co IL,  </a:t>
            </a:r>
          </a:p>
          <a:p>
            <a:pPr lvl="2"/>
            <a:r>
              <a:rPr lang="en-US" dirty="0" smtClean="0"/>
              <a:t>Miami Dade, FL</a:t>
            </a:r>
          </a:p>
          <a:p>
            <a:pPr lvl="2"/>
            <a:r>
              <a:rPr lang="en-US" dirty="0" smtClean="0"/>
              <a:t>Philadelphia, PA</a:t>
            </a:r>
          </a:p>
          <a:p>
            <a:endParaRPr lang="en-US" dirty="0"/>
          </a:p>
        </p:txBody>
      </p:sp>
      <p:sp>
        <p:nvSpPr>
          <p:cNvPr id="4" name="Slide Number Placeholder 3"/>
          <p:cNvSpPr>
            <a:spLocks noGrp="1"/>
          </p:cNvSpPr>
          <p:nvPr>
            <p:ph type="sldNum" sz="quarter" idx="10"/>
          </p:nvPr>
        </p:nvSpPr>
        <p:spPr/>
        <p:txBody>
          <a:bodyPr/>
          <a:lstStyle/>
          <a:p>
            <a:fld id="{6251ADD2-924C-4E56-ABEA-4C4C43957A87}" type="slidenum">
              <a:rPr lang="en-US" smtClean="0"/>
              <a:t>7</a:t>
            </a:fld>
            <a:endParaRPr lang="en-US" dirty="0"/>
          </a:p>
        </p:txBody>
      </p:sp>
    </p:spTree>
    <p:extLst>
      <p:ext uri="{BB962C8B-B14F-4D97-AF65-F5344CB8AC3E}">
        <p14:creationId xmlns:p14="http://schemas.microsoft.com/office/powerpoint/2010/main" val="390578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51ADD2-924C-4E56-ABEA-4C4C43957A87}" type="slidenum">
              <a:rPr lang="en-US" smtClean="0"/>
              <a:t>8</a:t>
            </a:fld>
            <a:endParaRPr lang="en-US" dirty="0"/>
          </a:p>
        </p:txBody>
      </p:sp>
    </p:spTree>
    <p:extLst>
      <p:ext uri="{BB962C8B-B14F-4D97-AF65-F5344CB8AC3E}">
        <p14:creationId xmlns:p14="http://schemas.microsoft.com/office/powerpoint/2010/main" val="4244755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AE4BFB-B07B-D547-A075-7DC7E82FEFCF}" type="slidenum">
              <a:rPr lang="en-US" smtClean="0"/>
              <a:t>9</a:t>
            </a:fld>
            <a:endParaRPr lang="en-US" dirty="0"/>
          </a:p>
        </p:txBody>
      </p:sp>
    </p:spTree>
    <p:extLst>
      <p:ext uri="{BB962C8B-B14F-4D97-AF65-F5344CB8AC3E}">
        <p14:creationId xmlns:p14="http://schemas.microsoft.com/office/powerpoint/2010/main" val="4030455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lvl1pPr>
          </a:lstStyle>
          <a:p>
            <a:r>
              <a:rPr lang="en-US" dirty="0" smtClean="0"/>
              <a:t>Click to add title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a:t>
            </a:r>
            <a:endParaRPr lang="en-US" dirty="0"/>
          </a:p>
        </p:txBody>
      </p:sp>
      <p:sp>
        <p:nvSpPr>
          <p:cNvPr id="6" name="Slide Number Placeholder 5"/>
          <p:cNvSpPr>
            <a:spLocks noGrp="1"/>
          </p:cNvSpPr>
          <p:nvPr>
            <p:ph type="sldNum" sz="quarter" idx="12"/>
          </p:nvPr>
        </p:nvSpPr>
        <p:spPr/>
        <p:txBody>
          <a:bodyPr/>
          <a:lstStyle/>
          <a:p>
            <a:fld id="{39E60892-56DB-451A-B35E-8EAD8367B97E}" type="slidenum">
              <a:rPr lang="en-US" smtClean="0"/>
              <a:t>‹#›</a:t>
            </a:fld>
            <a:endParaRPr lang="en-US" dirty="0"/>
          </a:p>
        </p:txBody>
      </p:sp>
    </p:spTree>
    <p:extLst>
      <p:ext uri="{BB962C8B-B14F-4D97-AF65-F5344CB8AC3E}">
        <p14:creationId xmlns:p14="http://schemas.microsoft.com/office/powerpoint/2010/main" val="257329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idx="1" hasCustomPrompt="1"/>
          </p:nvPr>
        </p:nvSpPr>
        <p:spPr/>
        <p:txBody>
          <a:bodyPr/>
          <a:lstStyle>
            <a:lvl1pPr>
              <a:defRPr/>
            </a:lvl1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39E60892-56DB-451A-B35E-8EAD8367B97E}" type="slidenum">
              <a:rPr lang="en-US" smtClean="0"/>
              <a:t>‹#›</a:t>
            </a:fld>
            <a:endParaRPr lang="en-US" dirty="0"/>
          </a:p>
        </p:txBody>
      </p:sp>
    </p:spTree>
    <p:extLst>
      <p:ext uri="{BB962C8B-B14F-4D97-AF65-F5344CB8AC3E}">
        <p14:creationId xmlns:p14="http://schemas.microsoft.com/office/powerpoint/2010/main" val="13032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39E60892-56DB-451A-B35E-8EAD8367B97E}" type="slidenum">
              <a:rPr lang="en-US" smtClean="0"/>
              <a:t>‹#›</a:t>
            </a:fld>
            <a:endParaRPr lang="en-US" dirty="0"/>
          </a:p>
        </p:txBody>
      </p:sp>
    </p:spTree>
    <p:extLst>
      <p:ext uri="{BB962C8B-B14F-4D97-AF65-F5344CB8AC3E}">
        <p14:creationId xmlns:p14="http://schemas.microsoft.com/office/powerpoint/2010/main" val="145508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5" name="Slide Number Placeholder 4"/>
          <p:cNvSpPr>
            <a:spLocks noGrp="1"/>
          </p:cNvSpPr>
          <p:nvPr>
            <p:ph type="sldNum" sz="quarter" idx="12"/>
          </p:nvPr>
        </p:nvSpPr>
        <p:spPr/>
        <p:txBody>
          <a:bodyPr/>
          <a:lstStyle/>
          <a:p>
            <a:fld id="{39E60892-56DB-451A-B35E-8EAD8367B97E}" type="slidenum">
              <a:rPr lang="en-US" smtClean="0"/>
              <a:t>‹#›</a:t>
            </a:fld>
            <a:endParaRPr lang="en-US" dirty="0"/>
          </a:p>
        </p:txBody>
      </p:sp>
    </p:spTree>
    <p:extLst>
      <p:ext uri="{BB962C8B-B14F-4D97-AF65-F5344CB8AC3E}">
        <p14:creationId xmlns:p14="http://schemas.microsoft.com/office/powerpoint/2010/main" val="2382800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9E60892-56DB-451A-B35E-8EAD8367B97E}" type="slidenum">
              <a:rPr lang="en-US" smtClean="0"/>
              <a:t>‹#›</a:t>
            </a:fld>
            <a:endParaRPr lang="en-US" dirty="0"/>
          </a:p>
        </p:txBody>
      </p:sp>
    </p:spTree>
    <p:extLst>
      <p:ext uri="{BB962C8B-B14F-4D97-AF65-F5344CB8AC3E}">
        <p14:creationId xmlns:p14="http://schemas.microsoft.com/office/powerpoint/2010/main" val="323632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add title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3505200" y="6356350"/>
            <a:ext cx="2133600" cy="365125"/>
          </a:xfrm>
          <a:prstGeom prst="rect">
            <a:avLst/>
          </a:prstGeom>
        </p:spPr>
        <p:txBody>
          <a:bodyPr vert="horz" lIns="91440" tIns="45720" rIns="91440" bIns="45720" rtlCol="0" anchor="ctr"/>
          <a:lstStyle>
            <a:lvl1pPr algn="ctr">
              <a:defRPr sz="1200" b="1">
                <a:solidFill>
                  <a:schemeClr val="tx2"/>
                </a:solidFill>
              </a:defRPr>
            </a:lvl1pPr>
          </a:lstStyle>
          <a:p>
            <a:fld id="{39E60892-56DB-451A-B35E-8EAD8367B97E}" type="slidenum">
              <a:rPr lang="en-US" smtClean="0"/>
              <a:t>‹#›</a:t>
            </a:fld>
            <a:endParaRPr lang="en-US" dirty="0"/>
          </a:p>
        </p:txBody>
      </p:sp>
    </p:spTree>
    <p:extLst>
      <p:ext uri="{BB962C8B-B14F-4D97-AF65-F5344CB8AC3E}">
        <p14:creationId xmlns:p14="http://schemas.microsoft.com/office/powerpoint/2010/main" val="416463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defTabSz="914400" rtl="0" eaLnBrk="1" latinLnBrk="0" hangingPunct="1">
        <a:spcBef>
          <a:spcPct val="0"/>
        </a:spcBef>
        <a:buNone/>
        <a:defRPr sz="4400" b="1" i="0" kern="1200" baseline="0">
          <a:solidFill>
            <a:schemeClr val="tx2"/>
          </a:solidFill>
          <a:latin typeface="Arial" panose="020B0604020202020204" pitchFamily="34" charset="0"/>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baseline="0">
          <a:solidFill>
            <a:schemeClr val="tx2"/>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baseline="0">
          <a:solidFill>
            <a:schemeClr val="tx2"/>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baseline="0">
          <a:solidFill>
            <a:schemeClr val="tx2"/>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1447800"/>
            <a:ext cx="8839200" cy="1470025"/>
          </a:xfrm>
        </p:spPr>
        <p:txBody>
          <a:bodyPr>
            <a:normAutofit/>
          </a:bodyPr>
          <a:lstStyle/>
          <a:p>
            <a:r>
              <a:rPr lang="en-US" dirty="0" smtClean="0">
                <a:solidFill>
                  <a:schemeClr val="tx1"/>
                </a:solidFill>
              </a:rPr>
              <a:t>Geographic Support System Initiative (GSS-I) Update </a:t>
            </a:r>
            <a:endParaRPr lang="en-US" dirty="0"/>
          </a:p>
        </p:txBody>
      </p:sp>
      <p:sp>
        <p:nvSpPr>
          <p:cNvPr id="5" name="Subtitle 4"/>
          <p:cNvSpPr>
            <a:spLocks noGrp="1"/>
          </p:cNvSpPr>
          <p:nvPr>
            <p:ph type="subTitle" idx="1"/>
          </p:nvPr>
        </p:nvSpPr>
        <p:spPr>
          <a:xfrm>
            <a:off x="1371600" y="4114800"/>
            <a:ext cx="6400800" cy="1752600"/>
          </a:xfrm>
        </p:spPr>
        <p:txBody>
          <a:bodyPr/>
          <a:lstStyle/>
          <a:p>
            <a:r>
              <a:rPr lang="en-US" dirty="0" smtClean="0"/>
              <a:t>Andrea Grace Johnson</a:t>
            </a:r>
          </a:p>
          <a:p>
            <a:r>
              <a:rPr lang="en-US" dirty="0" smtClean="0"/>
              <a:t>Geography Division </a:t>
            </a:r>
          </a:p>
          <a:p>
            <a:r>
              <a:rPr lang="en-US" dirty="0" smtClean="0"/>
              <a:t>U.S. Census Bureau</a:t>
            </a:r>
          </a:p>
        </p:txBody>
      </p:sp>
    </p:spTree>
    <p:extLst>
      <p:ext uri="{BB962C8B-B14F-4D97-AF65-F5344CB8AC3E}">
        <p14:creationId xmlns:p14="http://schemas.microsoft.com/office/powerpoint/2010/main" val="2217583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50000"/>
                  </a:schemeClr>
                </a:solidFill>
              </a:rPr>
              <a:t>GSS-I Partner Data Acquisition</a:t>
            </a:r>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A48E0163-C220-2146-B040-ECF46A546F0D}" type="slidenum">
              <a:rPr lang="en-US" smtClean="0"/>
              <a:pPr/>
              <a:t>2</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79823105"/>
              </p:ext>
            </p:extLst>
          </p:nvPr>
        </p:nvGraphicFramePr>
        <p:xfrm>
          <a:off x="685800" y="1600200"/>
          <a:ext cx="7772400" cy="3435096"/>
        </p:xfrm>
        <a:graphic>
          <a:graphicData uri="http://schemas.openxmlformats.org/drawingml/2006/table">
            <a:tbl>
              <a:tblPr firstRow="1" bandRow="1">
                <a:tableStyleId>{5C22544A-7EE6-4342-B048-85BDC9FD1C3A}</a:tableStyleId>
              </a:tblPr>
              <a:tblGrid>
                <a:gridCol w="6324600"/>
                <a:gridCol w="1447800"/>
              </a:tblGrid>
              <a:tr h="33528">
                <a:tc>
                  <a:txBody>
                    <a:bodyPr/>
                    <a:lstStyle/>
                    <a:p>
                      <a:pPr marL="0" marR="0">
                        <a:lnSpc>
                          <a:spcPct val="115000"/>
                        </a:lnSpc>
                        <a:spcBef>
                          <a:spcPts val="0"/>
                        </a:spcBef>
                        <a:spcAft>
                          <a:spcPts val="0"/>
                        </a:spcAft>
                      </a:pPr>
                      <a:r>
                        <a:rPr lang="en-US" sz="2800" b="1" dirty="0" smtClean="0">
                          <a:solidFill>
                            <a:schemeClr val="bg1"/>
                          </a:solidFill>
                          <a:effectLst/>
                          <a:latin typeface="Calibri"/>
                          <a:ea typeface="Calibri"/>
                          <a:cs typeface="Times New Roman"/>
                        </a:rPr>
                        <a:t>Partnership Coverage (cumulative)</a:t>
                      </a:r>
                      <a:endParaRPr lang="en-US" sz="2800" dirty="0">
                        <a:solidFill>
                          <a:schemeClr val="bg1"/>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800" b="1" dirty="0">
                          <a:solidFill>
                            <a:schemeClr val="bg1"/>
                          </a:solidFill>
                          <a:effectLst/>
                          <a:latin typeface="Calibri"/>
                          <a:ea typeface="Calibri"/>
                          <a:cs typeface="Times New Roman"/>
                        </a:rPr>
                        <a:t>#</a:t>
                      </a:r>
                      <a:endParaRPr lang="en-US" sz="2800" dirty="0">
                        <a:solidFill>
                          <a:schemeClr val="bg1"/>
                        </a:solidFill>
                        <a:effectLst/>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2800" dirty="0">
                          <a:solidFill>
                            <a:schemeClr val="tx1"/>
                          </a:solidFill>
                          <a:effectLst/>
                          <a:latin typeface="Calibri"/>
                          <a:ea typeface="Calibri"/>
                          <a:cs typeface="Times New Roman"/>
                        </a:rPr>
                        <a:t>Number of partners contacted </a:t>
                      </a:r>
                      <a:r>
                        <a:rPr lang="en-US" sz="2800" dirty="0" smtClean="0">
                          <a:solidFill>
                            <a:schemeClr val="tx1"/>
                          </a:solidFill>
                          <a:effectLst/>
                          <a:latin typeface="Calibri"/>
                          <a:ea typeface="Calibri"/>
                          <a:cs typeface="Times New Roman"/>
                        </a:rPr>
                        <a:t>(so far…)</a:t>
                      </a:r>
                      <a:endParaRPr lang="en-US" sz="2800" dirty="0">
                        <a:solidFill>
                          <a:schemeClr val="tx1"/>
                        </a:solidFill>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2800" dirty="0" smtClean="0">
                          <a:solidFill>
                            <a:schemeClr val="tx1"/>
                          </a:solidFill>
                          <a:effectLst/>
                          <a:latin typeface="Calibri"/>
                          <a:ea typeface="Calibri"/>
                          <a:cs typeface="Times New Roman"/>
                        </a:rPr>
                        <a:t>486</a:t>
                      </a:r>
                      <a:endParaRPr lang="en-US" sz="2800" dirty="0">
                        <a:solidFill>
                          <a:schemeClr val="tx1"/>
                        </a:solidFill>
                        <a:effectLst/>
                        <a:latin typeface="Calibri"/>
                        <a:ea typeface="Calibri"/>
                        <a:cs typeface="Times New Roman"/>
                      </a:endParaRPr>
                    </a:p>
                  </a:txBody>
                  <a:tcPr marL="68580" marR="68580" marT="0" marB="0"/>
                </a:tc>
              </a:tr>
              <a:tr h="370840">
                <a:tc>
                  <a:txBody>
                    <a:bodyPr/>
                    <a:lstStyle/>
                    <a:p>
                      <a:pPr marL="457200" marR="0">
                        <a:lnSpc>
                          <a:spcPct val="115000"/>
                        </a:lnSpc>
                        <a:spcBef>
                          <a:spcPts val="0"/>
                        </a:spcBef>
                        <a:spcAft>
                          <a:spcPts val="0"/>
                        </a:spcAft>
                      </a:pPr>
                      <a:r>
                        <a:rPr lang="en-US" sz="2800" dirty="0">
                          <a:solidFill>
                            <a:schemeClr val="tx1"/>
                          </a:solidFill>
                          <a:effectLst/>
                          <a:latin typeface="Calibri"/>
                          <a:ea typeface="Calibri"/>
                          <a:cs typeface="Times New Roman"/>
                        </a:rPr>
                        <a:t>Number of partners </a:t>
                      </a:r>
                      <a:r>
                        <a:rPr lang="en-US" sz="2800" dirty="0" smtClean="0">
                          <a:solidFill>
                            <a:schemeClr val="tx1"/>
                          </a:solidFill>
                          <a:effectLst/>
                          <a:latin typeface="Calibri"/>
                          <a:ea typeface="Calibri"/>
                          <a:cs typeface="Times New Roman"/>
                        </a:rPr>
                        <a:t>that provided </a:t>
                      </a:r>
                      <a:r>
                        <a:rPr lang="en-US" sz="2800" dirty="0">
                          <a:solidFill>
                            <a:schemeClr val="tx1"/>
                          </a:solidFill>
                          <a:effectLst/>
                          <a:latin typeface="Calibri"/>
                          <a:ea typeface="Calibri"/>
                          <a:cs typeface="Times New Roman"/>
                        </a:rPr>
                        <a:t>files</a:t>
                      </a:r>
                    </a:p>
                  </a:txBody>
                  <a:tcPr marL="68580" marR="68580" marT="0" marB="0"/>
                </a:tc>
                <a:tc>
                  <a:txBody>
                    <a:bodyPr/>
                    <a:lstStyle/>
                    <a:p>
                      <a:pPr marL="0" marR="0" algn="r">
                        <a:lnSpc>
                          <a:spcPct val="115000"/>
                        </a:lnSpc>
                        <a:spcBef>
                          <a:spcPts val="0"/>
                        </a:spcBef>
                        <a:spcAft>
                          <a:spcPts val="0"/>
                        </a:spcAft>
                      </a:pPr>
                      <a:r>
                        <a:rPr lang="en-US" sz="2800" dirty="0" smtClean="0">
                          <a:solidFill>
                            <a:schemeClr val="tx1"/>
                          </a:solidFill>
                          <a:effectLst/>
                          <a:latin typeface="Calibri"/>
                          <a:ea typeface="Calibri"/>
                          <a:cs typeface="Times New Roman"/>
                        </a:rPr>
                        <a:t>327</a:t>
                      </a:r>
                      <a:endParaRPr lang="en-US" sz="2800" dirty="0">
                        <a:solidFill>
                          <a:schemeClr val="tx1"/>
                        </a:solidFill>
                        <a:effectLst/>
                        <a:latin typeface="Calibri"/>
                        <a:ea typeface="Calibri"/>
                        <a:cs typeface="Times New Roman"/>
                      </a:endParaRPr>
                    </a:p>
                  </a:txBody>
                  <a:tcPr marL="68580" marR="68580" marT="0" marB="0"/>
                </a:tc>
              </a:tr>
              <a:tr h="370840">
                <a:tc>
                  <a:txBody>
                    <a:bodyPr/>
                    <a:lstStyle/>
                    <a:p>
                      <a:pPr marL="457200" marR="0">
                        <a:lnSpc>
                          <a:spcPct val="115000"/>
                        </a:lnSpc>
                        <a:spcBef>
                          <a:spcPts val="0"/>
                        </a:spcBef>
                        <a:spcAft>
                          <a:spcPts val="0"/>
                        </a:spcAft>
                      </a:pPr>
                      <a:r>
                        <a:rPr lang="en-US" sz="2800" dirty="0">
                          <a:solidFill>
                            <a:schemeClr val="tx1"/>
                          </a:solidFill>
                          <a:effectLst/>
                          <a:latin typeface="Calibri"/>
                          <a:ea typeface="Calibri"/>
                          <a:cs typeface="Times New Roman"/>
                        </a:rPr>
                        <a:t>Number of partners that </a:t>
                      </a:r>
                      <a:r>
                        <a:rPr lang="en-US" sz="2800" dirty="0" smtClean="0">
                          <a:solidFill>
                            <a:schemeClr val="tx1"/>
                          </a:solidFill>
                          <a:effectLst/>
                          <a:latin typeface="Calibri"/>
                          <a:ea typeface="Calibri"/>
                          <a:cs typeface="Times New Roman"/>
                        </a:rPr>
                        <a:t>could</a:t>
                      </a:r>
                      <a:r>
                        <a:rPr lang="en-US" sz="2800" baseline="0" dirty="0" smtClean="0">
                          <a:solidFill>
                            <a:schemeClr val="tx1"/>
                          </a:solidFill>
                          <a:effectLst/>
                          <a:latin typeface="Calibri"/>
                          <a:ea typeface="Calibri"/>
                          <a:cs typeface="Times New Roman"/>
                        </a:rPr>
                        <a:t> no</a:t>
                      </a:r>
                      <a:r>
                        <a:rPr lang="en-US" sz="2800" dirty="0" smtClean="0">
                          <a:solidFill>
                            <a:schemeClr val="tx1"/>
                          </a:solidFill>
                          <a:effectLst/>
                          <a:latin typeface="Calibri"/>
                          <a:ea typeface="Calibri"/>
                          <a:cs typeface="Times New Roman"/>
                        </a:rPr>
                        <a:t>t </a:t>
                      </a:r>
                      <a:r>
                        <a:rPr lang="en-US" sz="2800" dirty="0">
                          <a:solidFill>
                            <a:schemeClr val="tx1"/>
                          </a:solidFill>
                          <a:effectLst/>
                          <a:latin typeface="Calibri"/>
                          <a:ea typeface="Calibri"/>
                          <a:cs typeface="Times New Roman"/>
                        </a:rPr>
                        <a:t>provide files because of use agreement </a:t>
                      </a:r>
                      <a:endParaRPr lang="en-US" sz="2800" dirty="0" smtClean="0">
                        <a:solidFill>
                          <a:schemeClr val="tx1"/>
                        </a:solidFill>
                        <a:effectLst/>
                        <a:latin typeface="Calibri"/>
                        <a:ea typeface="Calibri"/>
                        <a:cs typeface="Times New Roman"/>
                      </a:endParaRPr>
                    </a:p>
                    <a:p>
                      <a:pPr marL="457200" marR="0">
                        <a:lnSpc>
                          <a:spcPct val="115000"/>
                        </a:lnSpc>
                        <a:spcBef>
                          <a:spcPts val="0"/>
                        </a:spcBef>
                        <a:spcAft>
                          <a:spcPts val="0"/>
                        </a:spcAft>
                      </a:pPr>
                      <a:r>
                        <a:rPr lang="en-US" sz="2800" dirty="0" smtClean="0">
                          <a:solidFill>
                            <a:schemeClr val="tx1"/>
                          </a:solidFill>
                          <a:effectLst/>
                          <a:latin typeface="Calibri"/>
                          <a:ea typeface="Calibri"/>
                          <a:cs typeface="Times New Roman"/>
                        </a:rPr>
                        <a:t>or </a:t>
                      </a:r>
                      <a:r>
                        <a:rPr lang="en-US" sz="2800" dirty="0">
                          <a:solidFill>
                            <a:schemeClr val="tx1"/>
                          </a:solidFill>
                          <a:effectLst/>
                          <a:latin typeface="Calibri"/>
                          <a:ea typeface="Calibri"/>
                          <a:cs typeface="Times New Roman"/>
                        </a:rPr>
                        <a:t>fee restriction</a:t>
                      </a:r>
                    </a:p>
                  </a:txBody>
                  <a:tcPr marL="68580" marR="68580" marT="0" marB="0"/>
                </a:tc>
                <a:tc>
                  <a:txBody>
                    <a:bodyPr/>
                    <a:lstStyle/>
                    <a:p>
                      <a:pPr marL="0" marR="0" algn="r">
                        <a:lnSpc>
                          <a:spcPct val="115000"/>
                        </a:lnSpc>
                        <a:spcBef>
                          <a:spcPts val="0"/>
                        </a:spcBef>
                        <a:spcAft>
                          <a:spcPts val="0"/>
                        </a:spcAft>
                      </a:pPr>
                      <a:r>
                        <a:rPr lang="en-US" sz="2800" dirty="0" smtClean="0">
                          <a:solidFill>
                            <a:schemeClr val="tx1"/>
                          </a:solidFill>
                          <a:effectLst/>
                          <a:latin typeface="Calibri"/>
                          <a:ea typeface="Calibri"/>
                          <a:cs typeface="Times New Roman"/>
                        </a:rPr>
                        <a:t>14</a:t>
                      </a:r>
                      <a:endParaRPr lang="en-US" sz="2800" dirty="0">
                        <a:solidFill>
                          <a:schemeClr val="tx1"/>
                        </a:solidFill>
                        <a:effectLst/>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2800" dirty="0" smtClean="0">
                          <a:solidFill>
                            <a:schemeClr val="tx1"/>
                          </a:solidFill>
                          <a:effectLst/>
                          <a:latin typeface="Calibri"/>
                          <a:ea typeface="Calibri"/>
                          <a:cs typeface="Times New Roman"/>
                        </a:rPr>
                        <a:t>Census Tracts covered</a:t>
                      </a:r>
                      <a:endParaRPr lang="en-US" sz="2800" dirty="0">
                        <a:solidFill>
                          <a:schemeClr val="tx1"/>
                        </a:solidFill>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2800" dirty="0" smtClean="0">
                          <a:solidFill>
                            <a:schemeClr val="tx1"/>
                          </a:solidFill>
                          <a:effectLst/>
                          <a:latin typeface="Calibri"/>
                          <a:ea typeface="Calibri"/>
                          <a:cs typeface="Times New Roman"/>
                        </a:rPr>
                        <a:t>31,123</a:t>
                      </a:r>
                      <a:endParaRPr lang="en-US" sz="2800" dirty="0">
                        <a:solidFill>
                          <a:schemeClr val="tx1"/>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98131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48E0163-C220-2146-B040-ECF46A546F0D}" type="slidenum">
              <a:rPr lang="en-US" smtClean="0"/>
              <a:pPr/>
              <a:t>3</a:t>
            </a:fld>
            <a:endParaRPr lang="en-US" dirty="0"/>
          </a:p>
        </p:txBody>
      </p:sp>
      <p:pic>
        <p:nvPicPr>
          <p:cNvPr id="1027" name="Picture 3" descr="C:\Users\johns064\AppData\Local\Microsoft\Windows\Temporary Internet Files\Content.IE5\CNT5QST4\Partners_10161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0"/>
            <a:ext cx="7935686" cy="617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3109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GSS-I Address Processing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6689771"/>
              </p:ext>
            </p:extLst>
          </p:nvPr>
        </p:nvGraphicFramePr>
        <p:xfrm>
          <a:off x="304800" y="1219200"/>
          <a:ext cx="8547278" cy="4384549"/>
        </p:xfrm>
        <a:graphic>
          <a:graphicData uri="http://schemas.openxmlformats.org/drawingml/2006/table">
            <a:tbl>
              <a:tblPr>
                <a:tableStyleId>{5C22544A-7EE6-4342-B048-85BDC9FD1C3A}</a:tableStyleId>
              </a:tblPr>
              <a:tblGrid>
                <a:gridCol w="4338755"/>
                <a:gridCol w="1042864"/>
                <a:gridCol w="1028839"/>
                <a:gridCol w="2136820"/>
              </a:tblGrid>
              <a:tr h="470008">
                <a:tc>
                  <a:txBody>
                    <a:bodyPr/>
                    <a:lstStyle/>
                    <a:p>
                      <a:pPr algn="l" rtl="0" fontAlgn="b"/>
                      <a:r>
                        <a:rPr lang="en-US" sz="1700" b="1" u="none" strike="noStrike" dirty="0">
                          <a:solidFill>
                            <a:schemeClr val="tx1"/>
                          </a:solidFill>
                          <a:effectLst/>
                        </a:rPr>
                        <a:t>Total </a:t>
                      </a:r>
                      <a:r>
                        <a:rPr lang="en-US" sz="1700" b="1" u="none" strike="noStrike" dirty="0" smtClean="0">
                          <a:solidFill>
                            <a:schemeClr val="tx1"/>
                          </a:solidFill>
                          <a:effectLst/>
                        </a:rPr>
                        <a:t>Partner</a:t>
                      </a:r>
                      <a:r>
                        <a:rPr lang="en-US" sz="1700" b="1" u="none" strike="noStrike" baseline="0" dirty="0" smtClean="0">
                          <a:solidFill>
                            <a:schemeClr val="tx1"/>
                          </a:solidFill>
                          <a:effectLst/>
                        </a:rPr>
                        <a:t> Addresses</a:t>
                      </a:r>
                      <a:r>
                        <a:rPr lang="en-US" sz="1700" b="1" u="none" strike="noStrike" dirty="0" smtClean="0">
                          <a:solidFill>
                            <a:schemeClr val="tx1"/>
                          </a:solidFill>
                          <a:effectLst/>
                        </a:rPr>
                        <a:t> Received (9/03/14)</a:t>
                      </a:r>
                      <a:endParaRPr lang="en-US" sz="1700" b="1" i="0" u="none" strike="noStrike" dirty="0">
                        <a:solidFill>
                          <a:schemeClr val="tx1"/>
                        </a:solidFill>
                        <a:effectLst/>
                        <a:latin typeface="Calibri"/>
                      </a:endParaRPr>
                    </a:p>
                  </a:txBody>
                  <a:tcPr marL="9525" marR="9525" marT="9525" marB="0">
                    <a:solidFill>
                      <a:schemeClr val="accent5">
                        <a:lumMod val="60000"/>
                        <a:lumOff val="40000"/>
                      </a:schemeClr>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700" b="0" u="none" strike="noStrike" dirty="0" smtClean="0">
                          <a:solidFill>
                            <a:schemeClr val="tx1"/>
                          </a:solidFill>
                          <a:effectLst/>
                        </a:rPr>
                        <a:t>40,435,591</a:t>
                      </a:r>
                    </a:p>
                  </a:txBody>
                  <a:tcPr marL="9525" marR="9525" marT="9525" marB="0">
                    <a:solidFill>
                      <a:schemeClr val="accent5">
                        <a:lumMod val="60000"/>
                        <a:lumOff val="40000"/>
                      </a:schemeClr>
                    </a:solidFill>
                  </a:tcPr>
                </a:tc>
                <a:tc>
                  <a:txBody>
                    <a:bodyPr/>
                    <a:lstStyle/>
                    <a:p>
                      <a:pPr algn="l" rtl="0" fontAlgn="b"/>
                      <a:r>
                        <a:rPr lang="en-US" sz="1700" b="0" u="none" strike="noStrike" dirty="0">
                          <a:solidFill>
                            <a:schemeClr val="tx1"/>
                          </a:solidFill>
                          <a:effectLst/>
                        </a:rPr>
                        <a:t> </a:t>
                      </a:r>
                      <a:endParaRPr lang="en-US" sz="1700" b="0" i="0" u="none" strike="noStrike" dirty="0">
                        <a:solidFill>
                          <a:schemeClr val="tx1"/>
                        </a:solidFill>
                        <a:effectLst/>
                        <a:latin typeface="Calibri"/>
                      </a:endParaRPr>
                    </a:p>
                  </a:txBody>
                  <a:tcPr marL="9525" marR="9525" marT="9525" marB="0">
                    <a:solidFill>
                      <a:schemeClr val="accent5">
                        <a:lumMod val="60000"/>
                        <a:lumOff val="40000"/>
                      </a:schemeClr>
                    </a:solidFill>
                  </a:tcPr>
                </a:tc>
                <a:tc>
                  <a:txBody>
                    <a:bodyPr/>
                    <a:lstStyle/>
                    <a:p>
                      <a:pPr algn="l" rtl="0" fontAlgn="b"/>
                      <a:endParaRPr lang="en-US" sz="1700" b="0" i="0" u="none" strike="noStrike" dirty="0">
                        <a:solidFill>
                          <a:schemeClr val="tx1"/>
                        </a:solidFill>
                        <a:effectLst/>
                        <a:latin typeface="Calibri"/>
                      </a:endParaRPr>
                    </a:p>
                  </a:txBody>
                  <a:tcPr marL="9525" marR="9525" marT="9525" marB="0">
                    <a:solidFill>
                      <a:schemeClr val="accent5">
                        <a:lumMod val="60000"/>
                        <a:lumOff val="40000"/>
                      </a:schemeClr>
                    </a:solidFill>
                  </a:tcPr>
                </a:tc>
              </a:tr>
              <a:tr h="438080">
                <a:tc>
                  <a:txBody>
                    <a:bodyPr/>
                    <a:lstStyle/>
                    <a:p>
                      <a:pPr algn="l" rtl="0" fontAlgn="b"/>
                      <a:r>
                        <a:rPr lang="en-US" sz="1700" b="0" u="none" strike="noStrike" dirty="0" smtClean="0">
                          <a:solidFill>
                            <a:schemeClr val="tx1"/>
                          </a:solidFill>
                          <a:effectLst/>
                        </a:rPr>
                        <a:t>Total Partner Addresses </a:t>
                      </a:r>
                      <a:r>
                        <a:rPr lang="en-US" sz="1700" b="0" u="sng" strike="noStrike" dirty="0" smtClean="0">
                          <a:solidFill>
                            <a:schemeClr val="tx1"/>
                          </a:solidFill>
                          <a:effectLst/>
                        </a:rPr>
                        <a:t>Matched</a:t>
                      </a:r>
                      <a:r>
                        <a:rPr lang="en-US" sz="1700" b="0" u="none" strike="noStrike" dirty="0" smtClean="0">
                          <a:solidFill>
                            <a:schemeClr val="tx1"/>
                          </a:solidFill>
                          <a:effectLst/>
                        </a:rPr>
                        <a:t> </a:t>
                      </a:r>
                      <a:r>
                        <a:rPr lang="en-US" sz="1700" b="0" u="none" strike="noStrike" dirty="0">
                          <a:solidFill>
                            <a:schemeClr val="tx1"/>
                          </a:solidFill>
                          <a:effectLst/>
                        </a:rPr>
                        <a:t>to </a:t>
                      </a:r>
                      <a:r>
                        <a:rPr lang="en-US" sz="1700" b="0" u="none" strike="noStrike" dirty="0" smtClean="0">
                          <a:solidFill>
                            <a:schemeClr val="tx1"/>
                          </a:solidFill>
                          <a:effectLst/>
                        </a:rPr>
                        <a:t>Master</a:t>
                      </a:r>
                      <a:r>
                        <a:rPr lang="en-US" sz="1700" b="0" u="none" strike="noStrike" baseline="0" dirty="0" smtClean="0">
                          <a:solidFill>
                            <a:schemeClr val="tx1"/>
                          </a:solidFill>
                          <a:effectLst/>
                        </a:rPr>
                        <a:t> Address File (MAF)</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r>
                        <a:rPr lang="en-US" sz="1700" b="0" u="none" strike="noStrike" dirty="0" smtClean="0">
                          <a:solidFill>
                            <a:schemeClr val="tx1"/>
                          </a:solidFill>
                          <a:effectLst/>
                        </a:rPr>
                        <a:t>34,884,631</a:t>
                      </a:r>
                    </a:p>
                    <a:p>
                      <a:pPr algn="l" rtl="0" fontAlgn="b"/>
                      <a:r>
                        <a:rPr lang="en-US" sz="1700" b="0" u="none" strike="noStrike" dirty="0" smtClean="0">
                          <a:solidFill>
                            <a:schemeClr val="tx1"/>
                          </a:solidFill>
                          <a:effectLst/>
                        </a:rPr>
                        <a:t> </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r>
                        <a:rPr lang="en-US" sz="1700" b="0" i="0" u="none" strike="noStrike" dirty="0" smtClean="0">
                          <a:solidFill>
                            <a:schemeClr val="tx1"/>
                          </a:solidFill>
                          <a:effectLst/>
                          <a:latin typeface="Calibri"/>
                        </a:rPr>
                        <a:t>86% of Total</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r>
              <a:tr h="419018">
                <a:tc>
                  <a:txBody>
                    <a:bodyPr/>
                    <a:lstStyle/>
                    <a:p>
                      <a:pPr algn="r" rtl="0" fontAlgn="b"/>
                      <a:r>
                        <a:rPr lang="en-US" sz="1700" u="none" strike="noStrike" dirty="0" smtClean="0">
                          <a:solidFill>
                            <a:schemeClr val="tx1"/>
                          </a:solidFill>
                          <a:effectLst/>
                        </a:rPr>
                        <a:t>Addresses in </a:t>
                      </a:r>
                      <a:r>
                        <a:rPr lang="en-US" sz="1700" u="none" strike="noStrike" dirty="0">
                          <a:solidFill>
                            <a:schemeClr val="tx1"/>
                          </a:solidFill>
                          <a:effectLst/>
                        </a:rPr>
                        <a:t>Same </a:t>
                      </a:r>
                      <a:r>
                        <a:rPr lang="en-US" sz="1700" u="none" strike="noStrike" dirty="0" smtClean="0">
                          <a:solidFill>
                            <a:schemeClr val="tx1"/>
                          </a:solidFill>
                          <a:effectLst/>
                        </a:rPr>
                        <a:t>Block as MAF</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r>
                        <a:rPr lang="en-US" sz="1700" b="0" u="none" strike="noStrike" dirty="0">
                          <a:solidFill>
                            <a:schemeClr val="tx1"/>
                          </a:solidFill>
                          <a:effectLst/>
                        </a:rPr>
                        <a:t>        </a:t>
                      </a:r>
                      <a:r>
                        <a:rPr lang="en-US" sz="1700" b="0" u="none" strike="noStrike" dirty="0" smtClean="0">
                          <a:solidFill>
                            <a:schemeClr val="tx1"/>
                          </a:solidFill>
                          <a:effectLst/>
                        </a:rPr>
                        <a:t> </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32,589,844</a:t>
                      </a:r>
                      <a:endParaRPr lang="en-US" sz="1700" b="0" u="none" strike="noStrike" dirty="0" smtClean="0">
                        <a:solidFill>
                          <a:schemeClr val="tx1"/>
                        </a:solidFill>
                        <a:effectLst/>
                      </a:endParaRPr>
                    </a:p>
                  </a:txBody>
                  <a:tcPr marL="9525" marR="9525" marT="9525" marB="0">
                    <a:solidFill>
                      <a:schemeClr val="accent2">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93% of Matched</a:t>
                      </a:r>
                    </a:p>
                  </a:txBody>
                  <a:tcPr marL="9525" marR="9525" marT="9525" marB="0">
                    <a:solidFill>
                      <a:schemeClr val="accent2">
                        <a:lumMod val="20000"/>
                        <a:lumOff val="80000"/>
                      </a:schemeClr>
                    </a:solidFill>
                  </a:tcPr>
                </a:tc>
              </a:tr>
              <a:tr h="438080">
                <a:tc>
                  <a:txBody>
                    <a:bodyPr/>
                    <a:lstStyle/>
                    <a:p>
                      <a:pPr algn="r" rtl="0" fontAlgn="b"/>
                      <a:r>
                        <a:rPr lang="en-US" sz="1700" u="none" strike="noStrike" dirty="0" smtClean="0">
                          <a:solidFill>
                            <a:schemeClr val="tx1"/>
                          </a:solidFill>
                          <a:effectLst/>
                        </a:rPr>
                        <a:t>Addresses </a:t>
                      </a:r>
                      <a:r>
                        <a:rPr lang="en-US" sz="1700" u="none" strike="noStrike" dirty="0">
                          <a:solidFill>
                            <a:schemeClr val="tx1"/>
                          </a:solidFill>
                          <a:effectLst/>
                        </a:rPr>
                        <a:t>in Different </a:t>
                      </a:r>
                      <a:r>
                        <a:rPr lang="en-US" sz="1700" u="none" strike="noStrike" dirty="0" smtClean="0">
                          <a:solidFill>
                            <a:schemeClr val="tx1"/>
                          </a:solidFill>
                          <a:effectLst/>
                        </a:rPr>
                        <a:t>Block than MAF</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r>
                        <a:rPr lang="en-US" sz="1700" b="0" u="none" strike="noStrike" dirty="0">
                          <a:solidFill>
                            <a:schemeClr val="tx1"/>
                          </a:solidFill>
                          <a:effectLst/>
                        </a:rPr>
                        <a:t>           </a:t>
                      </a:r>
                      <a:r>
                        <a:rPr lang="en-US" sz="1700" b="0" u="none" strike="noStrike" dirty="0" smtClean="0">
                          <a:solidFill>
                            <a:schemeClr val="tx1"/>
                          </a:solidFill>
                          <a:effectLst/>
                        </a:rPr>
                        <a:t> </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r>
                        <a:rPr lang="en-US" sz="1700" b="0" i="0" u="none" strike="noStrike" dirty="0" smtClean="0">
                          <a:solidFill>
                            <a:schemeClr val="tx1"/>
                          </a:solidFill>
                          <a:effectLst/>
                          <a:latin typeface="Calibri"/>
                        </a:rPr>
                        <a:t>1,782,125</a:t>
                      </a:r>
                    </a:p>
                  </a:txBody>
                  <a:tcPr marL="9525" marR="9525" marT="9525" marB="0">
                    <a:solidFill>
                      <a:schemeClr val="accent2">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6% of Matched</a:t>
                      </a:r>
                    </a:p>
                    <a:p>
                      <a:pPr marL="0" marR="0" indent="0" algn="l" defTabSz="914400" rtl="0" eaLnBrk="1" fontAlgn="b" latinLnBrk="0" hangingPunct="1">
                        <a:lnSpc>
                          <a:spcPct val="100000"/>
                        </a:lnSpc>
                        <a:spcBef>
                          <a:spcPts val="0"/>
                        </a:spcBef>
                        <a:spcAft>
                          <a:spcPts val="0"/>
                        </a:spcAft>
                        <a:buClrTx/>
                        <a:buSzTx/>
                        <a:buFontTx/>
                        <a:buNone/>
                        <a:tabLst/>
                        <a:defRPr/>
                      </a:pPr>
                      <a:endParaRPr lang="en-US" sz="1700" b="0" i="0" u="none" strike="noStrike" dirty="0" smtClean="0">
                        <a:solidFill>
                          <a:schemeClr val="tx1"/>
                        </a:solidFill>
                        <a:effectLst/>
                        <a:latin typeface="+mn-lt"/>
                      </a:endParaRPr>
                    </a:p>
                  </a:txBody>
                  <a:tcPr marL="9525" marR="9525" marT="9525" marB="0">
                    <a:solidFill>
                      <a:schemeClr val="accent2">
                        <a:lumMod val="20000"/>
                        <a:lumOff val="80000"/>
                      </a:schemeClr>
                    </a:solidFill>
                  </a:tcPr>
                </a:tc>
              </a:tr>
              <a:tr h="445704">
                <a:tc>
                  <a:txBody>
                    <a:bodyPr/>
                    <a:lstStyle/>
                    <a:p>
                      <a:pPr algn="r" rtl="0" fontAlgn="b"/>
                      <a:r>
                        <a:rPr lang="en-US" sz="1700" b="0" i="0" u="none" strike="noStrike" dirty="0" smtClean="0">
                          <a:solidFill>
                            <a:schemeClr val="tx1"/>
                          </a:solidFill>
                          <a:effectLst/>
                          <a:latin typeface="Calibri"/>
                        </a:rPr>
                        <a:t>New</a:t>
                      </a:r>
                      <a:r>
                        <a:rPr lang="en-US" sz="1700" b="0" i="0" u="none" strike="noStrike" baseline="0" dirty="0" smtClean="0">
                          <a:solidFill>
                            <a:schemeClr val="tx1"/>
                          </a:solidFill>
                          <a:effectLst/>
                          <a:latin typeface="Calibri"/>
                        </a:rPr>
                        <a:t> Geocode Attained</a:t>
                      </a:r>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algn="l" rtl="0" fontAlgn="b"/>
                      <a:endParaRPr lang="en-US" sz="1700" b="0" i="0" u="none" strike="noStrike" dirty="0">
                        <a:solidFill>
                          <a:schemeClr val="tx1"/>
                        </a:solidFill>
                        <a:effectLst/>
                        <a:latin typeface="Calibri"/>
                      </a:endParaRPr>
                    </a:p>
                  </a:txBody>
                  <a:tcPr marL="9525" marR="9525" marT="9525" marB="0">
                    <a:solidFill>
                      <a:schemeClr val="accent2">
                        <a:lumMod val="20000"/>
                        <a:lumOff val="80000"/>
                      </a:schemeClr>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492,573</a:t>
                      </a:r>
                    </a:p>
                  </a:txBody>
                  <a:tcPr marL="9525" marR="9525" marT="9525" marB="0">
                    <a:solidFill>
                      <a:schemeClr val="accent2">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1% of Matched</a:t>
                      </a:r>
                    </a:p>
                    <a:p>
                      <a:pPr marL="0" marR="0" indent="0" algn="l" defTabSz="914400" rtl="0" eaLnBrk="1" fontAlgn="b" latinLnBrk="0" hangingPunct="1">
                        <a:lnSpc>
                          <a:spcPct val="100000"/>
                        </a:lnSpc>
                        <a:spcBef>
                          <a:spcPts val="0"/>
                        </a:spcBef>
                        <a:spcAft>
                          <a:spcPts val="0"/>
                        </a:spcAft>
                        <a:buClrTx/>
                        <a:buSzTx/>
                        <a:buFontTx/>
                        <a:buNone/>
                        <a:tabLst/>
                        <a:defRPr/>
                      </a:pPr>
                      <a:endParaRPr lang="en-US" sz="1700" b="0" i="0" u="none" strike="noStrike" dirty="0" smtClean="0">
                        <a:solidFill>
                          <a:schemeClr val="tx1"/>
                        </a:solidFill>
                        <a:effectLst/>
                        <a:latin typeface="+mn-lt"/>
                      </a:endParaRPr>
                    </a:p>
                  </a:txBody>
                  <a:tcPr marL="9525" marR="9525" marT="9525" marB="0">
                    <a:solidFill>
                      <a:schemeClr val="accent2">
                        <a:lumMod val="20000"/>
                        <a:lumOff val="80000"/>
                      </a:schemeClr>
                    </a:solidFill>
                  </a:tcPr>
                </a:tc>
              </a:tr>
              <a:tr h="438080">
                <a:tc>
                  <a:txBody>
                    <a:bodyPr/>
                    <a:lstStyle/>
                    <a:p>
                      <a:pPr algn="r" rtl="0" fontAlgn="b"/>
                      <a:r>
                        <a:rPr lang="en-US" sz="1700" b="0" i="0" u="none" strike="noStrike" dirty="0" smtClean="0">
                          <a:solidFill>
                            <a:schemeClr val="tx1"/>
                          </a:solidFill>
                          <a:effectLst/>
                          <a:latin typeface="Calibri"/>
                        </a:rPr>
                        <a:t>Addresses w/ No Address Class </a:t>
                      </a:r>
                    </a:p>
                    <a:p>
                      <a:pPr algn="r" rtl="0" fontAlgn="b"/>
                      <a:r>
                        <a:rPr lang="en-US" sz="1700" b="0" i="0" u="none" strike="noStrike" dirty="0" smtClean="0">
                          <a:solidFill>
                            <a:schemeClr val="tx1"/>
                          </a:solidFill>
                          <a:effectLst/>
                          <a:latin typeface="Calibri"/>
                        </a:rPr>
                        <a:t>Identified</a:t>
                      </a:r>
                      <a:endParaRPr lang="en-US" sz="1700" b="0" i="0" u="none" strike="noStrike" dirty="0">
                        <a:solidFill>
                          <a:schemeClr val="tx1"/>
                        </a:solidFill>
                        <a:effectLst/>
                        <a:latin typeface="Calibri"/>
                      </a:endParaRPr>
                    </a:p>
                  </a:txBody>
                  <a:tcPr marL="9525" marR="9525" marT="9525" marB="0">
                    <a:solidFill>
                      <a:schemeClr val="accent3">
                        <a:lumMod val="20000"/>
                        <a:lumOff val="80000"/>
                      </a:schemeClr>
                    </a:solidFill>
                  </a:tcPr>
                </a:tc>
                <a:tc>
                  <a:txBody>
                    <a:bodyPr/>
                    <a:lstStyle/>
                    <a:p>
                      <a:pPr algn="l" rtl="0" fontAlgn="b"/>
                      <a:endParaRPr lang="en-US" sz="1700" b="0" i="0" u="none" strike="noStrike" dirty="0">
                        <a:solidFill>
                          <a:schemeClr val="tx1"/>
                        </a:solidFill>
                        <a:effectLst/>
                        <a:latin typeface="Calibri"/>
                      </a:endParaRPr>
                    </a:p>
                  </a:txBody>
                  <a:tcPr marL="9525" marR="9525" marT="9525" marB="0">
                    <a:solidFill>
                      <a:schemeClr val="accent3">
                        <a:lumMod val="20000"/>
                        <a:lumOff val="80000"/>
                      </a:schemeClr>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18,517,760</a:t>
                      </a:r>
                      <a:endParaRPr lang="en-US" sz="1700" b="0" i="0" u="none" strike="noStrike" dirty="0" smtClean="0">
                        <a:solidFill>
                          <a:schemeClr val="tx1"/>
                        </a:solidFill>
                        <a:effectLst/>
                        <a:latin typeface="Calibri"/>
                      </a:endParaRPr>
                    </a:p>
                  </a:txBody>
                  <a:tcPr marL="9525" marR="9525" marT="9525" marB="0">
                    <a:solidFill>
                      <a:schemeClr val="accent3">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u="none" strike="noStrike" dirty="0" smtClean="0">
                          <a:solidFill>
                            <a:schemeClr val="tx1"/>
                          </a:solidFill>
                          <a:effectLst/>
                        </a:rPr>
                        <a:t>53% of Matched</a:t>
                      </a:r>
                    </a:p>
                  </a:txBody>
                  <a:tcPr marL="9525" marR="9525" marT="9525" marB="0">
                    <a:solidFill>
                      <a:schemeClr val="accent3">
                        <a:lumMod val="20000"/>
                        <a:lumOff val="80000"/>
                      </a:schemeClr>
                    </a:solidFill>
                  </a:tcPr>
                </a:tc>
              </a:tr>
              <a:tr h="438080">
                <a:tc>
                  <a:txBody>
                    <a:bodyPr/>
                    <a:lstStyle/>
                    <a:p>
                      <a:pPr algn="l" rtl="0" fontAlgn="b"/>
                      <a:r>
                        <a:rPr lang="en-US" sz="1700" u="none" strike="noStrike" dirty="0" smtClean="0">
                          <a:solidFill>
                            <a:schemeClr val="tx1"/>
                          </a:solidFill>
                          <a:effectLst/>
                        </a:rPr>
                        <a:t>Total Partner Addresses</a:t>
                      </a:r>
                      <a:r>
                        <a:rPr lang="en-US" sz="1700" u="none" strike="noStrike" baseline="0" dirty="0" smtClean="0">
                          <a:solidFill>
                            <a:schemeClr val="tx1"/>
                          </a:solidFill>
                          <a:effectLst/>
                        </a:rPr>
                        <a:t> </a:t>
                      </a:r>
                      <a:r>
                        <a:rPr lang="en-US" sz="1700" u="sng" strike="noStrike" dirty="0" smtClean="0">
                          <a:solidFill>
                            <a:schemeClr val="tx1"/>
                          </a:solidFill>
                          <a:effectLst/>
                        </a:rPr>
                        <a:t>Unmatched</a:t>
                      </a:r>
                      <a:r>
                        <a:rPr lang="en-US" sz="1700" u="none" strike="noStrike" dirty="0" smtClean="0">
                          <a:solidFill>
                            <a:schemeClr val="tx1"/>
                          </a:solidFill>
                          <a:effectLst/>
                        </a:rPr>
                        <a:t> to</a:t>
                      </a:r>
                      <a:r>
                        <a:rPr lang="en-US" sz="1700" u="none" strike="noStrike" baseline="0" dirty="0" smtClean="0">
                          <a:solidFill>
                            <a:schemeClr val="tx1"/>
                          </a:solidFill>
                          <a:effectLst/>
                        </a:rPr>
                        <a:t> MAF</a:t>
                      </a:r>
                      <a:endParaRPr lang="en-US" sz="1700" b="0" i="0" u="none" strike="noStrike" dirty="0">
                        <a:solidFill>
                          <a:schemeClr val="tx1"/>
                        </a:solidFill>
                        <a:effectLst/>
                        <a:latin typeface="Calibri"/>
                      </a:endParaRPr>
                    </a:p>
                  </a:txBody>
                  <a:tcPr marL="9525" marR="9525" marT="9525" marB="0">
                    <a:solidFill>
                      <a:srgbClr val="D7DB9D"/>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u="none" strike="noStrike" dirty="0" smtClean="0">
                          <a:solidFill>
                            <a:schemeClr val="tx1"/>
                          </a:solidFill>
                          <a:effectLst/>
                        </a:rPr>
                        <a:t>5,550,965 </a:t>
                      </a:r>
                    </a:p>
                  </a:txBody>
                  <a:tcPr marL="9525" marR="9525" marT="9525" marB="0">
                    <a:solidFill>
                      <a:srgbClr val="D7DB9D"/>
                    </a:solidFill>
                  </a:tcPr>
                </a:tc>
                <a:tc>
                  <a:txBody>
                    <a:bodyPr/>
                    <a:lstStyle/>
                    <a:p>
                      <a:pPr algn="l" rtl="0" fontAlgn="b"/>
                      <a:endParaRPr lang="en-US" sz="1700" b="0" i="0" u="none" strike="noStrike" dirty="0">
                        <a:solidFill>
                          <a:schemeClr val="tx1"/>
                        </a:solidFill>
                        <a:effectLst/>
                        <a:latin typeface="Calibri"/>
                      </a:endParaRPr>
                    </a:p>
                  </a:txBody>
                  <a:tcPr marL="9525" marR="9525" marT="9525" marB="0">
                    <a:solidFill>
                      <a:srgbClr val="D7DB9D"/>
                    </a:solidFill>
                  </a:tcPr>
                </a:tc>
                <a:tc>
                  <a:txBody>
                    <a:bodyPr/>
                    <a:lstStyle/>
                    <a:p>
                      <a:pPr algn="l" rtl="0" fontAlgn="b"/>
                      <a:r>
                        <a:rPr lang="en-US" sz="1700" b="0" i="0" u="none" strike="noStrike" dirty="0" smtClean="0">
                          <a:solidFill>
                            <a:schemeClr val="tx1"/>
                          </a:solidFill>
                          <a:effectLst/>
                          <a:latin typeface="Calibri"/>
                        </a:rPr>
                        <a:t>14% of Total</a:t>
                      </a:r>
                      <a:endParaRPr lang="en-US" sz="1700" b="0" i="0" u="none" strike="noStrike" dirty="0">
                        <a:solidFill>
                          <a:schemeClr val="tx1"/>
                        </a:solidFill>
                        <a:effectLst/>
                        <a:latin typeface="Calibri"/>
                      </a:endParaRPr>
                    </a:p>
                  </a:txBody>
                  <a:tcPr marL="9525" marR="9525" marT="9525" marB="0">
                    <a:solidFill>
                      <a:srgbClr val="D7DB9D"/>
                    </a:solidFill>
                  </a:tcPr>
                </a:tc>
              </a:tr>
              <a:tr h="419018">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700" b="0" u="none" strike="noStrike" dirty="0" smtClean="0">
                          <a:solidFill>
                            <a:schemeClr val="tx1"/>
                          </a:solidFill>
                          <a:effectLst/>
                        </a:rPr>
                        <a:t>Unmatched Class</a:t>
                      </a:r>
                      <a:r>
                        <a:rPr lang="en-US" sz="1700" b="0" u="none" strike="noStrike" baseline="0" dirty="0" smtClean="0">
                          <a:solidFill>
                            <a:schemeClr val="tx1"/>
                          </a:solidFill>
                          <a:effectLst/>
                        </a:rPr>
                        <a:t> </a:t>
                      </a:r>
                      <a:r>
                        <a:rPr lang="en-US" sz="1700" b="0" u="none" strike="noStrike" dirty="0" smtClean="0">
                          <a:solidFill>
                            <a:schemeClr val="tx1"/>
                          </a:solidFill>
                          <a:effectLst/>
                        </a:rPr>
                        <a:t>Residential</a:t>
                      </a:r>
                      <a:endParaRPr lang="en-US" sz="1700" b="0" i="0" u="none" strike="noStrike" dirty="0" smtClean="0">
                        <a:solidFill>
                          <a:schemeClr val="tx1"/>
                        </a:solidFill>
                        <a:effectLst/>
                        <a:latin typeface="+mn-lt"/>
                      </a:endParaRPr>
                    </a:p>
                  </a:txBody>
                  <a:tcPr marL="9525" marR="9525" marT="9525" marB="0">
                    <a:solidFill>
                      <a:srgbClr val="D7DB9D"/>
                    </a:solidFill>
                  </a:tcPr>
                </a:tc>
                <a:tc>
                  <a:txBody>
                    <a:bodyPr/>
                    <a:lstStyle/>
                    <a:p>
                      <a:pPr algn="l" rtl="0" fontAlgn="b"/>
                      <a:endParaRPr lang="en-US" sz="1700" b="0" i="0" u="none" strike="noStrike" dirty="0">
                        <a:solidFill>
                          <a:schemeClr val="tx1"/>
                        </a:solidFill>
                        <a:effectLst/>
                        <a:latin typeface="Calibri"/>
                      </a:endParaRPr>
                    </a:p>
                  </a:txBody>
                  <a:tcPr marL="9525" marR="9525" marT="9525" marB="0">
                    <a:solidFill>
                      <a:srgbClr val="D7DB9D"/>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1,320,507</a:t>
                      </a:r>
                      <a:endParaRPr lang="en-US" sz="1700" b="0" u="none" strike="noStrike" dirty="0" smtClean="0">
                        <a:solidFill>
                          <a:schemeClr val="tx1"/>
                        </a:solidFill>
                        <a:effectLst/>
                      </a:endParaRPr>
                    </a:p>
                  </a:txBody>
                  <a:tcPr marL="9525" marR="9525" marT="9525" marB="0">
                    <a:solidFill>
                      <a:srgbClr val="D7DB9D"/>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u="none" strike="noStrike" dirty="0" smtClean="0">
                          <a:solidFill>
                            <a:schemeClr val="tx1"/>
                          </a:solidFill>
                          <a:effectLst/>
                        </a:rPr>
                        <a:t>24% of Unmatched</a:t>
                      </a:r>
                    </a:p>
                  </a:txBody>
                  <a:tcPr marL="9525" marR="9525" marT="9525" marB="0">
                    <a:solidFill>
                      <a:srgbClr val="D7DB9D"/>
                    </a:solidFill>
                  </a:tcPr>
                </a:tc>
              </a:tr>
              <a:tr h="438080">
                <a:tc>
                  <a:txBody>
                    <a:bodyPr/>
                    <a:lstStyle/>
                    <a:p>
                      <a:pPr algn="r" rtl="0" fontAlgn="b"/>
                      <a:r>
                        <a:rPr lang="en-US" sz="1700" b="0" i="0" u="none" strike="noStrike" dirty="0" smtClean="0">
                          <a:solidFill>
                            <a:schemeClr val="tx1"/>
                          </a:solidFill>
                          <a:effectLst/>
                          <a:latin typeface="Calibri"/>
                        </a:rPr>
                        <a:t>Unmatched Commercial</a:t>
                      </a:r>
                      <a:r>
                        <a:rPr lang="en-US" sz="1700" b="0" i="0" u="none" strike="noStrike" baseline="0" dirty="0" smtClean="0">
                          <a:solidFill>
                            <a:schemeClr val="tx1"/>
                          </a:solidFill>
                          <a:effectLst/>
                          <a:latin typeface="Calibri"/>
                        </a:rPr>
                        <a:t>/Other/</a:t>
                      </a:r>
                    </a:p>
                    <a:p>
                      <a:pPr algn="r" rtl="0" fontAlgn="b"/>
                      <a:r>
                        <a:rPr lang="en-US" sz="1700" b="0" i="0" u="none" strike="noStrike" baseline="0" dirty="0" smtClean="0">
                          <a:solidFill>
                            <a:schemeClr val="tx1"/>
                          </a:solidFill>
                          <a:effectLst/>
                          <a:latin typeface="Calibri"/>
                        </a:rPr>
                        <a:t>Unspecified</a:t>
                      </a:r>
                      <a:endParaRPr lang="en-US" sz="1700" b="0" i="0" u="none" strike="noStrike" dirty="0">
                        <a:solidFill>
                          <a:schemeClr val="tx1"/>
                        </a:solidFill>
                        <a:effectLst/>
                        <a:latin typeface="Calibri"/>
                      </a:endParaRPr>
                    </a:p>
                  </a:txBody>
                  <a:tcPr marL="9525" marR="9525" marT="9525" marB="0">
                    <a:solidFill>
                      <a:srgbClr val="D7DB9D"/>
                    </a:solidFill>
                  </a:tcPr>
                </a:tc>
                <a:tc>
                  <a:txBody>
                    <a:bodyPr/>
                    <a:lstStyle/>
                    <a:p>
                      <a:pPr algn="l" rtl="0" fontAlgn="b"/>
                      <a:r>
                        <a:rPr lang="en-US" sz="1700" b="0" u="none" strike="noStrike" dirty="0" smtClean="0">
                          <a:solidFill>
                            <a:schemeClr val="tx1"/>
                          </a:solidFill>
                          <a:effectLst/>
                        </a:rPr>
                        <a:t>            </a:t>
                      </a:r>
                      <a:endParaRPr lang="en-US" sz="1700" b="0" i="0" u="none" strike="noStrike" dirty="0">
                        <a:solidFill>
                          <a:schemeClr val="tx1"/>
                        </a:solidFill>
                        <a:effectLst/>
                        <a:latin typeface="Calibri"/>
                      </a:endParaRPr>
                    </a:p>
                  </a:txBody>
                  <a:tcPr marL="9525" marR="9525" marT="9525" marB="0">
                    <a:solidFill>
                      <a:srgbClr val="D7DB9D"/>
                    </a:solidFill>
                  </a:tcPr>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4,230,458</a:t>
                      </a:r>
                      <a:endParaRPr lang="en-US" sz="1700" b="0" u="none" strike="noStrike" dirty="0" smtClean="0">
                        <a:solidFill>
                          <a:schemeClr val="tx1"/>
                        </a:solidFill>
                        <a:effectLst/>
                      </a:endParaRPr>
                    </a:p>
                  </a:txBody>
                  <a:tcPr marL="9525" marR="9525" marT="9525" marB="0">
                    <a:solidFill>
                      <a:srgbClr val="D7DB9D"/>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700" b="0" i="0" u="none" strike="noStrike" dirty="0" smtClean="0">
                          <a:solidFill>
                            <a:schemeClr val="tx1"/>
                          </a:solidFill>
                          <a:effectLst/>
                          <a:latin typeface="+mn-lt"/>
                        </a:rPr>
                        <a:t>76% of Unmatched</a:t>
                      </a:r>
                    </a:p>
                    <a:p>
                      <a:pPr marL="0" marR="0" indent="0" algn="r" defTabSz="914400" rtl="0" eaLnBrk="1" fontAlgn="b" latinLnBrk="0" hangingPunct="1">
                        <a:lnSpc>
                          <a:spcPct val="100000"/>
                        </a:lnSpc>
                        <a:spcBef>
                          <a:spcPts val="0"/>
                        </a:spcBef>
                        <a:spcAft>
                          <a:spcPts val="0"/>
                        </a:spcAft>
                        <a:buClrTx/>
                        <a:buSzTx/>
                        <a:buFontTx/>
                        <a:buNone/>
                        <a:tabLst/>
                        <a:defRPr/>
                      </a:pPr>
                      <a:endParaRPr lang="en-US" sz="1700" b="0" i="0" u="none" strike="noStrike" dirty="0" smtClean="0">
                        <a:solidFill>
                          <a:schemeClr val="tx1"/>
                        </a:solidFill>
                        <a:effectLst/>
                        <a:latin typeface="+mn-lt"/>
                      </a:endParaRPr>
                    </a:p>
                  </a:txBody>
                  <a:tcPr marL="9525" marR="9525" marT="9525" marB="0">
                    <a:solidFill>
                      <a:srgbClr val="D7DB9D"/>
                    </a:solidFill>
                  </a:tcPr>
                </a:tc>
              </a:tr>
            </a:tbl>
          </a:graphicData>
        </a:graphic>
      </p:graphicFrame>
    </p:spTree>
    <p:extLst>
      <p:ext uri="{BB962C8B-B14F-4D97-AF65-F5344CB8AC3E}">
        <p14:creationId xmlns:p14="http://schemas.microsoft.com/office/powerpoint/2010/main" val="2899317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you help?	</a:t>
            </a:r>
            <a:endParaRPr lang="en-US" dirty="0"/>
          </a:p>
        </p:txBody>
      </p:sp>
      <p:sp>
        <p:nvSpPr>
          <p:cNvPr id="3" name="Content Placeholder 2"/>
          <p:cNvSpPr>
            <a:spLocks noGrp="1"/>
          </p:cNvSpPr>
          <p:nvPr>
            <p:ph idx="1"/>
          </p:nvPr>
        </p:nvSpPr>
        <p:spPr>
          <a:xfrm>
            <a:off x="457200" y="1434143"/>
            <a:ext cx="8229600" cy="4525963"/>
          </a:xfrm>
        </p:spPr>
        <p:txBody>
          <a:bodyPr/>
          <a:lstStyle/>
          <a:p>
            <a:r>
              <a:rPr lang="en-US" dirty="0" smtClean="0"/>
              <a:t>Encourage partners to include the following in their address list development:</a:t>
            </a:r>
          </a:p>
          <a:p>
            <a:pPr lvl="1"/>
            <a:r>
              <a:rPr lang="en-US" dirty="0"/>
              <a:t>Address Types (e.g. residential, commercial, government etc.) </a:t>
            </a:r>
          </a:p>
          <a:p>
            <a:pPr lvl="1"/>
            <a:r>
              <a:rPr lang="en-US" dirty="0" smtClean="0"/>
              <a:t>Within Structure Identifiers (e.g. apt #101)</a:t>
            </a:r>
          </a:p>
          <a:p>
            <a:pPr lvl="1"/>
            <a:r>
              <a:rPr lang="en-US" dirty="0" smtClean="0"/>
              <a:t>Identification </a:t>
            </a:r>
            <a:r>
              <a:rPr lang="en-US" dirty="0"/>
              <a:t>of Group Quarters</a:t>
            </a:r>
          </a:p>
          <a:p>
            <a:pPr lvl="1"/>
            <a:endParaRPr lang="en-US" dirty="0" smtClean="0"/>
          </a:p>
          <a:p>
            <a:endParaRPr lang="en-US" dirty="0"/>
          </a:p>
        </p:txBody>
      </p:sp>
      <p:pic>
        <p:nvPicPr>
          <p:cNvPr id="1048" name="Picture 24" descr="C:\Users\johns064\AppData\Local\Microsoft\Windows\Temporary Internet Files\Content.IE5\J9E9DIP1\MC90036734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4689929"/>
            <a:ext cx="1752600" cy="1270177"/>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C:\Users\johns064\AppData\Local\Microsoft\Windows\Temporary Internet Files\Content.IE5\UAUHQO89\MC90008922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64225"/>
            <a:ext cx="1676400" cy="127497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C:\Users\johns064\AppData\Local\Microsoft\Windows\Temporary Internet Files\Content.IE5\BCDGVQ5Y\MC900089588[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77000" y="4824087"/>
            <a:ext cx="1864735" cy="1031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842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4852"/>
            <a:ext cx="8229600" cy="699037"/>
          </a:xfrm>
        </p:spPr>
        <p:txBody>
          <a:bodyPr>
            <a:noAutofit/>
          </a:bodyPr>
          <a:lstStyle/>
          <a:p>
            <a:r>
              <a:rPr lang="en-US" sz="4000" dirty="0" smtClean="0"/>
              <a:t>GSS-I Sample Feedback Reports  </a:t>
            </a:r>
            <a:endParaRPr lang="en-US" sz="40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81237840"/>
              </p:ext>
            </p:extLst>
          </p:nvPr>
        </p:nvGraphicFramePr>
        <p:xfrm>
          <a:off x="126124" y="1308537"/>
          <a:ext cx="9364718" cy="2218024"/>
        </p:xfrm>
        <a:graphic>
          <a:graphicData uri="http://schemas.openxmlformats.org/drawingml/2006/table">
            <a:tbl>
              <a:tblPr>
                <a:tableStyleId>{5C22544A-7EE6-4342-B048-85BDC9FD1C3A}</a:tableStyleId>
              </a:tblPr>
              <a:tblGrid>
                <a:gridCol w="305187"/>
                <a:gridCol w="398439"/>
                <a:gridCol w="368432"/>
                <a:gridCol w="331073"/>
                <a:gridCol w="1008993"/>
                <a:gridCol w="614855"/>
                <a:gridCol w="709449"/>
                <a:gridCol w="851338"/>
                <a:gridCol w="457200"/>
                <a:gridCol w="536027"/>
                <a:gridCol w="394138"/>
                <a:gridCol w="630621"/>
                <a:gridCol w="600053"/>
                <a:gridCol w="519947"/>
                <a:gridCol w="610374"/>
                <a:gridCol w="519947"/>
                <a:gridCol w="508645"/>
              </a:tblGrid>
              <a:tr h="144600">
                <a:tc gridSpan="17">
                  <a:txBody>
                    <a:bodyPr/>
                    <a:lstStyle/>
                    <a:p>
                      <a:pPr algn="l" fontAlgn="b"/>
                      <a:r>
                        <a:rPr lang="en-US" sz="1400" b="1" i="0" u="none" strike="noStrike" dirty="0" smtClean="0">
                          <a:solidFill>
                            <a:srgbClr val="000000"/>
                          </a:solidFill>
                          <a:effectLst/>
                          <a:latin typeface="Calibri"/>
                        </a:rPr>
                        <a:t> Figure  1.  Detailed</a:t>
                      </a:r>
                      <a:r>
                        <a:rPr lang="en-US" sz="1400" b="1" i="0" u="none" strike="noStrike" baseline="0" dirty="0" smtClean="0">
                          <a:solidFill>
                            <a:srgbClr val="000000"/>
                          </a:solidFill>
                          <a:effectLst/>
                          <a:latin typeface="Calibri"/>
                        </a:rPr>
                        <a:t> Feedback Report Sample for Florence  Co South Carolina </a:t>
                      </a:r>
                      <a:endParaRPr lang="en-US" sz="14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l"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c hMerge="1">
                  <a:txBody>
                    <a:bodyPr/>
                    <a:lstStyle/>
                    <a:p>
                      <a:pPr algn="ctr" fontAlgn="b"/>
                      <a:endParaRPr lang="en-US" sz="1000" b="1" i="0" u="none" strike="noStrike" dirty="0">
                        <a:solidFill>
                          <a:srgbClr val="000000"/>
                        </a:solidFill>
                        <a:effectLst/>
                        <a:latin typeface="Calibri"/>
                      </a:endParaRPr>
                    </a:p>
                  </a:txBody>
                  <a:tcPr marL="7454" marR="7454" marT="7454" marB="0" anchor="b"/>
                </a:tc>
              </a:tr>
              <a:tr h="477467">
                <a:tc>
                  <a:txBody>
                    <a:bodyPr/>
                    <a:lstStyle/>
                    <a:p>
                      <a:pPr algn="ctr" fontAlgn="b"/>
                      <a:r>
                        <a:rPr lang="en-US" sz="1000" u="none" strike="noStrike" dirty="0" smtClean="0">
                          <a:effectLst/>
                        </a:rPr>
                        <a:t>(A)</a:t>
                      </a:r>
                    </a:p>
                    <a:p>
                      <a:pPr algn="ctr" fontAlgn="b"/>
                      <a:r>
                        <a:rPr lang="en-US" sz="1000" u="none" strike="noStrike" dirty="0" smtClean="0">
                          <a:effectLst/>
                        </a:rPr>
                        <a:t>State</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(B)</a:t>
                      </a:r>
                    </a:p>
                    <a:p>
                      <a:pPr algn="ctr" fontAlgn="b"/>
                      <a:r>
                        <a:rPr lang="en-US" sz="1000" u="none" strike="noStrike" dirty="0" smtClean="0">
                          <a:effectLst/>
                        </a:rPr>
                        <a:t>County</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(C)</a:t>
                      </a:r>
                    </a:p>
                    <a:p>
                      <a:pPr algn="ctr" fontAlgn="b"/>
                      <a:r>
                        <a:rPr lang="en-US" sz="1000" u="none" strike="noStrike" dirty="0" smtClean="0">
                          <a:effectLst/>
                        </a:rPr>
                        <a:t>Tract </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(D)</a:t>
                      </a:r>
                    </a:p>
                    <a:p>
                      <a:pPr algn="ctr" fontAlgn="b"/>
                      <a:r>
                        <a:rPr lang="en-US" sz="1000" u="none" strike="noStrike" dirty="0" smtClean="0">
                          <a:effectLst/>
                        </a:rPr>
                        <a:t>Block</a:t>
                      </a:r>
                      <a:endParaRPr lang="en-US" sz="1000" b="1" i="0" u="none" strike="noStrike" dirty="0">
                        <a:solidFill>
                          <a:srgbClr val="000000"/>
                        </a:solidFill>
                        <a:effectLst/>
                        <a:latin typeface="Calibri"/>
                      </a:endParaRPr>
                    </a:p>
                  </a:txBody>
                  <a:tcPr marL="7454" marR="7454" marT="7454" marB="0" anchor="b"/>
                </a:tc>
                <a:tc>
                  <a:txBody>
                    <a:bodyPr/>
                    <a:lstStyle/>
                    <a:p>
                      <a:pPr algn="l" fontAlgn="b"/>
                      <a:r>
                        <a:rPr lang="en-US" sz="1000" u="none" strike="noStrike" dirty="0" smtClean="0">
                          <a:effectLst/>
                        </a:rPr>
                        <a:t>(E)</a:t>
                      </a:r>
                    </a:p>
                    <a:p>
                      <a:pPr algn="l" fontAlgn="b"/>
                      <a:r>
                        <a:rPr lang="en-US" sz="1000" u="none" strike="noStrike" dirty="0" smtClean="0">
                          <a:effectLst/>
                        </a:rPr>
                        <a:t>GEOID</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(F)</a:t>
                      </a:r>
                    </a:p>
                    <a:p>
                      <a:pPr algn="ctr" fontAlgn="b"/>
                      <a:r>
                        <a:rPr lang="en-US" sz="1000" u="none" strike="noStrike" dirty="0" smtClean="0">
                          <a:effectLst/>
                        </a:rPr>
                        <a:t>Total Addresses</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(G)</a:t>
                      </a:r>
                    </a:p>
                    <a:p>
                      <a:pPr algn="ctr" fontAlgn="b"/>
                      <a:r>
                        <a:rPr lang="en-US" sz="1000" u="none" strike="noStrike" dirty="0" smtClean="0">
                          <a:effectLst/>
                        </a:rPr>
                        <a:t>Total </a:t>
                      </a:r>
                      <a:r>
                        <a:rPr lang="en-US" sz="1000" u="none" strike="noStrike" dirty="0">
                          <a:effectLst/>
                        </a:rPr>
                        <a:t>Residential</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(H)</a:t>
                      </a:r>
                    </a:p>
                    <a:p>
                      <a:pPr algn="ctr" fontAlgn="b"/>
                      <a:r>
                        <a:rPr lang="en-US" sz="1000" u="none" strike="noStrike" dirty="0" smtClean="0">
                          <a:effectLst/>
                        </a:rPr>
                        <a:t>Total </a:t>
                      </a:r>
                      <a:r>
                        <a:rPr lang="en-US" sz="1000" u="none" strike="noStrike" dirty="0">
                          <a:effectLst/>
                        </a:rPr>
                        <a:t>Nonresidential</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(I)</a:t>
                      </a:r>
                    </a:p>
                    <a:p>
                      <a:pPr algn="ctr" fontAlgn="b"/>
                      <a:r>
                        <a:rPr lang="en-US" sz="1000" u="none" strike="noStrike" dirty="0" smtClean="0">
                          <a:effectLst/>
                        </a:rPr>
                        <a:t>Total </a:t>
                      </a:r>
                      <a:r>
                        <a:rPr lang="en-US" sz="1000" u="none" strike="noStrike" dirty="0">
                          <a:effectLst/>
                        </a:rPr>
                        <a:t>Other</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(J)</a:t>
                      </a:r>
                    </a:p>
                    <a:p>
                      <a:pPr algn="ctr" fontAlgn="b"/>
                      <a:r>
                        <a:rPr lang="en-US" sz="1000" u="none" strike="noStrike" dirty="0" smtClean="0">
                          <a:effectLst/>
                        </a:rPr>
                        <a:t>Total </a:t>
                      </a:r>
                      <a:r>
                        <a:rPr lang="en-US" sz="1000" u="none" strike="noStrike" dirty="0">
                          <a:effectLst/>
                        </a:rPr>
                        <a:t>Matched</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(K)</a:t>
                      </a:r>
                    </a:p>
                    <a:p>
                      <a:pPr algn="ctr" fontAlgn="b"/>
                      <a:r>
                        <a:rPr lang="en-US" sz="1000" u="none" strike="noStrike" dirty="0" smtClean="0">
                          <a:effectLst/>
                        </a:rPr>
                        <a:t>Total </a:t>
                      </a:r>
                      <a:r>
                        <a:rPr lang="en-US" sz="1000" u="none" strike="noStrike" dirty="0">
                          <a:effectLst/>
                        </a:rPr>
                        <a:t>Added</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(L)</a:t>
                      </a:r>
                    </a:p>
                    <a:p>
                      <a:pPr algn="ctr" fontAlgn="b"/>
                      <a:r>
                        <a:rPr lang="en-US" sz="1000" u="none" strike="noStrike" dirty="0" smtClean="0">
                          <a:effectLst/>
                        </a:rPr>
                        <a:t>Total </a:t>
                      </a:r>
                      <a:r>
                        <a:rPr lang="en-US" sz="1000" u="none" strike="noStrike" dirty="0">
                          <a:effectLst/>
                        </a:rPr>
                        <a:t>Coordinates Added</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(M)</a:t>
                      </a:r>
                    </a:p>
                    <a:p>
                      <a:pPr algn="ctr" fontAlgn="b"/>
                      <a:r>
                        <a:rPr lang="en-US" sz="1000" u="none" strike="noStrike" dirty="0" smtClean="0">
                          <a:effectLst/>
                        </a:rPr>
                        <a:t>Total </a:t>
                      </a:r>
                      <a:r>
                        <a:rPr lang="en-US" sz="1000" u="none" strike="noStrike" dirty="0">
                          <a:effectLst/>
                        </a:rPr>
                        <a:t>Not Accepted</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(N)</a:t>
                      </a:r>
                    </a:p>
                    <a:p>
                      <a:pPr algn="ctr" fontAlgn="b"/>
                      <a:r>
                        <a:rPr lang="en-US" sz="1000" u="none" strike="noStrike" dirty="0" smtClean="0">
                          <a:effectLst/>
                        </a:rPr>
                        <a:t>Total </a:t>
                      </a:r>
                      <a:r>
                        <a:rPr lang="en-US" sz="1000" u="none" strike="noStrike" dirty="0">
                          <a:effectLst/>
                        </a:rPr>
                        <a:t>Not Accepted Duplicate</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(O)</a:t>
                      </a:r>
                    </a:p>
                    <a:p>
                      <a:pPr algn="ctr" fontAlgn="b"/>
                      <a:r>
                        <a:rPr lang="en-US" sz="1000" u="none" strike="noStrike" dirty="0" smtClean="0">
                          <a:effectLst/>
                        </a:rPr>
                        <a:t>Total </a:t>
                      </a:r>
                      <a:r>
                        <a:rPr lang="en-US" sz="1000" u="none" strike="noStrike" dirty="0">
                          <a:effectLst/>
                        </a:rPr>
                        <a:t>Not Accepted Incomplete</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(P)</a:t>
                      </a:r>
                    </a:p>
                    <a:p>
                      <a:pPr algn="ctr" fontAlgn="b"/>
                      <a:r>
                        <a:rPr lang="en-US" sz="1000" u="none" strike="noStrike" dirty="0" smtClean="0">
                          <a:effectLst/>
                        </a:rPr>
                        <a:t>Total </a:t>
                      </a:r>
                      <a:r>
                        <a:rPr lang="en-US" sz="1000" u="none" strike="noStrike" dirty="0">
                          <a:effectLst/>
                        </a:rPr>
                        <a:t>Not Accepted Other</a:t>
                      </a:r>
                      <a:endParaRPr lang="en-US" sz="1000" b="1" i="0" u="none" strike="noStrike" dirty="0">
                        <a:solidFill>
                          <a:srgbClr val="000000"/>
                        </a:solidFill>
                        <a:effectLst/>
                        <a:latin typeface="Calibri"/>
                      </a:endParaRPr>
                    </a:p>
                  </a:txBody>
                  <a:tcPr marL="7454" marR="7454" marT="7454" marB="0" anchor="b"/>
                </a:tc>
                <a:tc>
                  <a:txBody>
                    <a:bodyPr/>
                    <a:lstStyle/>
                    <a:p>
                      <a:pPr algn="ctr" fontAlgn="b"/>
                      <a:r>
                        <a:rPr lang="en-US" sz="1000" u="none" strike="noStrike" dirty="0" smtClean="0">
                          <a:effectLst/>
                        </a:rPr>
                        <a:t>(Q)</a:t>
                      </a:r>
                    </a:p>
                    <a:p>
                      <a:pPr algn="ctr" fontAlgn="b"/>
                      <a:r>
                        <a:rPr lang="en-US" sz="1000" u="none" strike="noStrike" dirty="0" smtClean="0">
                          <a:effectLst/>
                        </a:rPr>
                        <a:t>Total </a:t>
                      </a:r>
                      <a:r>
                        <a:rPr lang="en-US" sz="1000" u="none" strike="noStrike" dirty="0">
                          <a:effectLst/>
                        </a:rPr>
                        <a:t>Currently in MAF</a:t>
                      </a:r>
                      <a:endParaRPr lang="en-US" sz="1000" b="1" i="0" u="none" strike="noStrike" dirty="0">
                        <a:solidFill>
                          <a:srgbClr val="000000"/>
                        </a:solidFill>
                        <a:effectLst/>
                        <a:latin typeface="Calibri"/>
                      </a:endParaRPr>
                    </a:p>
                  </a:txBody>
                  <a:tcPr marL="7454" marR="7454" marT="7454" marB="0" anchor="b"/>
                </a:tc>
              </a:tr>
              <a:tr h="230026">
                <a:tc>
                  <a:txBody>
                    <a:bodyPr/>
                    <a:lstStyle/>
                    <a:p>
                      <a:pPr algn="r" fontAlgn="b"/>
                      <a:r>
                        <a:rPr lang="en-US" sz="1000" u="none" strike="noStrike" dirty="0">
                          <a:effectLst/>
                        </a:rPr>
                        <a:t>45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041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1000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450410001011000</a:t>
                      </a:r>
                      <a:endParaRPr lang="en-US" sz="1000" b="0" i="0" u="none" strike="noStrike" dirty="0">
                        <a:solidFill>
                          <a:srgbClr val="000000"/>
                        </a:solidFill>
                        <a:effectLst/>
                        <a:latin typeface="Calibri"/>
                      </a:endParaRPr>
                    </a:p>
                  </a:txBody>
                  <a:tcPr marL="7454" marR="7454" marT="7454" marB="0" anchor="b"/>
                </a:tc>
                <a:tc>
                  <a:txBody>
                    <a:bodyPr/>
                    <a:lstStyle/>
                    <a:p>
                      <a:pPr algn="r" fontAlgn="b"/>
                      <a:r>
                        <a:rPr lang="en-US" sz="1000" u="none" strike="noStrike" dirty="0">
                          <a:effectLst/>
                        </a:rPr>
                        <a:t>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3</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r>
              <a:tr h="230026">
                <a:tc>
                  <a:txBody>
                    <a:bodyPr/>
                    <a:lstStyle/>
                    <a:p>
                      <a:pPr algn="r" fontAlgn="b"/>
                      <a:r>
                        <a:rPr lang="en-US" sz="1000" u="none" strike="noStrike" dirty="0">
                          <a:effectLst/>
                        </a:rPr>
                        <a:t>45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041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450410001011001</a:t>
                      </a:r>
                      <a:endParaRPr lang="en-US" sz="1000" b="0" i="0" u="none" strike="noStrike" dirty="0">
                        <a:solidFill>
                          <a:srgbClr val="000000"/>
                        </a:solidFill>
                        <a:effectLst/>
                        <a:latin typeface="Calibri"/>
                      </a:endParaRPr>
                    </a:p>
                  </a:txBody>
                  <a:tcPr marL="7454" marR="7454" marT="7454" marB="0" anchor="b"/>
                </a:tc>
                <a:tc>
                  <a:txBody>
                    <a:bodyPr/>
                    <a:lstStyle/>
                    <a:p>
                      <a:pPr algn="r" fontAlgn="b"/>
                      <a:r>
                        <a:rPr lang="en-US" sz="1000" u="none" strike="noStrike" dirty="0">
                          <a:effectLst/>
                        </a:rPr>
                        <a:t>8</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8</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3</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3</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a:t>
                      </a:r>
                      <a:endParaRPr lang="en-US" sz="1000" b="0" i="0" u="none" strike="noStrike" dirty="0">
                        <a:solidFill>
                          <a:srgbClr val="000000"/>
                        </a:solidFill>
                        <a:effectLst/>
                        <a:latin typeface="Arial"/>
                      </a:endParaRPr>
                    </a:p>
                  </a:txBody>
                  <a:tcPr marL="7454" marR="7454" marT="7454" marB="0" anchor="b"/>
                </a:tc>
              </a:tr>
              <a:tr h="230026">
                <a:tc>
                  <a:txBody>
                    <a:bodyPr/>
                    <a:lstStyle/>
                    <a:p>
                      <a:pPr algn="r" fontAlgn="b"/>
                      <a:r>
                        <a:rPr lang="en-US" sz="1000" u="none" strike="noStrike" dirty="0">
                          <a:effectLst/>
                        </a:rPr>
                        <a:t>45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041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1002</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450410001011002</a:t>
                      </a:r>
                      <a:endParaRPr lang="en-US" sz="1000" b="0" i="0" u="none" strike="noStrike" dirty="0">
                        <a:solidFill>
                          <a:srgbClr val="000000"/>
                        </a:solidFill>
                        <a:effectLst/>
                        <a:latin typeface="Calibri"/>
                      </a:endParaRPr>
                    </a:p>
                  </a:txBody>
                  <a:tcPr marL="7454" marR="7454" marT="7454" marB="0" anchor="b"/>
                </a:tc>
                <a:tc>
                  <a:txBody>
                    <a:bodyPr/>
                    <a:lstStyle/>
                    <a:p>
                      <a:pPr algn="r" fontAlgn="b"/>
                      <a:r>
                        <a:rPr lang="en-US" sz="1000" u="none" strike="noStrike" dirty="0">
                          <a:effectLst/>
                        </a:rPr>
                        <a:t>21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20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2</a:t>
                      </a:r>
                      <a:endParaRPr lang="en-US" sz="1000" b="0" i="0" u="none" strike="noStrike" dirty="0">
                        <a:solidFill>
                          <a:srgbClr val="000000"/>
                        </a:solidFill>
                        <a:effectLst/>
                        <a:latin typeface="Arial"/>
                      </a:endParaRPr>
                    </a:p>
                  </a:txBody>
                  <a:tcPr marL="7454" marR="7454" marT="7454" marB="0" anchor="b"/>
                </a:tc>
              </a:tr>
              <a:tr h="230026">
                <a:tc>
                  <a:txBody>
                    <a:bodyPr/>
                    <a:lstStyle/>
                    <a:p>
                      <a:pPr algn="r" fontAlgn="b"/>
                      <a:r>
                        <a:rPr lang="en-US" sz="1000" u="none" strike="noStrike" dirty="0">
                          <a:effectLst/>
                        </a:rPr>
                        <a:t>45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041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1003</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450410001011003</a:t>
                      </a:r>
                      <a:endParaRPr lang="en-US" sz="1000" b="0" i="0" u="none" strike="noStrike" dirty="0">
                        <a:solidFill>
                          <a:srgbClr val="000000"/>
                        </a:solidFill>
                        <a:effectLst/>
                        <a:latin typeface="Calibri"/>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r>
              <a:tr h="230026">
                <a:tc>
                  <a:txBody>
                    <a:bodyPr/>
                    <a:lstStyle/>
                    <a:p>
                      <a:pPr algn="r" fontAlgn="b"/>
                      <a:r>
                        <a:rPr lang="en-US" sz="1000" u="none" strike="noStrike" dirty="0">
                          <a:effectLst/>
                        </a:rPr>
                        <a:t>45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041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1004</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450410001011004</a:t>
                      </a:r>
                      <a:endParaRPr lang="en-US" sz="1000" b="0" i="0" u="none" strike="noStrike" dirty="0">
                        <a:solidFill>
                          <a:srgbClr val="000000"/>
                        </a:solidFill>
                        <a:effectLst/>
                        <a:latin typeface="Calibri"/>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r>
              <a:tr h="230026">
                <a:tc>
                  <a:txBody>
                    <a:bodyPr/>
                    <a:lstStyle/>
                    <a:p>
                      <a:pPr algn="r" fontAlgn="b"/>
                      <a:r>
                        <a:rPr lang="en-US" sz="1000" u="none" strike="noStrike" dirty="0">
                          <a:effectLst/>
                        </a:rPr>
                        <a:t>45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041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1005</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450410001011005</a:t>
                      </a:r>
                      <a:endParaRPr lang="en-US" sz="1000" b="0" i="0" u="none" strike="noStrike" dirty="0">
                        <a:solidFill>
                          <a:srgbClr val="000000"/>
                        </a:solidFill>
                        <a:effectLst/>
                        <a:latin typeface="Calibri"/>
                      </a:endParaRPr>
                    </a:p>
                  </a:txBody>
                  <a:tcPr marL="7454" marR="7454" marT="7454" marB="0" anchor="b"/>
                </a:tc>
                <a:tc>
                  <a:txBody>
                    <a:bodyPr/>
                    <a:lstStyle/>
                    <a:p>
                      <a:pPr algn="r" fontAlgn="b"/>
                      <a:r>
                        <a:rPr lang="en-US" sz="1000" u="none" strike="noStrike" dirty="0">
                          <a:effectLst/>
                        </a:rPr>
                        <a:t>89</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19</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2</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68</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38</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28</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51</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0</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3</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48</a:t>
                      </a:r>
                      <a:endParaRPr lang="en-US" sz="1000" b="0" i="0" u="none" strike="noStrike" dirty="0">
                        <a:solidFill>
                          <a:srgbClr val="000000"/>
                        </a:solidFill>
                        <a:effectLst/>
                        <a:latin typeface="Arial"/>
                      </a:endParaRPr>
                    </a:p>
                  </a:txBody>
                  <a:tcPr marL="7454" marR="7454" marT="7454" marB="0" anchor="b"/>
                </a:tc>
                <a:tc>
                  <a:txBody>
                    <a:bodyPr/>
                    <a:lstStyle/>
                    <a:p>
                      <a:pPr algn="r" fontAlgn="b"/>
                      <a:r>
                        <a:rPr lang="en-US" sz="1000" u="none" strike="noStrike" dirty="0">
                          <a:effectLst/>
                        </a:rPr>
                        <a:t>38</a:t>
                      </a:r>
                      <a:endParaRPr lang="en-US" sz="1000" b="0" i="0" u="none" strike="noStrike" dirty="0">
                        <a:solidFill>
                          <a:srgbClr val="000000"/>
                        </a:solidFill>
                        <a:effectLst/>
                        <a:latin typeface="Arial"/>
                      </a:endParaRPr>
                    </a:p>
                  </a:txBody>
                  <a:tcPr marL="7454" marR="7454" marT="7454" marB="0" anchor="b"/>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276213551"/>
              </p:ext>
            </p:extLst>
          </p:nvPr>
        </p:nvGraphicFramePr>
        <p:xfrm>
          <a:off x="2490952" y="2711669"/>
          <a:ext cx="5849007" cy="3239991"/>
        </p:xfrm>
        <a:graphic>
          <a:graphicData uri="http://schemas.openxmlformats.org/drawingml/2006/table">
            <a:tbl>
              <a:tblPr firstRow="1" firstCol="1" bandRow="1">
                <a:tableStyleId>{5C22544A-7EE6-4342-B048-85BDC9FD1C3A}</a:tableStyleId>
              </a:tblPr>
              <a:tblGrid>
                <a:gridCol w="769012"/>
                <a:gridCol w="4105865"/>
                <a:gridCol w="974130"/>
              </a:tblGrid>
              <a:tr h="338112">
                <a:tc gridSpan="3">
                  <a:txBody>
                    <a:bodyPr/>
                    <a:lstStyle/>
                    <a:p>
                      <a:pPr marL="0" marR="0" algn="l">
                        <a:spcBef>
                          <a:spcPts val="0"/>
                        </a:spcBef>
                        <a:spcAft>
                          <a:spcPts val="0"/>
                        </a:spcAft>
                      </a:pPr>
                      <a:r>
                        <a:rPr lang="en-US" sz="1400" b="1" dirty="0" smtClean="0">
                          <a:effectLst/>
                          <a:latin typeface="Calibri"/>
                          <a:ea typeface="Calibri"/>
                          <a:cs typeface="Times New Roman"/>
                        </a:rPr>
                        <a:t>Figure 2.  Summary Address Report</a:t>
                      </a:r>
                      <a:r>
                        <a:rPr lang="en-US" sz="1400" b="1" baseline="0" dirty="0" smtClean="0">
                          <a:effectLst/>
                          <a:latin typeface="Calibri"/>
                          <a:ea typeface="Calibri"/>
                          <a:cs typeface="Times New Roman"/>
                        </a:rPr>
                        <a:t> Sample for Florence Co South Carolina</a:t>
                      </a:r>
                      <a:endParaRPr lang="en-US" sz="1400" b="1" dirty="0">
                        <a:effectLst/>
                        <a:latin typeface="Calibri"/>
                        <a:ea typeface="Calibri"/>
                        <a:cs typeface="Times New Roman"/>
                      </a:endParaRPr>
                    </a:p>
                  </a:txBody>
                  <a:tcPr marL="68580" marR="68580" marT="0" marB="0" anchor="ctr"/>
                </a:tc>
                <a:tc hMerge="1">
                  <a:txBody>
                    <a:bodyPr/>
                    <a:lstStyle/>
                    <a:p>
                      <a:pPr marL="0" marR="0" algn="ctr">
                        <a:spcBef>
                          <a:spcPts val="0"/>
                        </a:spcBef>
                        <a:spcAft>
                          <a:spcPts val="0"/>
                        </a:spcAft>
                      </a:pPr>
                      <a:endParaRPr lang="en-US" sz="1100" dirty="0">
                        <a:effectLst/>
                        <a:latin typeface="Calibri"/>
                        <a:ea typeface="Calibri"/>
                        <a:cs typeface="Times New Roman"/>
                      </a:endParaRPr>
                    </a:p>
                  </a:txBody>
                  <a:tcPr marL="68580" marR="68580" marT="0" marB="0" anchor="ctr"/>
                </a:tc>
                <a:tc hMerge="1">
                  <a:txBody>
                    <a:bodyPr/>
                    <a:lstStyle/>
                    <a:p>
                      <a:pPr marL="0" marR="0" algn="ctr">
                        <a:spcBef>
                          <a:spcPts val="0"/>
                        </a:spcBef>
                        <a:spcAft>
                          <a:spcPts val="0"/>
                        </a:spcAft>
                      </a:pPr>
                      <a:endParaRPr lang="en-US" sz="1100" dirty="0">
                        <a:effectLst/>
                        <a:latin typeface="Calibri"/>
                        <a:ea typeface="Calibri"/>
                        <a:cs typeface="Times New Roman"/>
                      </a:endParaRPr>
                    </a:p>
                  </a:txBody>
                  <a:tcPr marL="68580" marR="68580" marT="0" marB="0" anchor="ctr"/>
                </a:tc>
              </a:tr>
              <a:tr h="276742">
                <a:tc>
                  <a:txBody>
                    <a:bodyPr/>
                    <a:lstStyle/>
                    <a:p>
                      <a:pPr marL="0" marR="0" algn="ctr">
                        <a:spcBef>
                          <a:spcPts val="0"/>
                        </a:spcBef>
                        <a:spcAft>
                          <a:spcPts val="0"/>
                        </a:spcAft>
                      </a:pPr>
                      <a:r>
                        <a:rPr lang="en-US" sz="1200" dirty="0">
                          <a:effectLst/>
                        </a:rPr>
                        <a:t>Column</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200" dirty="0">
                          <a:effectLst/>
                        </a:rPr>
                        <a:t>Address Data Submitted to the Census Bureau</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200" dirty="0">
                          <a:effectLst/>
                        </a:rPr>
                        <a:t>Total</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F</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Addresses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64,929        </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G</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Residential Addresses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51,852</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H</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Nonresidential Addresses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277</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I</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Other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12,800</a:t>
                      </a:r>
                      <a:endParaRPr lang="en-US" sz="1100" dirty="0">
                        <a:effectLst/>
                        <a:latin typeface="Calibri"/>
                        <a:ea typeface="Calibri"/>
                        <a:cs typeface="Times New Roman"/>
                      </a:endParaRPr>
                    </a:p>
                  </a:txBody>
                  <a:tcPr marL="68580" marR="68580" marT="0" marB="0" anchor="ctr"/>
                </a:tc>
              </a:tr>
              <a:tr h="271097">
                <a:tc>
                  <a:txBody>
                    <a:bodyPr/>
                    <a:lstStyle/>
                    <a:p>
                      <a:pPr marL="0" marR="0" algn="l">
                        <a:spcBef>
                          <a:spcPts val="0"/>
                        </a:spcBef>
                        <a:spcAft>
                          <a:spcPts val="0"/>
                        </a:spcAft>
                      </a:pPr>
                      <a:r>
                        <a:rPr lang="en-US" sz="1200" u="none" strike="noStrike" dirty="0">
                          <a:effectLst/>
                        </a:rPr>
                        <a:t> </a:t>
                      </a:r>
                      <a:endParaRPr lang="en-US" sz="11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200" dirty="0">
                          <a:effectLst/>
                        </a:rPr>
                        <a:t>Address Actions taken by the Census Bureau</a:t>
                      </a:r>
                      <a:endParaRPr lang="en-US" sz="1100" dirty="0">
                        <a:effectLst/>
                        <a:latin typeface="Calibri"/>
                        <a:ea typeface="Calibri"/>
                        <a:cs typeface="Times New Roman"/>
                      </a:endParaRPr>
                    </a:p>
                  </a:txBody>
                  <a:tcPr marL="68580" marR="68580" marT="0" marB="0" anchor="ctr"/>
                </a:tc>
                <a:tc>
                  <a:txBody>
                    <a:bodyPr/>
                    <a:lstStyle/>
                    <a:p>
                      <a:pPr marL="0" marR="0" algn="r">
                        <a:spcBef>
                          <a:spcPts val="0"/>
                        </a:spcBef>
                        <a:spcAft>
                          <a:spcPts val="0"/>
                        </a:spcAft>
                      </a:pPr>
                      <a:r>
                        <a:rPr lang="en-US" sz="1200" u="none" strike="noStrike" dirty="0">
                          <a:effectLst/>
                        </a:rPr>
                        <a:t> </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J</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Matched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51,002</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K</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Added</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24</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L</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Coordinates Added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44,953</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M</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Not Accepted</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13,866</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N</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Not Accepted Duplicate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1,389</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O</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Not Accepted Incomplete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537</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P</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Not Accepted Other </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11,940</a:t>
                      </a:r>
                      <a:endParaRPr lang="en-US" sz="1100" dirty="0">
                        <a:effectLst/>
                        <a:latin typeface="Calibri"/>
                        <a:ea typeface="Calibri"/>
                        <a:cs typeface="Times New Roman"/>
                      </a:endParaRPr>
                    </a:p>
                  </a:txBody>
                  <a:tcPr marL="68580" marR="68580" marT="0" marB="0" anchor="ctr"/>
                </a:tc>
              </a:tr>
              <a:tr h="196170">
                <a:tc>
                  <a:txBody>
                    <a:bodyPr/>
                    <a:lstStyle/>
                    <a:p>
                      <a:pPr marL="0" marR="0" algn="l">
                        <a:spcBef>
                          <a:spcPts val="0"/>
                        </a:spcBef>
                        <a:spcAft>
                          <a:spcPts val="0"/>
                        </a:spcAft>
                      </a:pPr>
                      <a:r>
                        <a:rPr lang="en-US" sz="1200" dirty="0">
                          <a:effectLst/>
                        </a:rPr>
                        <a:t>Q</a:t>
                      </a:r>
                      <a:endParaRPr lang="en-US" sz="1100" dirty="0">
                        <a:effectLst/>
                        <a:latin typeface="Calibri"/>
                        <a:ea typeface="Calibri"/>
                        <a:cs typeface="Times New Roman"/>
                      </a:endParaRPr>
                    </a:p>
                  </a:txBody>
                  <a:tcPr marL="68580" marR="68580" marT="0" marB="0"/>
                </a:tc>
                <a:tc>
                  <a:txBody>
                    <a:bodyPr/>
                    <a:lstStyle/>
                    <a:p>
                      <a:pPr marL="0" marR="0" algn="l">
                        <a:spcBef>
                          <a:spcPts val="0"/>
                        </a:spcBef>
                        <a:spcAft>
                          <a:spcPts val="0"/>
                        </a:spcAft>
                      </a:pPr>
                      <a:r>
                        <a:rPr lang="en-US" sz="1200" dirty="0">
                          <a:effectLst/>
                        </a:rPr>
                        <a:t>Total Currently in MAF</a:t>
                      </a:r>
                      <a:endParaRPr lang="en-US" sz="1100" dirty="0">
                        <a:effectLst/>
                        <a:latin typeface="Calibri"/>
                        <a:ea typeface="Calibri"/>
                        <a:cs typeface="Times New Roman"/>
                      </a:endParaRPr>
                    </a:p>
                  </a:txBody>
                  <a:tcPr marL="68580" marR="68580" marT="0" marB="0" anchor="b"/>
                </a:tc>
                <a:tc>
                  <a:txBody>
                    <a:bodyPr/>
                    <a:lstStyle/>
                    <a:p>
                      <a:pPr marL="0" marR="0" algn="r">
                        <a:spcBef>
                          <a:spcPts val="0"/>
                        </a:spcBef>
                        <a:spcAft>
                          <a:spcPts val="0"/>
                        </a:spcAft>
                      </a:pPr>
                      <a:r>
                        <a:rPr lang="en-US" sz="1200" dirty="0">
                          <a:effectLst/>
                        </a:rPr>
                        <a:t>61,500</a:t>
                      </a:r>
                      <a:endParaRPr lang="en-US" sz="11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616160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FY2015 GSS-I Plans</a:t>
            </a:r>
            <a:endParaRPr lang="en-US" dirty="0"/>
          </a:p>
        </p:txBody>
      </p:sp>
      <p:sp>
        <p:nvSpPr>
          <p:cNvPr id="3" name="Content Placeholder 2"/>
          <p:cNvSpPr>
            <a:spLocks noGrp="1"/>
          </p:cNvSpPr>
          <p:nvPr>
            <p:ph idx="1"/>
          </p:nvPr>
        </p:nvSpPr>
        <p:spPr/>
        <p:txBody>
          <a:bodyPr>
            <a:normAutofit lnSpcReduction="10000"/>
          </a:bodyPr>
          <a:lstStyle/>
          <a:p>
            <a:r>
              <a:rPr lang="en-US" dirty="0" smtClean="0"/>
              <a:t>Acquire and process medium and large urban areas with suspected growth. </a:t>
            </a:r>
          </a:p>
          <a:p>
            <a:r>
              <a:rPr lang="en-US" dirty="0" smtClean="0"/>
              <a:t>Continue efforts to streamline GSS-I data evaluation:</a:t>
            </a:r>
          </a:p>
          <a:p>
            <a:pPr lvl="1"/>
            <a:r>
              <a:rPr lang="en-US" dirty="0" smtClean="0"/>
              <a:t>Improve address matching</a:t>
            </a:r>
          </a:p>
          <a:p>
            <a:pPr lvl="1"/>
            <a:r>
              <a:rPr lang="en-US" dirty="0" smtClean="0"/>
              <a:t>Conflate spatial files </a:t>
            </a:r>
          </a:p>
          <a:p>
            <a:r>
              <a:rPr lang="en-US" dirty="0" smtClean="0"/>
              <a:t>Work with 2020 Address Canvassing Groups to align GSS-I file acquisition with 2020 Census design.</a:t>
            </a:r>
          </a:p>
          <a:p>
            <a:pPr lvl="1"/>
            <a:endParaRPr lang="en-US" dirty="0" smtClean="0"/>
          </a:p>
          <a:p>
            <a:pPr lvl="1"/>
            <a:endParaRPr lang="en-US" dirty="0"/>
          </a:p>
        </p:txBody>
      </p:sp>
    </p:spTree>
    <p:extLst>
      <p:ext uri="{BB962C8B-B14F-4D97-AF65-F5344CB8AC3E}">
        <p14:creationId xmlns:p14="http://schemas.microsoft.com/office/powerpoint/2010/main" val="3717485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SDC’s and the GSS-I</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Join us as we work to coordinate efforts amongst all groups working with state and local geospatial data: </a:t>
            </a:r>
          </a:p>
          <a:p>
            <a:pPr lvl="1"/>
            <a:r>
              <a:rPr lang="en-US" dirty="0" smtClean="0"/>
              <a:t>State Data Centers (SDCs), </a:t>
            </a:r>
          </a:p>
          <a:p>
            <a:pPr lvl="1"/>
            <a:r>
              <a:rPr lang="en-US" dirty="0" smtClean="0"/>
              <a:t>National States Geographic Information Council (NSGIC), </a:t>
            </a:r>
          </a:p>
          <a:p>
            <a:pPr lvl="1"/>
            <a:r>
              <a:rPr lang="en-US" dirty="0" smtClean="0"/>
              <a:t>Federal-State Cooperative for Population Estimates (FSCPE),  </a:t>
            </a:r>
          </a:p>
          <a:p>
            <a:pPr lvl="1"/>
            <a:r>
              <a:rPr lang="en-US" dirty="0" smtClean="0"/>
              <a:t>Census Bureau</a:t>
            </a:r>
          </a:p>
          <a:p>
            <a:endParaRPr lang="en-US" dirty="0" smtClean="0"/>
          </a:p>
          <a:p>
            <a:r>
              <a:rPr lang="en-US" dirty="0" smtClean="0"/>
              <a:t>Coordination may include:</a:t>
            </a:r>
          </a:p>
          <a:p>
            <a:pPr lvl="1"/>
            <a:r>
              <a:rPr lang="en-US" dirty="0" smtClean="0"/>
              <a:t>Identifying where address or road data does not exist,</a:t>
            </a:r>
          </a:p>
          <a:p>
            <a:pPr lvl="1"/>
            <a:r>
              <a:rPr lang="en-US" dirty="0" smtClean="0"/>
              <a:t>Identifying owners of address and geospatial data in your state, and sharing this information between our groups.</a:t>
            </a:r>
          </a:p>
          <a:p>
            <a:pPr lvl="1"/>
            <a:r>
              <a:rPr lang="en-US" dirty="0" smtClean="0"/>
              <a:t>Participating in Census sponsored webinars to discuss topics like partner file status, data issues, future directions etc.</a:t>
            </a:r>
            <a:endParaRPr lang="en-US" dirty="0"/>
          </a:p>
        </p:txBody>
      </p:sp>
    </p:spTree>
    <p:extLst>
      <p:ext uri="{BB962C8B-B14F-4D97-AF65-F5344CB8AC3E}">
        <p14:creationId xmlns:p14="http://schemas.microsoft.com/office/powerpoint/2010/main" val="13686346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r>
              <a:rPr lang="en-US" dirty="0" smtClean="0"/>
              <a:t>Contact me:</a:t>
            </a:r>
          </a:p>
          <a:p>
            <a:pPr lvl="1"/>
            <a:r>
              <a:rPr lang="en-US" dirty="0" smtClean="0"/>
              <a:t>Andrea.Grace.Johnson@census.gov</a:t>
            </a:r>
          </a:p>
          <a:p>
            <a:r>
              <a:rPr lang="en-US" dirty="0" smtClean="0"/>
              <a:t>We couldn’t do this without our partners!</a:t>
            </a:r>
          </a:p>
          <a:p>
            <a:endParaRPr lang="en-US" dirty="0"/>
          </a:p>
          <a:p>
            <a:endParaRPr lang="en-US" dirty="0" smtClean="0"/>
          </a:p>
          <a:p>
            <a:endParaRPr lang="en-US" dirty="0"/>
          </a:p>
          <a:p>
            <a:endParaRPr lang="en-US" dirty="0" smtClean="0"/>
          </a:p>
        </p:txBody>
      </p:sp>
      <p:sp>
        <p:nvSpPr>
          <p:cNvPr id="4" name="Slide Number Placeholder 3"/>
          <p:cNvSpPr>
            <a:spLocks noGrp="1"/>
          </p:cNvSpPr>
          <p:nvPr>
            <p:ph type="sldNum" sz="quarter" idx="12"/>
          </p:nvPr>
        </p:nvSpPr>
        <p:spPr/>
        <p:txBody>
          <a:bodyPr/>
          <a:lstStyle/>
          <a:p>
            <a:fld id="{A48E0163-C220-2146-B040-ECF46A546F0D}" type="slidenum">
              <a:rPr lang="en-US" smtClean="0"/>
              <a:pPr/>
              <a:t>9</a:t>
            </a:fld>
            <a:endParaRPr lang="en-US" dirty="0"/>
          </a:p>
        </p:txBody>
      </p:sp>
      <p:pic>
        <p:nvPicPr>
          <p:cNvPr id="2050" name="Picture 2" descr="C:\Users\johns064\AppData\Local\Microsoft\Windows\Temporary Internet Files\Content.IE5\UWBLKDXD\MC90005620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3124200"/>
            <a:ext cx="6833778" cy="2789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1929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External_General_Futurist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External_General_Futuristic</Template>
  <TotalTime>3541</TotalTime>
  <Words>1151</Words>
  <Application>Microsoft Office PowerPoint</Application>
  <PresentationFormat>On-screen Show (4:3)</PresentationFormat>
  <Paragraphs>308</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External_General_Futuristic</vt:lpstr>
      <vt:lpstr>Geographic Support System Initiative (GSS-I) Update </vt:lpstr>
      <vt:lpstr>GSS-I Partner Data Acquisition</vt:lpstr>
      <vt:lpstr>PowerPoint Presentation</vt:lpstr>
      <vt:lpstr>GSS-I Address Processing </vt:lpstr>
      <vt:lpstr>How can you help? </vt:lpstr>
      <vt:lpstr>GSS-I Sample Feedback Reports  </vt:lpstr>
      <vt:lpstr>FY2015 GSS-I Plans</vt:lpstr>
      <vt:lpstr>SDC’s and the GSS-I</vt:lpstr>
      <vt:lpstr>Thank You!</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Jennie Karalewich</dc:creator>
  <cp:lastModifiedBy>Barbara A Lafleur</cp:lastModifiedBy>
  <cp:revision>120</cp:revision>
  <cp:lastPrinted>2014-10-16T13:29:34Z</cp:lastPrinted>
  <dcterms:created xsi:type="dcterms:W3CDTF">2014-04-28T19:36:35Z</dcterms:created>
  <dcterms:modified xsi:type="dcterms:W3CDTF">2014-10-17T19:59:43Z</dcterms:modified>
</cp:coreProperties>
</file>