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29" r:id="rId3"/>
    <p:sldId id="288" r:id="rId4"/>
    <p:sldId id="334" r:id="rId5"/>
    <p:sldId id="270" r:id="rId6"/>
    <p:sldId id="274" r:id="rId7"/>
    <p:sldId id="321" r:id="rId8"/>
    <p:sldId id="271" r:id="rId9"/>
    <p:sldId id="272" r:id="rId10"/>
    <p:sldId id="273" r:id="rId11"/>
    <p:sldId id="335" r:id="rId12"/>
    <p:sldId id="275" r:id="rId13"/>
    <p:sldId id="336" r:id="rId14"/>
    <p:sldId id="332" r:id="rId15"/>
    <p:sldId id="333" r:id="rId16"/>
    <p:sldId id="324" r:id="rId17"/>
    <p:sldId id="322" r:id="rId18"/>
    <p:sldId id="268"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ey A Walker" initials="SAW"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9200" autoAdjust="0"/>
  </p:normalViewPr>
  <p:slideViewPr>
    <p:cSldViewPr snapToGrid="0">
      <p:cViewPr>
        <p:scale>
          <a:sx n="98" d="100"/>
          <a:sy n="98" d="100"/>
        </p:scale>
        <p:origin x="-2004" y="-492"/>
      </p:cViewPr>
      <p:guideLst>
        <p:guide orient="horz" pos="2160"/>
        <p:guide pos="2880"/>
      </p:guideLst>
    </p:cSldViewPr>
  </p:slideViewPr>
  <p:notesTextViewPr>
    <p:cViewPr>
      <p:scale>
        <a:sx n="1" d="1"/>
        <a:sy n="1" d="1"/>
      </p:scale>
      <p:origin x="0" y="0"/>
    </p:cViewPr>
  </p:notesText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B21CBB5-EC04-4808-A3CC-AF8F774477EF}" type="datetimeFigureOut">
              <a:rPr lang="en-US" smtClean="0"/>
              <a:t>10/20/2014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A2C880E-A93A-4FBB-A9F5-7D3EBD0F236D}" type="slidenum">
              <a:rPr lang="en-US" smtClean="0"/>
              <a:t>‹#›</a:t>
            </a:fld>
            <a:endParaRPr lang="en-US" dirty="0"/>
          </a:p>
        </p:txBody>
      </p:sp>
    </p:spTree>
    <p:extLst>
      <p:ext uri="{BB962C8B-B14F-4D97-AF65-F5344CB8AC3E}">
        <p14:creationId xmlns:p14="http://schemas.microsoft.com/office/powerpoint/2010/main" val="3492038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6C4572B-B03A-4A78-90A9-83AEC9C2CEDA}" type="datetimeFigureOut">
              <a:rPr lang="en-US" smtClean="0"/>
              <a:pPr/>
              <a:t>10/20/2014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91836F2-A1E5-4599-BC71-5A4854239DD4}" type="slidenum">
              <a:rPr lang="en-US" smtClean="0"/>
              <a:pPr/>
              <a:t>‹#›</a:t>
            </a:fld>
            <a:endParaRPr lang="en-US" dirty="0"/>
          </a:p>
        </p:txBody>
      </p:sp>
    </p:spTree>
    <p:extLst>
      <p:ext uri="{BB962C8B-B14F-4D97-AF65-F5344CB8AC3E}">
        <p14:creationId xmlns:p14="http://schemas.microsoft.com/office/powerpoint/2010/main" val="1443910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Purpose: </a:t>
            </a:r>
          </a:p>
          <a:p>
            <a:endParaRPr lang="en-US" dirty="0" smtClean="0"/>
          </a:p>
          <a:p>
            <a:r>
              <a:rPr lang="en-US" dirty="0" smtClean="0"/>
              <a:t>To address frequent questions and concerns we hear about the ACS surrounding privacy, intrusiveness, value of the data, and burden of completion</a:t>
            </a:r>
          </a:p>
          <a:p>
            <a:endParaRPr lang="en-US" dirty="0" smtClean="0"/>
          </a:p>
          <a:p>
            <a:r>
              <a:rPr lang="en-US" dirty="0" smtClean="0"/>
              <a:t>Contractor –  Team Reingold (Reingold, Inc.; Penn Schoen Berland; Decision Partners) </a:t>
            </a:r>
          </a:p>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1</a:t>
            </a:fld>
            <a:endParaRPr lang="en-US" dirty="0"/>
          </a:p>
        </p:txBody>
      </p:sp>
    </p:spTree>
    <p:extLst>
      <p:ext uri="{BB962C8B-B14F-4D97-AF65-F5344CB8AC3E}">
        <p14:creationId xmlns:p14="http://schemas.microsoft.com/office/powerpoint/2010/main" val="13954265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srgbClr val="1F497D"/>
                </a:solidFill>
                <a:effectLst/>
                <a:uLnTx/>
                <a:uFillTx/>
                <a:latin typeface="+mn-lt"/>
              </a:rPr>
              <a:t>Notes: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smtClean="0">
                <a:ln>
                  <a:noFill/>
                </a:ln>
                <a:solidFill>
                  <a:srgbClr val="1F497D"/>
                </a:solidFill>
                <a:effectLst/>
                <a:uLnTx/>
                <a:uFillTx/>
                <a:latin typeface="+mn-lt"/>
              </a:rPr>
              <a:t>1</a:t>
            </a:r>
            <a:r>
              <a:rPr kumimoji="0" lang="en-US" sz="1100" b="0" i="0" u="none" strike="noStrike" kern="1200" cap="none" spc="0" normalizeH="0" baseline="0" noProof="0" dirty="0" smtClean="0">
                <a:ln>
                  <a:noFill/>
                </a:ln>
                <a:solidFill>
                  <a:srgbClr val="1F497D"/>
                </a:solidFill>
                <a:effectLst/>
                <a:uLnTx/>
                <a:uFillTx/>
                <a:latin typeface="+mn-lt"/>
              </a:rPr>
              <a:t>.The existing ACS design was most frequently reported to be the most effective package. This design conveyed a strong sense of being official, important, and from the government, which participants deemed more essential than being attractive, colorful, or “friendly.” Alternative packages were frequently seen as appearing too “commercial.”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smtClean="0">
              <a:ln>
                <a:noFill/>
              </a:ln>
              <a:solidFill>
                <a:srgbClr val="1F497D"/>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smtClean="0">
                <a:ln>
                  <a:noFill/>
                </a:ln>
                <a:solidFill>
                  <a:srgbClr val="1F497D"/>
                </a:solidFill>
                <a:effectLst/>
                <a:uLnTx/>
                <a:uFillTx/>
                <a:latin typeface="+mn-lt"/>
              </a:rPr>
              <a:t>2. </a:t>
            </a:r>
            <a:r>
              <a:rPr kumimoji="0" lang="en-US" sz="1100" b="0" i="0" u="none" strike="noStrike" kern="1200" cap="none" spc="0" normalizeH="0" baseline="0" noProof="0" dirty="0" smtClean="0">
                <a:ln>
                  <a:noFill/>
                </a:ln>
                <a:solidFill>
                  <a:srgbClr val="1F497D"/>
                </a:solidFill>
                <a:effectLst/>
                <a:uLnTx/>
                <a:uFillTx/>
                <a:latin typeface="+mn-lt"/>
              </a:rPr>
              <a:t>Still, based on positive responses to certain elements of other designs, it is clear that the current package presents a number of areas for improvement, for consideration in further testing and revisions to the package design. Effective tactics to consider include using visual hierarchies to call out important messages, demonstrating local community benefits more clearly, rethinking the design of reminder postcards, incorporating “Keep this card” messaging, developing more engaging and streamlined brochures, and using alternative color schemes.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smtClean="0">
              <a:ln>
                <a:noFill/>
              </a:ln>
              <a:solidFill>
                <a:srgbClr val="1F497D"/>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smtClean="0">
                <a:ln>
                  <a:noFill/>
                </a:ln>
                <a:solidFill>
                  <a:srgbClr val="1F497D"/>
                </a:solidFill>
                <a:effectLst/>
                <a:uLnTx/>
                <a:uFillTx/>
                <a:latin typeface="+mn-lt"/>
              </a:rPr>
              <a:t>3. </a:t>
            </a:r>
            <a:r>
              <a:rPr kumimoji="0" lang="en-US" sz="1100" b="0" i="0" u="none" strike="noStrike" kern="1200" cap="none" spc="0" normalizeH="0" baseline="0" noProof="0" dirty="0" smtClean="0">
                <a:ln>
                  <a:noFill/>
                </a:ln>
                <a:solidFill>
                  <a:srgbClr val="1F497D"/>
                </a:solidFill>
                <a:effectLst/>
                <a:uLnTx/>
                <a:uFillTx/>
                <a:latin typeface="+mn-lt"/>
              </a:rPr>
              <a:t>Surprisingly, the concept of the “American Community Survey” barely registered with participants, despite long conversations about the mail package designs. Lacking prior awareness of the ACS, participants frequently thought the ACS designation was not essential to their understanding of the package and commonly conceived of the mailing as “a census survey” or confused it with the decennial census.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smtClean="0">
              <a:ln>
                <a:noFill/>
              </a:ln>
              <a:solidFill>
                <a:srgbClr val="1F497D"/>
              </a:solidFill>
              <a:effectLst/>
              <a:uLnTx/>
              <a:uFillTx/>
              <a:latin typeface="+mn-lt"/>
            </a:endParaRPr>
          </a:p>
          <a:p>
            <a:pPr marL="0" marR="0" lvl="0" indent="0" algn="l" defTabSz="931723" rtl="0" eaLnBrk="1" fontAlgn="auto" latinLnBrk="0" hangingPunct="1">
              <a:lnSpc>
                <a:spcPct val="100000"/>
              </a:lnSpc>
              <a:spcBef>
                <a:spcPct val="20000"/>
              </a:spcBef>
              <a:spcAft>
                <a:spcPts val="0"/>
              </a:spcAft>
              <a:buClrTx/>
              <a:buSzTx/>
              <a:buFont typeface="Wingdings" panose="05000000000000000000" pitchFamily="2" charset="2"/>
              <a:buNone/>
              <a:tabLst/>
              <a:defRPr/>
            </a:pPr>
            <a:r>
              <a:rPr kumimoji="0" lang="en-US" sz="1100" b="1" i="0" u="none" strike="noStrike" kern="1200" cap="none" spc="0" normalizeH="0" baseline="0" noProof="0" dirty="0" smtClean="0">
                <a:ln>
                  <a:noFill/>
                </a:ln>
                <a:solidFill>
                  <a:srgbClr val="1F497D"/>
                </a:solidFill>
                <a:effectLst/>
                <a:uLnTx/>
                <a:uFillTx/>
                <a:latin typeface="+mn-lt"/>
              </a:rPr>
              <a:t>4. </a:t>
            </a:r>
            <a:r>
              <a:rPr kumimoji="0" lang="en-US" sz="1100" b="0" i="0" u="none" strike="noStrike" kern="1200" cap="none" spc="0" normalizeH="0" baseline="0" noProof="0" dirty="0" smtClean="0">
                <a:ln>
                  <a:noFill/>
                </a:ln>
                <a:solidFill>
                  <a:srgbClr val="1F497D"/>
                </a:solidFill>
                <a:effectLst/>
                <a:uLnTx/>
                <a:uFillTx/>
                <a:latin typeface="+mn-lt"/>
              </a:rPr>
              <a:t>A more punitive, “stick” approach to messaging resonated foremost with participants. However, more altruistic “carrot” messages — especially those about local community benefits — were an effective complement and offered participants a reason to </a:t>
            </a:r>
            <a:r>
              <a:rPr kumimoji="0" lang="en-US" sz="1100" b="0" i="1" u="none" strike="noStrike" kern="1200" cap="none" spc="0" normalizeH="0" baseline="0" noProof="0" dirty="0" smtClean="0">
                <a:ln>
                  <a:noFill/>
                </a:ln>
                <a:solidFill>
                  <a:srgbClr val="1F497D"/>
                </a:solidFill>
                <a:effectLst/>
                <a:uLnTx/>
                <a:uFillTx/>
                <a:latin typeface="+mn-lt"/>
              </a:rPr>
              <a:t>want</a:t>
            </a:r>
            <a:r>
              <a:rPr kumimoji="0" lang="en-US" sz="1100" b="0" i="0" u="none" strike="noStrike" kern="1200" cap="none" spc="0" normalizeH="0" baseline="0" noProof="0" dirty="0" smtClean="0">
                <a:ln>
                  <a:noFill/>
                </a:ln>
                <a:solidFill>
                  <a:srgbClr val="1F497D"/>
                </a:solidFill>
                <a:effectLst/>
                <a:uLnTx/>
                <a:uFillTx/>
                <a:latin typeface="+mn-lt"/>
              </a:rPr>
              <a:t> to complete the survey.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smtClean="0">
                <a:ln>
                  <a:noFill/>
                </a:ln>
                <a:solidFill>
                  <a:srgbClr val="1F497D"/>
                </a:solidFill>
                <a:effectLst/>
                <a:uLnTx/>
                <a:uFillTx/>
                <a:latin typeface="+mn-lt"/>
              </a:rPr>
              <a:t/>
            </a:r>
            <a:br>
              <a:rPr kumimoji="0" lang="en-US" sz="2200" b="0" i="0" u="none" strike="noStrike" kern="1200" cap="none" spc="0" normalizeH="0" baseline="0" noProof="0" dirty="0" smtClean="0">
                <a:ln>
                  <a:noFill/>
                </a:ln>
                <a:solidFill>
                  <a:srgbClr val="1F497D"/>
                </a:solidFill>
                <a:effectLst/>
                <a:uLnTx/>
                <a:uFillTx/>
                <a:latin typeface="+mn-lt"/>
              </a:rPr>
            </a:br>
            <a:endParaRPr kumimoji="0" lang="en-US" sz="1200" b="0" i="0" u="none" strike="noStrike" kern="1200" cap="none" spc="0" normalizeH="0" baseline="0" noProof="0" dirty="0" smtClean="0">
              <a:ln>
                <a:noFill/>
              </a:ln>
              <a:solidFill>
                <a:prstClr val="black"/>
              </a:solidFill>
              <a:effectLst/>
              <a:uLnTx/>
              <a:uFillTx/>
              <a:latin typeface="+mn-lt"/>
            </a:endParaRPr>
          </a:p>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12</a:t>
            </a:fld>
            <a:endParaRPr lang="en-US" dirty="0"/>
          </a:p>
        </p:txBody>
      </p:sp>
    </p:spTree>
    <p:extLst>
      <p:ext uri="{BB962C8B-B14F-4D97-AF65-F5344CB8AC3E}">
        <p14:creationId xmlns:p14="http://schemas.microsoft.com/office/powerpoint/2010/main" val="2934992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17</a:t>
            </a:fld>
            <a:endParaRPr lang="en-US" dirty="0"/>
          </a:p>
        </p:txBody>
      </p:sp>
    </p:spTree>
    <p:extLst>
      <p:ext uri="{BB962C8B-B14F-4D97-AF65-F5344CB8AC3E}">
        <p14:creationId xmlns:p14="http://schemas.microsoft.com/office/powerpoint/2010/main" val="2934992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18</a:t>
            </a:fld>
            <a:endParaRPr lang="en-US" dirty="0"/>
          </a:p>
        </p:txBody>
      </p:sp>
    </p:spTree>
    <p:extLst>
      <p:ext uri="{BB962C8B-B14F-4D97-AF65-F5344CB8AC3E}">
        <p14:creationId xmlns:p14="http://schemas.microsoft.com/office/powerpoint/2010/main" val="3321105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current self response rate?</a:t>
            </a:r>
            <a:endParaRPr lang="en-US" dirty="0"/>
          </a:p>
        </p:txBody>
      </p:sp>
      <p:sp>
        <p:nvSpPr>
          <p:cNvPr id="4" name="Slide Number Placeholder 3"/>
          <p:cNvSpPr>
            <a:spLocks noGrp="1"/>
          </p:cNvSpPr>
          <p:nvPr>
            <p:ph type="sldNum" sz="quarter" idx="10"/>
          </p:nvPr>
        </p:nvSpPr>
        <p:spPr/>
        <p:txBody>
          <a:bodyPr/>
          <a:lstStyle/>
          <a:p>
            <a:fld id="{9E0174AD-6139-468E-AADD-FDA02D9719D2}" type="slidenum">
              <a:rPr lang="en-US" smtClean="0"/>
              <a:t>2</a:t>
            </a:fld>
            <a:endParaRPr lang="en-US" dirty="0"/>
          </a:p>
        </p:txBody>
      </p:sp>
    </p:spTree>
    <p:extLst>
      <p:ext uri="{BB962C8B-B14F-4D97-AF65-F5344CB8AC3E}">
        <p14:creationId xmlns:p14="http://schemas.microsoft.com/office/powerpoint/2010/main" val="899556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3</a:t>
            </a:fld>
            <a:endParaRPr lang="en-US" dirty="0"/>
          </a:p>
        </p:txBody>
      </p:sp>
    </p:spTree>
    <p:extLst>
      <p:ext uri="{BB962C8B-B14F-4D97-AF65-F5344CB8AC3E}">
        <p14:creationId xmlns:p14="http://schemas.microsoft.com/office/powerpoint/2010/main" val="1265314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5</a:t>
            </a:fld>
            <a:endParaRPr lang="en-US" dirty="0"/>
          </a:p>
        </p:txBody>
      </p:sp>
    </p:spTree>
    <p:extLst>
      <p:ext uri="{BB962C8B-B14F-4D97-AF65-F5344CB8AC3E}">
        <p14:creationId xmlns:p14="http://schemas.microsoft.com/office/powerpoint/2010/main" val="827260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baseline="0"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6</a:t>
            </a:fld>
            <a:endParaRPr lang="en-US" dirty="0"/>
          </a:p>
        </p:txBody>
      </p:sp>
    </p:spTree>
    <p:extLst>
      <p:ext uri="{BB962C8B-B14F-4D97-AF65-F5344CB8AC3E}">
        <p14:creationId xmlns:p14="http://schemas.microsoft.com/office/powerpoint/2010/main" val="2057302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r>
              <a:rPr lang="en-US" dirty="0" smtClean="0"/>
              <a:t>When I considered your current pre-notice I did not get the impression that it is very effective for improving response in ways that will build a compelling argument for responding to that later request for responding over the Internet.  No mention is made of the response being mandatory.  The letter is not from a person, which makes it an obvious sign of being unimportant.  In addition the letter is not dated (another sign of unimportance). Although the letter has an inside address, it seems strange that the line that follows it reads, “A message from the Director, U.S. Census Bureau.”  Culturally, that signals that the message is unimportant. Finally, there is no signature at the bottom of the letter.</a:t>
            </a:r>
          </a:p>
          <a:p>
            <a:endParaRPr lang="en-US" dirty="0" smtClean="0"/>
          </a:p>
          <a:p>
            <a:r>
              <a:rPr lang="en-US" dirty="0" smtClean="0"/>
              <a:t>I would redesign the current second mailing in a significant way.  I would integrate the content of the first and second mailings and probably use a folded card with the address printed in its current position, where I would provide complete instructions on use of the url and id numbers, getting them into a more logical order.  I would also rework the cover letter to emphasize why this survey is being done, the importance of doing it online, etc. </a:t>
            </a:r>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7</a:t>
            </a:fld>
            <a:endParaRPr lang="en-US" dirty="0"/>
          </a:p>
        </p:txBody>
      </p:sp>
    </p:spTree>
    <p:extLst>
      <p:ext uri="{BB962C8B-B14F-4D97-AF65-F5344CB8AC3E}">
        <p14:creationId xmlns:p14="http://schemas.microsoft.com/office/powerpoint/2010/main" val="2057302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8</a:t>
            </a:fld>
            <a:endParaRPr lang="en-US" dirty="0"/>
          </a:p>
        </p:txBody>
      </p:sp>
    </p:spTree>
    <p:extLst>
      <p:ext uri="{BB962C8B-B14F-4D97-AF65-F5344CB8AC3E}">
        <p14:creationId xmlns:p14="http://schemas.microsoft.com/office/powerpoint/2010/main" val="2656514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9</a:t>
            </a:fld>
            <a:endParaRPr lang="en-US" dirty="0"/>
          </a:p>
        </p:txBody>
      </p:sp>
    </p:spTree>
    <p:extLst>
      <p:ext uri="{BB962C8B-B14F-4D97-AF65-F5344CB8AC3E}">
        <p14:creationId xmlns:p14="http://schemas.microsoft.com/office/powerpoint/2010/main" val="101071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1836F2-A1E5-4599-BC71-5A4854239DD4}" type="slidenum">
              <a:rPr lang="en-US" smtClean="0"/>
              <a:pPr/>
              <a:t>10</a:t>
            </a:fld>
            <a:endParaRPr lang="en-US" dirty="0"/>
          </a:p>
        </p:txBody>
      </p:sp>
    </p:spTree>
    <p:extLst>
      <p:ext uri="{BB962C8B-B14F-4D97-AF65-F5344CB8AC3E}">
        <p14:creationId xmlns:p14="http://schemas.microsoft.com/office/powerpoint/2010/main" val="218991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lvl1pPr>
          </a:lstStyle>
          <a:p>
            <a:r>
              <a:rPr lang="en-US" dirty="0" smtClean="0"/>
              <a:t>Click to add title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a:t>
            </a:r>
            <a:endParaRPr lang="en-US" dirty="0"/>
          </a:p>
        </p:txBody>
      </p:sp>
      <p:sp>
        <p:nvSpPr>
          <p:cNvPr id="6" name="Slide Number Placeholder 5"/>
          <p:cNvSpPr>
            <a:spLocks noGrp="1"/>
          </p:cNvSpPr>
          <p:nvPr>
            <p:ph type="sldNum" sz="quarter" idx="12"/>
          </p:nvPr>
        </p:nvSpPr>
        <p:spPr/>
        <p:txBody>
          <a:body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2573290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idx="1" hasCustomPrompt="1"/>
          </p:nvPr>
        </p:nvSpPr>
        <p:spPr/>
        <p:txBody>
          <a:bodyPr/>
          <a:lstStyle>
            <a:lvl1pPr>
              <a:defRPr/>
            </a:lvl1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13032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3" name="Content Placehold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145508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5" name="Slide Number Placeholder 4"/>
          <p:cNvSpPr>
            <a:spLocks noGrp="1"/>
          </p:cNvSpPr>
          <p:nvPr>
            <p:ph type="sldNum" sz="quarter" idx="12"/>
          </p:nvPr>
        </p:nvSpPr>
        <p:spPr/>
        <p:txBody>
          <a:body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2382800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323632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add title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3505200" y="6356350"/>
            <a:ext cx="2133600" cy="365125"/>
          </a:xfrm>
          <a:prstGeom prst="rect">
            <a:avLst/>
          </a:prstGeom>
        </p:spPr>
        <p:txBody>
          <a:bodyPr vert="horz" lIns="91440" tIns="45720" rIns="91440" bIns="45720" rtlCol="0" anchor="ctr"/>
          <a:lstStyle>
            <a:lvl1pPr algn="ctr">
              <a:defRPr sz="1200" b="1">
                <a:solidFill>
                  <a:schemeClr val="tx2"/>
                </a:solidFill>
              </a:defRPr>
            </a:lvl1pPr>
          </a:lstStyle>
          <a:p>
            <a:fld id="{5212C905-FF40-4437-BDDD-7BDE312C732D}" type="slidenum">
              <a:rPr lang="en-US" smtClean="0"/>
              <a:pPr/>
              <a:t>‹#›</a:t>
            </a:fld>
            <a:endParaRPr lang="en-US" dirty="0"/>
          </a:p>
        </p:txBody>
      </p:sp>
    </p:spTree>
    <p:extLst>
      <p:ext uri="{BB962C8B-B14F-4D97-AF65-F5344CB8AC3E}">
        <p14:creationId xmlns:p14="http://schemas.microsoft.com/office/powerpoint/2010/main" val="416463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ftr="0" dt="0"/>
  <p:txStyles>
    <p:titleStyle>
      <a:lvl1pPr algn="ctr" defTabSz="914400" rtl="0" eaLnBrk="1" latinLnBrk="0" hangingPunct="1">
        <a:spcBef>
          <a:spcPct val="0"/>
        </a:spcBef>
        <a:buNone/>
        <a:defRPr sz="4400" b="1" i="0" kern="1200" baseline="0">
          <a:solidFill>
            <a:schemeClr val="tx2"/>
          </a:solidFill>
          <a:latin typeface="Arial" panose="020B0604020202020204" pitchFamily="34" charset="0"/>
          <a:ea typeface="+mj-ea"/>
          <a:cs typeface="+mj-cs"/>
        </a:defRPr>
      </a:lvl1pPr>
    </p:titleStyle>
    <p:bodyStyle>
      <a:lvl1pPr marL="342900" indent="-342900" algn="l" defTabSz="914400" rtl="0" eaLnBrk="1" latinLnBrk="0" hangingPunct="1">
        <a:spcBef>
          <a:spcPct val="20000"/>
        </a:spcBef>
        <a:buFont typeface="Wingdings" panose="05000000000000000000" pitchFamily="2" charset="2"/>
        <a:buChar char="§"/>
        <a:defRPr sz="3200" kern="1200" baseline="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800" kern="1200" baseline="0">
          <a:solidFill>
            <a:schemeClr val="tx2"/>
          </a:solidFill>
          <a:latin typeface="+mn-lt"/>
          <a:ea typeface="+mn-ea"/>
          <a:cs typeface="+mn-cs"/>
        </a:defRPr>
      </a:lvl2pPr>
      <a:lvl3pPr marL="1143000" indent="-228600" algn="l" defTabSz="914400" rtl="0" eaLnBrk="1" latinLnBrk="0" hangingPunct="1">
        <a:spcBef>
          <a:spcPct val="20000"/>
        </a:spcBef>
        <a:buFont typeface="Wingdings" panose="05000000000000000000" pitchFamily="2" charset="2"/>
        <a:buChar char="§"/>
        <a:defRPr sz="2400" kern="1200" baseline="0">
          <a:solidFill>
            <a:schemeClr val="tx2"/>
          </a:solidFill>
          <a:latin typeface="+mn-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2000" kern="1200" baseline="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ensus.gov/acs/www/library/by_year/201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3387" y="1089497"/>
            <a:ext cx="7952363" cy="2879388"/>
          </a:xfrm>
        </p:spPr>
        <p:txBody>
          <a:bodyPr>
            <a:noAutofit/>
          </a:bodyPr>
          <a:lstStyle/>
          <a:p>
            <a:pPr lvl="0" defTabSz="457200">
              <a:defRPr/>
            </a:pPr>
            <a:r>
              <a:rPr lang="en-US" sz="4000" cap="all" dirty="0" smtClean="0">
                <a:solidFill>
                  <a:srgbClr val="C00000"/>
                </a:solidFill>
                <a:latin typeface="+mj-lt"/>
                <a:cs typeface="Arial" pitchFamily="34" charset="0"/>
              </a:rPr>
              <a:t/>
            </a:r>
            <a:br>
              <a:rPr lang="en-US" sz="4000" cap="all" dirty="0" smtClean="0">
                <a:solidFill>
                  <a:srgbClr val="C00000"/>
                </a:solidFill>
                <a:latin typeface="+mj-lt"/>
                <a:cs typeface="Arial" pitchFamily="34" charset="0"/>
              </a:rPr>
            </a:br>
            <a:r>
              <a:rPr lang="en-US" sz="4200" cap="all" dirty="0" smtClean="0">
                <a:solidFill>
                  <a:srgbClr val="C00000"/>
                </a:solidFill>
                <a:latin typeface="+mj-lt"/>
                <a:cs typeface="Arial" pitchFamily="34" charset="0"/>
              </a:rPr>
              <a:t>American </a:t>
            </a:r>
            <a:r>
              <a:rPr lang="en-US" sz="4200" cap="all" dirty="0">
                <a:solidFill>
                  <a:srgbClr val="C00000"/>
                </a:solidFill>
                <a:latin typeface="+mj-lt"/>
                <a:cs typeface="Arial" pitchFamily="34" charset="0"/>
              </a:rPr>
              <a:t>Community </a:t>
            </a:r>
            <a:r>
              <a:rPr lang="en-US" sz="4200" cap="all" dirty="0" smtClean="0">
                <a:solidFill>
                  <a:srgbClr val="C00000"/>
                </a:solidFill>
                <a:latin typeface="+mj-lt"/>
                <a:cs typeface="Arial" pitchFamily="34" charset="0"/>
              </a:rPr>
              <a:t>Survey </a:t>
            </a:r>
            <a:r>
              <a:rPr lang="en-US" sz="4000" cap="all" dirty="0" smtClean="0">
                <a:solidFill>
                  <a:srgbClr val="C00000"/>
                </a:solidFill>
                <a:latin typeface="+mj-lt"/>
                <a:cs typeface="Arial" pitchFamily="34" charset="0"/>
              </a:rPr>
              <a:t/>
            </a:r>
            <a:br>
              <a:rPr lang="en-US" sz="4000" cap="all" dirty="0" smtClean="0">
                <a:solidFill>
                  <a:srgbClr val="C00000"/>
                </a:solidFill>
                <a:latin typeface="+mj-lt"/>
                <a:cs typeface="Arial" pitchFamily="34" charset="0"/>
              </a:rPr>
            </a:br>
            <a:r>
              <a:rPr lang="en-US" sz="2400" b="0" cap="all" dirty="0" smtClean="0">
                <a:solidFill>
                  <a:schemeClr val="tx1"/>
                </a:solidFill>
                <a:latin typeface="+mj-lt"/>
                <a:cs typeface="Arial" pitchFamily="34" charset="0"/>
              </a:rPr>
              <a:t>briefing on messaging and mail package assessment Research </a:t>
            </a:r>
            <a:br>
              <a:rPr lang="en-US" sz="2400" b="0" cap="all" dirty="0" smtClean="0">
                <a:solidFill>
                  <a:schemeClr val="tx1"/>
                </a:solidFill>
                <a:latin typeface="+mj-lt"/>
                <a:cs typeface="Arial" pitchFamily="34" charset="0"/>
              </a:rPr>
            </a:br>
            <a:r>
              <a:rPr lang="en-US" sz="2400" b="0" cap="all" dirty="0" smtClean="0">
                <a:solidFill>
                  <a:schemeClr val="tx1"/>
                </a:solidFill>
                <a:latin typeface="+mj-lt"/>
                <a:cs typeface="Arial" pitchFamily="34" charset="0"/>
              </a:rPr>
              <a:t>State Data Centers &amp; Census Information Centers Steering Committee </a:t>
            </a:r>
            <a:endParaRPr lang="en-US" sz="2400" b="0" dirty="0">
              <a:solidFill>
                <a:schemeClr val="tx1"/>
              </a:solidFill>
              <a:latin typeface="+mj-lt"/>
            </a:endParaRPr>
          </a:p>
        </p:txBody>
      </p:sp>
      <p:sp>
        <p:nvSpPr>
          <p:cNvPr id="3" name="Subtitle 2"/>
          <p:cNvSpPr>
            <a:spLocks noGrp="1"/>
          </p:cNvSpPr>
          <p:nvPr>
            <p:ph type="subTitle" idx="1"/>
          </p:nvPr>
        </p:nvSpPr>
        <p:spPr>
          <a:xfrm>
            <a:off x="729575" y="3132306"/>
            <a:ext cx="7558392" cy="2324911"/>
          </a:xfrm>
        </p:spPr>
        <p:txBody>
          <a:bodyPr>
            <a:normAutofit fontScale="92500" lnSpcReduction="20000"/>
          </a:bodyPr>
          <a:lstStyle/>
          <a:p>
            <a:endParaRPr lang="en-US" dirty="0" smtClean="0">
              <a:solidFill>
                <a:srgbClr val="0070C0"/>
              </a:solidFill>
            </a:endParaRPr>
          </a:p>
          <a:p>
            <a:endParaRPr lang="en-US" dirty="0" smtClean="0">
              <a:solidFill>
                <a:srgbClr val="0070C0"/>
              </a:solidFill>
            </a:endParaRPr>
          </a:p>
          <a:p>
            <a:endParaRPr lang="en-US" dirty="0">
              <a:solidFill>
                <a:schemeClr val="tx1"/>
              </a:solidFill>
            </a:endParaRPr>
          </a:p>
          <a:p>
            <a:r>
              <a:rPr lang="en-US" sz="3000" b="1" dirty="0" smtClean="0">
                <a:solidFill>
                  <a:schemeClr val="tx2"/>
                </a:solidFill>
              </a:rPr>
              <a:t>Shelley Walker, ACSO </a:t>
            </a:r>
          </a:p>
          <a:p>
            <a:r>
              <a:rPr lang="en-US" sz="3000" b="1" dirty="0" smtClean="0">
                <a:solidFill>
                  <a:schemeClr val="tx2"/>
                </a:solidFill>
              </a:rPr>
              <a:t>October 22, 2014</a:t>
            </a:r>
          </a:p>
          <a:p>
            <a:endParaRPr lang="en-US" dirty="0"/>
          </a:p>
        </p:txBody>
      </p:sp>
    </p:spTree>
    <p:extLst>
      <p:ext uri="{BB962C8B-B14F-4D97-AF65-F5344CB8AC3E}">
        <p14:creationId xmlns:p14="http://schemas.microsoft.com/office/powerpoint/2010/main" val="64078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7711BB-390D-D54E-8143-301F07DECD0D}" type="slidenum">
              <a:rPr lang="en-US" smtClean="0"/>
              <a:pPr/>
              <a:t>10</a:t>
            </a:fld>
            <a:endParaRPr lang="en-US" dirty="0"/>
          </a:p>
        </p:txBody>
      </p:sp>
      <p:sp>
        <p:nvSpPr>
          <p:cNvPr id="7" name="TextBox 6"/>
          <p:cNvSpPr txBox="1"/>
          <p:nvPr/>
        </p:nvSpPr>
        <p:spPr>
          <a:xfrm>
            <a:off x="1286487" y="2147423"/>
            <a:ext cx="616926" cy="307777"/>
          </a:xfrm>
          <a:prstGeom prst="rect">
            <a:avLst/>
          </a:prstGeom>
          <a:noFill/>
        </p:spPr>
        <p:txBody>
          <a:bodyPr wrap="none" rtlCol="0">
            <a:spAutoFit/>
          </a:bodyPr>
          <a:lstStyle/>
          <a:p>
            <a:r>
              <a:rPr lang="en-US" sz="1400" i="1" dirty="0" smtClean="0"/>
              <a:t>Front</a:t>
            </a:r>
            <a:endParaRPr lang="en-US" sz="1400" i="1" dirty="0"/>
          </a:p>
        </p:txBody>
      </p:sp>
      <p:sp>
        <p:nvSpPr>
          <p:cNvPr id="8" name="TextBox 7"/>
          <p:cNvSpPr txBox="1"/>
          <p:nvPr/>
        </p:nvSpPr>
        <p:spPr>
          <a:xfrm>
            <a:off x="1328829" y="4743514"/>
            <a:ext cx="574584" cy="307777"/>
          </a:xfrm>
          <a:prstGeom prst="rect">
            <a:avLst/>
          </a:prstGeom>
          <a:noFill/>
        </p:spPr>
        <p:txBody>
          <a:bodyPr wrap="none" rtlCol="0">
            <a:spAutoFit/>
          </a:bodyPr>
          <a:lstStyle/>
          <a:p>
            <a:r>
              <a:rPr lang="en-US" sz="1400" i="1" dirty="0" smtClean="0"/>
              <a:t>Back</a:t>
            </a:r>
            <a:endParaRPr lang="en-US" sz="1400" i="1" dirty="0"/>
          </a:p>
        </p:txBody>
      </p:sp>
      <p:pic>
        <p:nvPicPr>
          <p:cNvPr id="3" name="Picture 2" descr="Screen Shot 2014-04-25 at 8.01.34 PM.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59625" y="633713"/>
            <a:ext cx="4831524" cy="2521974"/>
          </a:xfrm>
          <a:prstGeom prst="rect">
            <a:avLst/>
          </a:prstGeom>
          <a:ln>
            <a:noFill/>
          </a:ln>
          <a:effectLst>
            <a:outerShdw blurRad="292100" dist="139700" dir="2700000" algn="tl" rotWithShape="0">
              <a:srgbClr val="333333">
                <a:alpha val="65000"/>
              </a:srgbClr>
            </a:outerShdw>
          </a:effectLst>
        </p:spPr>
      </p:pic>
      <p:pic>
        <p:nvPicPr>
          <p:cNvPr id="11" name="Picture 10" descr="Screen Shot 2014-04-25 at 8.01.50 PM.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064107" y="3429000"/>
            <a:ext cx="4831885" cy="2517833"/>
          </a:xfrm>
          <a:prstGeom prst="rect">
            <a:avLst/>
          </a:prstGeom>
          <a:ln>
            <a:noFill/>
          </a:ln>
          <a:effectLst>
            <a:outerShdw blurRad="292100" dist="139700" dir="2700000" algn="tl" rotWithShape="0">
              <a:srgbClr val="333333">
                <a:alpha val="65000"/>
              </a:srgbClr>
            </a:outerShdw>
          </a:effectLst>
        </p:spPr>
      </p:pic>
      <p:sp>
        <p:nvSpPr>
          <p:cNvPr id="9" name="Slide Number Placeholder 2"/>
          <p:cNvSpPr txBox="1">
            <a:spLocks/>
          </p:cNvSpPr>
          <p:nvPr/>
        </p:nvSpPr>
        <p:spPr>
          <a:xfrm>
            <a:off x="4182764" y="6543992"/>
            <a:ext cx="541636" cy="265789"/>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dirty="0"/>
          </a:p>
        </p:txBody>
      </p:sp>
      <p:sp>
        <p:nvSpPr>
          <p:cNvPr id="10" name="Title 1"/>
          <p:cNvSpPr txBox="1">
            <a:spLocks/>
          </p:cNvSpPr>
          <p:nvPr/>
        </p:nvSpPr>
        <p:spPr>
          <a:xfrm>
            <a:off x="189204" y="116409"/>
            <a:ext cx="3740120" cy="489089"/>
          </a:xfrm>
          <a:prstGeom prst="rect">
            <a:avLst/>
          </a:prstGeom>
        </p:spPr>
        <p:txBody>
          <a:bodyPr vert="horz" lIns="91440" tIns="45720" rIns="91440" bIns="45720" rtlCol="0" anchor="t">
            <a:noAutofit/>
          </a:bodyPr>
          <a:lstStyle>
            <a:lvl1pPr algn="l" defTabSz="457200" rtl="0" eaLnBrk="1" latinLnBrk="0" hangingPunct="1">
              <a:spcBef>
                <a:spcPct val="0"/>
              </a:spcBef>
              <a:buNone/>
              <a:defRPr sz="2800" b="1" kern="1200">
                <a:solidFill>
                  <a:srgbClr val="AA0101"/>
                </a:solidFill>
                <a:latin typeface="+mj-lt"/>
                <a:ea typeface="+mj-ea"/>
                <a:cs typeface="+mj-cs"/>
              </a:defRPr>
            </a:lvl1pPr>
          </a:lstStyle>
          <a:p>
            <a:r>
              <a:rPr lang="en-US" sz="2600" dirty="0" smtClean="0">
                <a:solidFill>
                  <a:schemeClr val="bg1">
                    <a:lumMod val="65000"/>
                  </a:schemeClr>
                </a:solidFill>
              </a:rPr>
              <a:t>Theme 3: </a:t>
            </a:r>
            <a:r>
              <a:rPr lang="en-US" sz="2600" dirty="0" smtClean="0"/>
              <a:t>“Patriotic”</a:t>
            </a:r>
            <a:br>
              <a:rPr lang="en-US" sz="2600" dirty="0" smtClean="0"/>
            </a:br>
            <a:endParaRPr lang="en-US" sz="2600" dirty="0">
              <a:solidFill>
                <a:srgbClr val="000000"/>
              </a:solidFill>
            </a:endParaRPr>
          </a:p>
        </p:txBody>
      </p:sp>
      <p:sp>
        <p:nvSpPr>
          <p:cNvPr id="13" name="Title 1"/>
          <p:cNvSpPr txBox="1">
            <a:spLocks/>
          </p:cNvSpPr>
          <p:nvPr/>
        </p:nvSpPr>
        <p:spPr>
          <a:xfrm>
            <a:off x="5265540" y="131177"/>
            <a:ext cx="3740120" cy="489089"/>
          </a:xfrm>
          <a:prstGeom prst="rect">
            <a:avLst/>
          </a:prstGeom>
        </p:spPr>
        <p:txBody>
          <a:bodyPr vert="horz" lIns="91440" tIns="45720" rIns="91440" bIns="45720" rtlCol="0" anchor="t">
            <a:noAutofit/>
          </a:bodyPr>
          <a:lstStyle>
            <a:lvl1pPr algn="l" defTabSz="457200" rtl="0" eaLnBrk="1" latinLnBrk="0" hangingPunct="1">
              <a:spcBef>
                <a:spcPct val="0"/>
              </a:spcBef>
              <a:buNone/>
              <a:defRPr sz="2800" b="1" kern="1200">
                <a:solidFill>
                  <a:srgbClr val="AA0101"/>
                </a:solidFill>
                <a:latin typeface="+mj-lt"/>
                <a:ea typeface="+mj-ea"/>
                <a:cs typeface="+mj-cs"/>
              </a:defRPr>
            </a:lvl1pPr>
          </a:lstStyle>
          <a:p>
            <a:pPr algn="r"/>
            <a:r>
              <a:rPr lang="en-US" sz="2600" dirty="0" smtClean="0">
                <a:solidFill>
                  <a:srgbClr val="000000"/>
                </a:solidFill>
              </a:rPr>
              <a:t> Envelope </a:t>
            </a:r>
            <a:endParaRPr lang="en-US" sz="2600" dirty="0">
              <a:solidFill>
                <a:srgbClr val="000000"/>
              </a:solidFill>
            </a:endParaRPr>
          </a:p>
        </p:txBody>
      </p:sp>
    </p:spTree>
    <p:extLst>
      <p:ext uri="{BB962C8B-B14F-4D97-AF65-F5344CB8AC3E}">
        <p14:creationId xmlns:p14="http://schemas.microsoft.com/office/powerpoint/2010/main" val="4121791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solidFill>
                  <a:srgbClr val="C00000"/>
                </a:solidFill>
              </a:rPr>
              <a:t>Mail </a:t>
            </a:r>
            <a:r>
              <a:rPr lang="en-US" altLang="en-US" sz="3200" dirty="0" smtClean="0">
                <a:solidFill>
                  <a:srgbClr val="C00000"/>
                </a:solidFill>
              </a:rPr>
              <a:t>Package Assessment</a:t>
            </a:r>
            <a:br>
              <a:rPr lang="en-US" altLang="en-US" sz="3200" dirty="0" smtClean="0">
                <a:solidFill>
                  <a:srgbClr val="C00000"/>
                </a:solidFill>
              </a:rPr>
            </a:br>
            <a:r>
              <a:rPr lang="en-US" altLang="en-US" sz="3200" dirty="0" smtClean="0">
                <a:solidFill>
                  <a:srgbClr val="C00000"/>
                </a:solidFill>
              </a:rPr>
              <a:t> </a:t>
            </a:r>
            <a:r>
              <a:rPr lang="en-US" altLang="en-US" sz="3200" dirty="0">
                <a:solidFill>
                  <a:srgbClr val="C00000"/>
                </a:solidFill>
              </a:rPr>
              <a:t>Focus Groups</a:t>
            </a:r>
            <a:endParaRPr lang="en-US" dirty="0"/>
          </a:p>
        </p:txBody>
      </p:sp>
      <p:sp>
        <p:nvSpPr>
          <p:cNvPr id="3" name="Content Placeholder 2"/>
          <p:cNvSpPr>
            <a:spLocks noGrp="1"/>
          </p:cNvSpPr>
          <p:nvPr>
            <p:ph idx="1"/>
          </p:nvPr>
        </p:nvSpPr>
        <p:spPr/>
        <p:txBody>
          <a:bodyPr>
            <a:normAutofit lnSpcReduction="10000"/>
          </a:bodyPr>
          <a:lstStyle/>
          <a:p>
            <a:r>
              <a:rPr lang="en-US" altLang="en-US" sz="2400" dirty="0" smtClean="0">
                <a:solidFill>
                  <a:schemeClr val="tx1"/>
                </a:solidFill>
              </a:rPr>
              <a:t>Conducted </a:t>
            </a:r>
            <a:r>
              <a:rPr lang="en-US" altLang="en-US" sz="2400" dirty="0">
                <a:solidFill>
                  <a:schemeClr val="tx1"/>
                </a:solidFill>
              </a:rPr>
              <a:t>six focus groups with a broad range of participants (emphasis was on recruiting participants from low-response areas</a:t>
            </a:r>
            <a:r>
              <a:rPr lang="en-US" altLang="en-US" sz="2400" dirty="0" smtClean="0">
                <a:solidFill>
                  <a:schemeClr val="tx1"/>
                </a:solidFill>
              </a:rPr>
              <a:t>):</a:t>
            </a:r>
          </a:p>
          <a:p>
            <a:pPr lvl="1"/>
            <a:r>
              <a:rPr lang="en-US" altLang="en-US" sz="2000" dirty="0">
                <a:solidFill>
                  <a:prstClr val="black"/>
                </a:solidFill>
              </a:rPr>
              <a:t>Chicago, IL</a:t>
            </a:r>
          </a:p>
          <a:p>
            <a:pPr lvl="1"/>
            <a:r>
              <a:rPr lang="en-US" altLang="en-US" sz="2000" dirty="0">
                <a:solidFill>
                  <a:prstClr val="black"/>
                </a:solidFill>
              </a:rPr>
              <a:t>Fresno, CA</a:t>
            </a:r>
          </a:p>
          <a:p>
            <a:pPr lvl="1"/>
            <a:r>
              <a:rPr lang="en-US" altLang="en-US" sz="2000" dirty="0" smtClean="0">
                <a:solidFill>
                  <a:prstClr val="black"/>
                </a:solidFill>
              </a:rPr>
              <a:t>Miami</a:t>
            </a:r>
            <a:r>
              <a:rPr lang="en-US" altLang="en-US" sz="2000" dirty="0">
                <a:solidFill>
                  <a:prstClr val="black"/>
                </a:solidFill>
              </a:rPr>
              <a:t>, FL - </a:t>
            </a:r>
            <a:r>
              <a:rPr lang="en-US" altLang="en-US" sz="2000" dirty="0" smtClean="0">
                <a:solidFill>
                  <a:prstClr val="black"/>
                </a:solidFill>
              </a:rPr>
              <a:t>conducted </a:t>
            </a:r>
            <a:r>
              <a:rPr lang="en-US" altLang="en-US" sz="2000" dirty="0">
                <a:solidFill>
                  <a:prstClr val="black"/>
                </a:solidFill>
              </a:rPr>
              <a:t>with bilingual English-Spanish speakers</a:t>
            </a:r>
          </a:p>
          <a:p>
            <a:pPr lvl="1"/>
            <a:r>
              <a:rPr lang="en-US" altLang="en-US" sz="2000" dirty="0" smtClean="0">
                <a:solidFill>
                  <a:prstClr val="black"/>
                </a:solidFill>
              </a:rPr>
              <a:t>New </a:t>
            </a:r>
            <a:r>
              <a:rPr lang="en-US" altLang="en-US" sz="2000" dirty="0">
                <a:solidFill>
                  <a:prstClr val="black"/>
                </a:solidFill>
              </a:rPr>
              <a:t>Orleans, LA </a:t>
            </a:r>
          </a:p>
          <a:p>
            <a:pPr lvl="1"/>
            <a:r>
              <a:rPr lang="en-US" altLang="en-US" sz="2000" dirty="0">
                <a:solidFill>
                  <a:prstClr val="black"/>
                </a:solidFill>
              </a:rPr>
              <a:t>New York NY</a:t>
            </a:r>
          </a:p>
          <a:p>
            <a:pPr lvl="1"/>
            <a:r>
              <a:rPr lang="en-US" altLang="en-US" sz="2000" dirty="0" smtClean="0">
                <a:solidFill>
                  <a:prstClr val="black"/>
                </a:solidFill>
              </a:rPr>
              <a:t>Phoenix</a:t>
            </a:r>
            <a:r>
              <a:rPr lang="en-US" altLang="en-US" sz="2000" dirty="0">
                <a:solidFill>
                  <a:prstClr val="black"/>
                </a:solidFill>
              </a:rPr>
              <a:t>, </a:t>
            </a:r>
            <a:r>
              <a:rPr lang="en-US" altLang="en-US" sz="2000" dirty="0" smtClean="0">
                <a:solidFill>
                  <a:prstClr val="black"/>
                </a:solidFill>
              </a:rPr>
              <a:t>AZ</a:t>
            </a:r>
            <a:endParaRPr lang="en-US" altLang="en-US" sz="2000" dirty="0" smtClean="0">
              <a:solidFill>
                <a:schemeClr val="tx1"/>
              </a:solidFill>
            </a:endParaRPr>
          </a:p>
          <a:p>
            <a:r>
              <a:rPr lang="en-US" altLang="en-US" sz="2400" dirty="0" smtClean="0">
                <a:solidFill>
                  <a:schemeClr val="tx1"/>
                </a:solidFill>
              </a:rPr>
              <a:t>Each </a:t>
            </a:r>
            <a:r>
              <a:rPr lang="en-US" altLang="en-US" sz="2400" dirty="0">
                <a:solidFill>
                  <a:schemeClr val="tx1"/>
                </a:solidFill>
              </a:rPr>
              <a:t>group was 90 minutes </a:t>
            </a:r>
            <a:r>
              <a:rPr lang="en-US" altLang="en-US" sz="2400" dirty="0" smtClean="0">
                <a:solidFill>
                  <a:schemeClr val="tx1"/>
                </a:solidFill>
              </a:rPr>
              <a:t>long – approximately 10 participants</a:t>
            </a:r>
          </a:p>
          <a:p>
            <a:pPr lvl="0"/>
            <a:r>
              <a:rPr lang="en-US" sz="2100" dirty="0" smtClean="0">
                <a:solidFill>
                  <a:prstClr val="black"/>
                </a:solidFill>
              </a:rPr>
              <a:t>Cities </a:t>
            </a:r>
            <a:r>
              <a:rPr lang="en-US" sz="2100" dirty="0">
                <a:solidFill>
                  <a:prstClr val="black"/>
                </a:solidFill>
              </a:rPr>
              <a:t>represented diversity in their geographic and racial composition</a:t>
            </a:r>
          </a:p>
          <a:p>
            <a:endParaRPr lang="en-US" altLang="en-US" sz="2400" dirty="0" smtClean="0">
              <a:solidFill>
                <a:schemeClr val="tx1"/>
              </a:solidFill>
            </a:endParaRPr>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pPr/>
              <a:t>11</a:t>
            </a:fld>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938" y="1345660"/>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2831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4900" dirty="0">
                <a:solidFill>
                  <a:srgbClr val="C00000"/>
                </a:solidFill>
                <a:latin typeface="+mj-lt"/>
                <a:ea typeface="MS Mincho"/>
                <a:cs typeface="Arial"/>
              </a:rPr>
              <a:t>Key findings </a:t>
            </a:r>
            <a:r>
              <a:rPr lang="en-US" sz="4900" dirty="0" smtClean="0">
                <a:solidFill>
                  <a:srgbClr val="C00000"/>
                </a:solidFill>
                <a:latin typeface="+mj-lt"/>
                <a:ea typeface="MS Mincho"/>
                <a:cs typeface="Arial"/>
              </a:rPr>
              <a:t>from </a:t>
            </a:r>
            <a:r>
              <a:rPr lang="en-US" sz="4900" dirty="0">
                <a:solidFill>
                  <a:srgbClr val="C00000"/>
                </a:solidFill>
                <a:latin typeface="+mj-lt"/>
                <a:ea typeface="MS Mincho"/>
                <a:cs typeface="Arial"/>
              </a:rPr>
              <a:t>the mail package assessment</a:t>
            </a:r>
            <a:r>
              <a:rPr lang="en-US" sz="4900" dirty="0" smtClean="0">
                <a:solidFill>
                  <a:srgbClr val="C00000"/>
                </a:solidFill>
                <a:latin typeface="+mj-lt"/>
              </a:rPr>
              <a:t>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lvl="0"/>
            <a:endParaRPr lang="en-US" b="1" dirty="0" smtClean="0"/>
          </a:p>
          <a:p>
            <a:pPr lvl="0"/>
            <a:r>
              <a:rPr lang="en-US" sz="3800" dirty="0" smtClean="0">
                <a:solidFill>
                  <a:schemeClr val="tx1"/>
                </a:solidFill>
              </a:rPr>
              <a:t>The current </a:t>
            </a:r>
            <a:r>
              <a:rPr lang="en-US" sz="3800" dirty="0">
                <a:solidFill>
                  <a:schemeClr val="tx1"/>
                </a:solidFill>
              </a:rPr>
              <a:t>package was seen as most effective</a:t>
            </a:r>
            <a:br>
              <a:rPr lang="en-US" sz="3800" dirty="0">
                <a:solidFill>
                  <a:schemeClr val="tx1"/>
                </a:solidFill>
              </a:rPr>
            </a:br>
            <a:endParaRPr lang="en-US" sz="3800" dirty="0">
              <a:solidFill>
                <a:schemeClr val="tx1"/>
              </a:solidFill>
            </a:endParaRPr>
          </a:p>
          <a:p>
            <a:pPr lvl="0"/>
            <a:r>
              <a:rPr lang="en-US" sz="3800" dirty="0" smtClean="0">
                <a:solidFill>
                  <a:schemeClr val="tx1"/>
                </a:solidFill>
              </a:rPr>
              <a:t>Consider a hybrid of effective design elements </a:t>
            </a:r>
          </a:p>
          <a:p>
            <a:pPr marL="0" lvl="0" indent="0">
              <a:buNone/>
            </a:pPr>
            <a:endParaRPr lang="en-US" sz="3800" dirty="0" smtClean="0">
              <a:solidFill>
                <a:schemeClr val="tx1"/>
              </a:solidFill>
            </a:endParaRPr>
          </a:p>
          <a:p>
            <a:pPr lvl="0"/>
            <a:r>
              <a:rPr lang="en-US" sz="3800" dirty="0" smtClean="0">
                <a:solidFill>
                  <a:schemeClr val="tx1"/>
                </a:solidFill>
              </a:rPr>
              <a:t>The ACS name does not </a:t>
            </a:r>
            <a:r>
              <a:rPr lang="en-US" sz="3800" dirty="0">
                <a:solidFill>
                  <a:schemeClr val="tx1"/>
                </a:solidFill>
              </a:rPr>
              <a:t>register</a:t>
            </a:r>
          </a:p>
          <a:p>
            <a:pPr lvl="0"/>
            <a:endParaRPr lang="en-US" sz="3800" dirty="0">
              <a:solidFill>
                <a:schemeClr val="tx1"/>
              </a:solidFill>
            </a:endParaRPr>
          </a:p>
          <a:p>
            <a:pPr lvl="0"/>
            <a:r>
              <a:rPr lang="en-US" sz="3800" dirty="0" smtClean="0">
                <a:solidFill>
                  <a:schemeClr val="tx1"/>
                </a:solidFill>
              </a:rPr>
              <a:t>“Punitive</a:t>
            </a:r>
            <a:r>
              <a:rPr lang="en-US" sz="3800" dirty="0">
                <a:solidFill>
                  <a:schemeClr val="tx1"/>
                </a:solidFill>
              </a:rPr>
              <a:t>" messages resonate more than "altruistic" messages.</a:t>
            </a:r>
          </a:p>
          <a:p>
            <a:pPr marL="0" lvl="0" indent="0">
              <a:buNone/>
            </a:pPr>
            <a:r>
              <a:rPr lang="en-US" dirty="0" smtClean="0">
                <a:solidFill>
                  <a:schemeClr val="tx1"/>
                </a:solidFill>
              </a:rPr>
              <a:t/>
            </a:r>
            <a:br>
              <a:rPr lang="en-US" dirty="0" smtClean="0">
                <a:solidFill>
                  <a:schemeClr val="tx1"/>
                </a:solidFill>
              </a:rPr>
            </a:br>
            <a:r>
              <a:rPr lang="en-US" dirty="0" smtClean="0"/>
              <a:t> </a:t>
            </a:r>
            <a:br>
              <a:rPr lang="en-US" dirty="0" smtClean="0"/>
            </a:br>
            <a:endParaRPr lang="en-US" dirty="0" smtClean="0"/>
          </a:p>
          <a:p>
            <a:endParaRPr lang="en-US" dirty="0" smtClean="0"/>
          </a:p>
        </p:txBody>
      </p:sp>
      <p:sp>
        <p:nvSpPr>
          <p:cNvPr id="5" name="Slide Number Placeholder 4"/>
          <p:cNvSpPr>
            <a:spLocks noGrp="1"/>
          </p:cNvSpPr>
          <p:nvPr>
            <p:ph type="sldNum" sz="quarter" idx="12"/>
          </p:nvPr>
        </p:nvSpPr>
        <p:spPr/>
        <p:txBody>
          <a:bodyPr/>
          <a:lstStyle/>
          <a:p>
            <a:fld id="{5212C905-FF40-4437-BDDD-7BDE312C732D}" type="slidenum">
              <a:rPr lang="en-US" smtClean="0"/>
              <a:pPr/>
              <a:t>12</a:t>
            </a:fld>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93715"/>
            <a:ext cx="82296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0180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Online Visual Testing</a:t>
            </a:r>
            <a:endParaRPr lang="en-US" dirty="0">
              <a:solidFill>
                <a:srgbClr val="C00000"/>
              </a:solidFill>
            </a:endParaRPr>
          </a:p>
        </p:txBody>
      </p:sp>
      <p:sp>
        <p:nvSpPr>
          <p:cNvPr id="3" name="Content Placeholder 2"/>
          <p:cNvSpPr>
            <a:spLocks noGrp="1"/>
          </p:cNvSpPr>
          <p:nvPr>
            <p:ph idx="1"/>
          </p:nvPr>
        </p:nvSpPr>
        <p:spPr/>
        <p:txBody>
          <a:bodyPr/>
          <a:lstStyle/>
          <a:p>
            <a:pPr defTabSz="457200" eaLnBrk="0" fontAlgn="base" hangingPunct="0">
              <a:spcBef>
                <a:spcPts val="800"/>
              </a:spcBef>
              <a:spcAft>
                <a:spcPct val="0"/>
              </a:spcAft>
              <a:buClr>
                <a:srgbClr val="AA0101"/>
              </a:buClr>
              <a:defRPr/>
            </a:pPr>
            <a:r>
              <a:rPr lang="en-US" sz="2400" dirty="0">
                <a:solidFill>
                  <a:schemeClr val="tx1"/>
                </a:solidFill>
                <a:ea typeface="MS PGothic" pitchFamily="34" charset="-128"/>
              </a:rPr>
              <a:t>Uses three web-based exercises to identify key information about the  designs</a:t>
            </a:r>
            <a:r>
              <a:rPr lang="en-US" sz="2400" dirty="0" smtClean="0">
                <a:solidFill>
                  <a:schemeClr val="tx1"/>
                </a:solidFill>
                <a:ea typeface="MS PGothic" pitchFamily="34" charset="-128"/>
              </a:rPr>
              <a:t>:</a:t>
            </a:r>
            <a:endParaRPr lang="en-US" sz="2400" dirty="0">
              <a:solidFill>
                <a:schemeClr val="tx1"/>
              </a:solidFill>
              <a:ea typeface="MS PGothic" pitchFamily="34" charset="-128"/>
            </a:endParaRPr>
          </a:p>
          <a:p>
            <a:pPr lvl="1" defTabSz="457200" eaLnBrk="0" fontAlgn="base" hangingPunct="0">
              <a:spcBef>
                <a:spcPts val="600"/>
              </a:spcBef>
              <a:spcAft>
                <a:spcPct val="0"/>
              </a:spcAft>
              <a:buClr>
                <a:srgbClr val="AA0101"/>
              </a:buClr>
              <a:buFont typeface="Wingdings" charset="0"/>
              <a:buChar char="§"/>
              <a:defRPr/>
            </a:pPr>
            <a:r>
              <a:rPr lang="en-US" sz="2400" b="1" dirty="0">
                <a:solidFill>
                  <a:schemeClr val="tx1"/>
                </a:solidFill>
                <a:ea typeface="MS PGothic" pitchFamily="34" charset="-128"/>
              </a:rPr>
              <a:t>Mail stack exercise: </a:t>
            </a:r>
            <a:r>
              <a:rPr lang="en-US" sz="2400" dirty="0">
                <a:solidFill>
                  <a:schemeClr val="tx1"/>
                </a:solidFill>
                <a:ea typeface="MS PGothic" pitchFamily="34" charset="-128"/>
              </a:rPr>
              <a:t>an interactive simulation of mail </a:t>
            </a:r>
            <a:r>
              <a:rPr lang="en-US" sz="2400" dirty="0" smtClean="0">
                <a:solidFill>
                  <a:schemeClr val="tx1"/>
                </a:solidFill>
                <a:ea typeface="MS PGothic" pitchFamily="34" charset="-128"/>
              </a:rPr>
              <a:t>sorting</a:t>
            </a:r>
          </a:p>
          <a:p>
            <a:pPr marL="457200" lvl="1" indent="0" defTabSz="457200" eaLnBrk="0" fontAlgn="base" hangingPunct="0">
              <a:spcBef>
                <a:spcPts val="600"/>
              </a:spcBef>
              <a:spcAft>
                <a:spcPct val="0"/>
              </a:spcAft>
              <a:buClr>
                <a:srgbClr val="AA0101"/>
              </a:buClr>
              <a:buNone/>
              <a:defRPr/>
            </a:pPr>
            <a:endParaRPr lang="en-US" sz="2400" dirty="0">
              <a:solidFill>
                <a:schemeClr val="tx1"/>
              </a:solidFill>
              <a:ea typeface="MS PGothic" pitchFamily="34" charset="-128"/>
            </a:endParaRPr>
          </a:p>
          <a:p>
            <a:pPr lvl="1" defTabSz="457200" eaLnBrk="0" fontAlgn="base" hangingPunct="0">
              <a:spcBef>
                <a:spcPts val="600"/>
              </a:spcBef>
              <a:spcAft>
                <a:spcPct val="0"/>
              </a:spcAft>
              <a:buClr>
                <a:srgbClr val="AA0101"/>
              </a:buClr>
              <a:buFont typeface="Wingdings" charset="0"/>
              <a:buChar char="§"/>
              <a:defRPr/>
            </a:pPr>
            <a:r>
              <a:rPr lang="en-US" sz="2400" b="1" dirty="0">
                <a:solidFill>
                  <a:schemeClr val="tx1"/>
                </a:solidFill>
                <a:ea typeface="MS PGothic" pitchFamily="34" charset="-128"/>
              </a:rPr>
              <a:t>Image click analyzer (heat map): </a:t>
            </a:r>
            <a:r>
              <a:rPr lang="en-US" sz="2400" dirty="0">
                <a:solidFill>
                  <a:schemeClr val="tx1"/>
                </a:solidFill>
                <a:ea typeface="MS PGothic" pitchFamily="34" charset="-128"/>
              </a:rPr>
              <a:t>asks respondents to click on design elements, illustrating what attracts </a:t>
            </a:r>
            <a:r>
              <a:rPr lang="en-US" sz="2400" dirty="0" smtClean="0">
                <a:solidFill>
                  <a:schemeClr val="tx1"/>
                </a:solidFill>
                <a:ea typeface="MS PGothic" pitchFamily="34" charset="-128"/>
              </a:rPr>
              <a:t>attention</a:t>
            </a:r>
          </a:p>
          <a:p>
            <a:pPr marL="457200" lvl="1" indent="0" defTabSz="457200" eaLnBrk="0" fontAlgn="base" hangingPunct="0">
              <a:spcBef>
                <a:spcPts val="600"/>
              </a:spcBef>
              <a:spcAft>
                <a:spcPct val="0"/>
              </a:spcAft>
              <a:buClr>
                <a:srgbClr val="AA0101"/>
              </a:buClr>
              <a:buNone/>
              <a:defRPr/>
            </a:pPr>
            <a:endParaRPr lang="en-US" sz="2400" dirty="0">
              <a:solidFill>
                <a:schemeClr val="tx1"/>
              </a:solidFill>
              <a:ea typeface="MS PGothic" pitchFamily="34" charset="-128"/>
            </a:endParaRPr>
          </a:p>
          <a:p>
            <a:pPr lvl="1" defTabSz="457200" eaLnBrk="0" fontAlgn="base" hangingPunct="0">
              <a:spcBef>
                <a:spcPts val="600"/>
              </a:spcBef>
              <a:spcAft>
                <a:spcPct val="0"/>
              </a:spcAft>
              <a:buClr>
                <a:srgbClr val="AA0101"/>
              </a:buClr>
              <a:buFont typeface="Wingdings" charset="0"/>
              <a:buChar char="§"/>
              <a:defRPr/>
            </a:pPr>
            <a:r>
              <a:rPr lang="en-US" sz="2400" b="1" dirty="0">
                <a:solidFill>
                  <a:schemeClr val="tx1"/>
                </a:solidFill>
                <a:ea typeface="MS PGothic" pitchFamily="34" charset="-128"/>
              </a:rPr>
              <a:t>Message highlighting: </a:t>
            </a:r>
            <a:r>
              <a:rPr lang="en-US" sz="2400" dirty="0">
                <a:solidFill>
                  <a:schemeClr val="tx1"/>
                </a:solidFill>
                <a:ea typeface="MS PGothic" pitchFamily="34" charset="-128"/>
              </a:rPr>
              <a:t>asks respondents to highlight words and phrases that they find </a:t>
            </a:r>
            <a:r>
              <a:rPr lang="en-US" sz="2400" dirty="0" smtClean="0">
                <a:solidFill>
                  <a:schemeClr val="tx1"/>
                </a:solidFill>
                <a:ea typeface="MS PGothic" pitchFamily="34" charset="-128"/>
              </a:rPr>
              <a:t>compelling</a:t>
            </a:r>
            <a:endParaRPr lang="en-US" sz="2400" dirty="0">
              <a:solidFill>
                <a:schemeClr val="tx1"/>
              </a:solidFill>
              <a:ea typeface="MS PGothic" pitchFamily="34" charset="-128"/>
            </a:endParaRPr>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pPr/>
              <a:t>13</a:t>
            </a:fld>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53247"/>
            <a:ext cx="82296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3047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Key findings from the Online Visual Testing </a:t>
            </a:r>
            <a:endParaRPr lang="en-US" dirty="0">
              <a:solidFill>
                <a:srgbClr val="C00000"/>
              </a:solidFill>
            </a:endParaRPr>
          </a:p>
        </p:txBody>
      </p:sp>
      <p:sp>
        <p:nvSpPr>
          <p:cNvPr id="3" name="Content Placeholder 2"/>
          <p:cNvSpPr>
            <a:spLocks noGrp="1"/>
          </p:cNvSpPr>
          <p:nvPr>
            <p:ph idx="1"/>
          </p:nvPr>
        </p:nvSpPr>
        <p:spPr/>
        <p:txBody>
          <a:bodyPr/>
          <a:lstStyle/>
          <a:p>
            <a:pPr marL="0" indent="0">
              <a:buNone/>
            </a:pPr>
            <a:endParaRPr lang="en-US" dirty="0" smtClean="0">
              <a:solidFill>
                <a:schemeClr val="tx1"/>
              </a:solidFill>
              <a:ea typeface="Calibri"/>
              <a:cs typeface="Times New Roman"/>
            </a:endParaRPr>
          </a:p>
          <a:p>
            <a:r>
              <a:rPr lang="en-US" dirty="0" smtClean="0">
                <a:solidFill>
                  <a:schemeClr val="tx1"/>
                </a:solidFill>
                <a:ea typeface="Calibri"/>
                <a:cs typeface="Times New Roman"/>
              </a:rPr>
              <a:t>Visual </a:t>
            </a:r>
            <a:r>
              <a:rPr lang="en-US" dirty="0">
                <a:solidFill>
                  <a:schemeClr val="tx1"/>
                </a:solidFill>
                <a:ea typeface="Calibri"/>
                <a:cs typeface="Times New Roman"/>
              </a:rPr>
              <a:t>design elements and deadline messaging can have a significant impact on how people read and remember mail </a:t>
            </a:r>
            <a:r>
              <a:rPr lang="en-US" dirty="0" smtClean="0">
                <a:solidFill>
                  <a:schemeClr val="tx1"/>
                </a:solidFill>
                <a:ea typeface="Calibri"/>
                <a:cs typeface="Times New Roman"/>
              </a:rPr>
              <a:t>items</a:t>
            </a:r>
          </a:p>
          <a:p>
            <a:pPr marL="0" indent="0">
              <a:buNone/>
            </a:pPr>
            <a:endParaRPr lang="en-US" dirty="0" smtClean="0">
              <a:solidFill>
                <a:schemeClr val="tx1"/>
              </a:solidFill>
              <a:ea typeface="Calibri"/>
              <a:cs typeface="Times New Roman"/>
            </a:endParaRPr>
          </a:p>
          <a:p>
            <a:r>
              <a:rPr lang="en-US" dirty="0">
                <a:solidFill>
                  <a:schemeClr val="tx1"/>
                </a:solidFill>
                <a:ea typeface="Calibri"/>
                <a:cs typeface="Times New Roman"/>
              </a:rPr>
              <a:t>The U.S. Census Bureau logo should be prominently featured on mail </a:t>
            </a:r>
            <a:r>
              <a:rPr lang="en-US" dirty="0" smtClean="0">
                <a:solidFill>
                  <a:schemeClr val="tx1"/>
                </a:solidFill>
                <a:ea typeface="Calibri"/>
                <a:cs typeface="Times New Roman"/>
              </a:rPr>
              <a:t>items</a:t>
            </a:r>
          </a:p>
        </p:txBody>
      </p:sp>
      <p:sp>
        <p:nvSpPr>
          <p:cNvPr id="4" name="Slide Number Placeholder 3"/>
          <p:cNvSpPr>
            <a:spLocks noGrp="1"/>
          </p:cNvSpPr>
          <p:nvPr>
            <p:ph type="sldNum" sz="quarter" idx="12"/>
          </p:nvPr>
        </p:nvSpPr>
        <p:spPr/>
        <p:txBody>
          <a:bodyPr/>
          <a:lstStyle/>
          <a:p>
            <a:fld id="{5212C905-FF40-4437-BDDD-7BDE312C732D}" type="slidenum">
              <a:rPr lang="en-US" smtClean="0"/>
              <a:pPr/>
              <a:t>14</a:t>
            </a:fld>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294" y="1583987"/>
            <a:ext cx="82296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593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solidFill>
                  <a:srgbClr val="C00000"/>
                </a:solidFill>
              </a:rPr>
              <a:t>Key findings from the Online Visual Testing </a:t>
            </a:r>
            <a:endParaRPr lang="en-US" sz="4000" dirty="0"/>
          </a:p>
        </p:txBody>
      </p:sp>
      <p:sp>
        <p:nvSpPr>
          <p:cNvPr id="3" name="Content Placeholder 2"/>
          <p:cNvSpPr>
            <a:spLocks noGrp="1"/>
          </p:cNvSpPr>
          <p:nvPr>
            <p:ph idx="1"/>
          </p:nvPr>
        </p:nvSpPr>
        <p:spPr/>
        <p:txBody>
          <a:bodyPr>
            <a:normAutofit fontScale="92500" lnSpcReduction="20000"/>
          </a:bodyPr>
          <a:lstStyle/>
          <a:p>
            <a:pPr lvl="0"/>
            <a:endParaRPr lang="en-US" dirty="0" smtClean="0">
              <a:solidFill>
                <a:schemeClr val="tx1"/>
              </a:solidFill>
              <a:ea typeface="Calibri"/>
              <a:cs typeface="Times New Roman"/>
            </a:endParaRPr>
          </a:p>
          <a:p>
            <a:pPr lvl="0"/>
            <a:r>
              <a:rPr lang="en-US" dirty="0" smtClean="0">
                <a:solidFill>
                  <a:schemeClr val="tx1"/>
                </a:solidFill>
                <a:ea typeface="Calibri"/>
                <a:cs typeface="Times New Roman"/>
              </a:rPr>
              <a:t>Key </a:t>
            </a:r>
            <a:r>
              <a:rPr lang="en-US" dirty="0">
                <a:solidFill>
                  <a:schemeClr val="tx1"/>
                </a:solidFill>
                <a:ea typeface="Calibri"/>
                <a:cs typeface="Times New Roman"/>
              </a:rPr>
              <a:t>words and phrases in letters should be emphasized using callout boxes, line spacing, and bolded </a:t>
            </a:r>
            <a:r>
              <a:rPr lang="en-US" dirty="0" smtClean="0">
                <a:solidFill>
                  <a:schemeClr val="tx1"/>
                </a:solidFill>
                <a:ea typeface="Calibri"/>
                <a:cs typeface="Times New Roman"/>
              </a:rPr>
              <a:t>text</a:t>
            </a:r>
          </a:p>
          <a:p>
            <a:pPr marL="0" lvl="0" indent="0">
              <a:buNone/>
            </a:pPr>
            <a:endParaRPr lang="en-US" dirty="0">
              <a:solidFill>
                <a:schemeClr val="tx1"/>
              </a:solidFill>
            </a:endParaRPr>
          </a:p>
          <a:p>
            <a:r>
              <a:rPr lang="en-US" dirty="0" smtClean="0">
                <a:solidFill>
                  <a:schemeClr val="tx1"/>
                </a:solidFill>
                <a:ea typeface="Calibri"/>
                <a:cs typeface="Times New Roman"/>
              </a:rPr>
              <a:t>“</a:t>
            </a:r>
            <a:r>
              <a:rPr lang="en-US" dirty="0">
                <a:solidFill>
                  <a:schemeClr val="tx1"/>
                </a:solidFill>
                <a:ea typeface="Calibri"/>
                <a:cs typeface="Times New Roman"/>
              </a:rPr>
              <a:t>Your response is required by law” attracts more attention than any other </a:t>
            </a:r>
            <a:r>
              <a:rPr lang="en-US" dirty="0" smtClean="0">
                <a:solidFill>
                  <a:schemeClr val="tx1"/>
                </a:solidFill>
                <a:ea typeface="Calibri"/>
                <a:cs typeface="Times New Roman"/>
              </a:rPr>
              <a:t>message</a:t>
            </a:r>
          </a:p>
          <a:p>
            <a:pPr marL="0" indent="0">
              <a:buNone/>
            </a:pPr>
            <a:endParaRPr lang="en-US" dirty="0" smtClean="0">
              <a:solidFill>
                <a:schemeClr val="tx1"/>
              </a:solidFill>
              <a:ea typeface="Calibri"/>
              <a:cs typeface="Times New Roman"/>
            </a:endParaRPr>
          </a:p>
          <a:p>
            <a:r>
              <a:rPr lang="en-US" dirty="0">
                <a:solidFill>
                  <a:schemeClr val="tx1"/>
                </a:solidFill>
                <a:ea typeface="Calibri"/>
                <a:cs typeface="Times New Roman"/>
              </a:rPr>
              <a:t>It is possible to overdo the commercial “marketing” look and feel</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5212C905-FF40-4437-BDDD-7BDE312C732D}" type="slidenum">
              <a:rPr lang="en-US" smtClean="0"/>
              <a:pPr/>
              <a:t>15</a:t>
            </a:fld>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83987"/>
            <a:ext cx="82296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3348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Reports</a:t>
            </a:r>
            <a:endParaRPr lang="en-US" dirty="0">
              <a:solidFill>
                <a:srgbClr val="C00000"/>
              </a:solidFill>
            </a:endParaRPr>
          </a:p>
        </p:txBody>
      </p:sp>
      <p:sp>
        <p:nvSpPr>
          <p:cNvPr id="3" name="Content Placeholder 2"/>
          <p:cNvSpPr>
            <a:spLocks noGrp="1"/>
          </p:cNvSpPr>
          <p:nvPr>
            <p:ph idx="1"/>
          </p:nvPr>
        </p:nvSpPr>
        <p:spPr/>
        <p:txBody>
          <a:bodyPr>
            <a:normAutofit fontScale="77500" lnSpcReduction="20000"/>
          </a:bodyPr>
          <a:lstStyle/>
          <a:p>
            <a:r>
              <a:rPr lang="en-US" sz="3100" dirty="0" smtClean="0">
                <a:solidFill>
                  <a:schemeClr val="tx1"/>
                </a:solidFill>
              </a:rPr>
              <a:t>The following reports are final:</a:t>
            </a:r>
          </a:p>
          <a:p>
            <a:pPr lvl="1"/>
            <a:r>
              <a:rPr lang="en-US" sz="3100" dirty="0">
                <a:solidFill>
                  <a:schemeClr val="tx1"/>
                </a:solidFill>
              </a:rPr>
              <a:t>Mental Models Interviews with Internal Stakeholders</a:t>
            </a:r>
          </a:p>
          <a:p>
            <a:pPr lvl="1"/>
            <a:r>
              <a:rPr lang="en-US" sz="3100" dirty="0">
                <a:solidFill>
                  <a:schemeClr val="tx1"/>
                </a:solidFill>
              </a:rPr>
              <a:t>Key Informant Interviews with Stakeholders</a:t>
            </a:r>
          </a:p>
          <a:p>
            <a:pPr lvl="1"/>
            <a:r>
              <a:rPr lang="en-US" sz="3100" dirty="0">
                <a:solidFill>
                  <a:schemeClr val="tx1"/>
                </a:solidFill>
              </a:rPr>
              <a:t>Deliberative Focus Groups with Stakeholders </a:t>
            </a:r>
            <a:endParaRPr lang="en-US" sz="3100" dirty="0" smtClean="0">
              <a:solidFill>
                <a:schemeClr val="tx1"/>
              </a:solidFill>
            </a:endParaRPr>
          </a:p>
          <a:p>
            <a:pPr lvl="1"/>
            <a:r>
              <a:rPr lang="en-US" sz="3100" dirty="0" smtClean="0">
                <a:solidFill>
                  <a:schemeClr val="tx1"/>
                </a:solidFill>
              </a:rPr>
              <a:t>Message Testing: Benchmark Survey</a:t>
            </a:r>
          </a:p>
          <a:p>
            <a:pPr lvl="1"/>
            <a:r>
              <a:rPr lang="en-US" sz="3100" dirty="0" smtClean="0">
                <a:solidFill>
                  <a:schemeClr val="tx1"/>
                </a:solidFill>
              </a:rPr>
              <a:t>Message Testing: Refinement Study</a:t>
            </a:r>
          </a:p>
          <a:p>
            <a:pPr lvl="1"/>
            <a:r>
              <a:rPr lang="en-US" sz="3100" dirty="0" smtClean="0">
                <a:solidFill>
                  <a:schemeClr val="tx1"/>
                </a:solidFill>
              </a:rPr>
              <a:t>Mail Package Research</a:t>
            </a:r>
          </a:p>
          <a:p>
            <a:pPr marL="457200" lvl="1" indent="0">
              <a:buNone/>
            </a:pPr>
            <a:endParaRPr lang="en-US" dirty="0" smtClean="0">
              <a:solidFill>
                <a:schemeClr val="tx1"/>
              </a:solidFill>
            </a:endParaRPr>
          </a:p>
          <a:p>
            <a:r>
              <a:rPr lang="en-US" sz="3100" dirty="0">
                <a:solidFill>
                  <a:schemeClr val="tx1"/>
                </a:solidFill>
              </a:rPr>
              <a:t>Access reports </a:t>
            </a:r>
            <a:r>
              <a:rPr lang="en-US" sz="3100" dirty="0" smtClean="0">
                <a:solidFill>
                  <a:schemeClr val="tx1"/>
                </a:solidFill>
              </a:rPr>
              <a:t>at:	</a:t>
            </a:r>
          </a:p>
          <a:p>
            <a:pPr lvl="1"/>
            <a:r>
              <a:rPr lang="en-US" dirty="0">
                <a:solidFill>
                  <a:schemeClr val="tx1"/>
                </a:solidFill>
                <a:hlinkClick r:id="rId2"/>
              </a:rPr>
              <a:t>http://</a:t>
            </a:r>
            <a:r>
              <a:rPr lang="en-US" dirty="0" smtClean="0">
                <a:solidFill>
                  <a:schemeClr val="tx1"/>
                </a:solidFill>
                <a:hlinkClick r:id="rId2"/>
              </a:rPr>
              <a:t>www.census.gov/acs/www/library/by_year/2014</a:t>
            </a:r>
            <a:endParaRPr lang="en-US" dirty="0" smtClean="0">
              <a:solidFill>
                <a:schemeClr val="tx1"/>
              </a:solidFill>
            </a:endParaRPr>
          </a:p>
          <a:p>
            <a:pPr marL="457200" lvl="1" indent="0">
              <a:buNone/>
            </a:pPr>
            <a:endParaRPr lang="en-US" dirty="0">
              <a:solidFill>
                <a:schemeClr val="tx1"/>
              </a:solidFill>
            </a:endParaRPr>
          </a:p>
          <a:p>
            <a:pPr marL="457200" lvl="1" indent="0">
              <a:buNone/>
            </a:pPr>
            <a:r>
              <a:rPr lang="en-US" sz="2100" dirty="0" smtClean="0"/>
              <a:t/>
            </a:r>
            <a:br>
              <a:rPr lang="en-US" sz="2100" dirty="0" smtClean="0"/>
            </a:br>
            <a:endParaRPr lang="en-US" sz="21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09161"/>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5212C905-FF40-4437-BDDD-7BDE312C732D}" type="slidenum">
              <a:rPr lang="en-US" smtClean="0"/>
              <a:t>16</a:t>
            </a:fld>
            <a:endParaRPr lang="en-US" dirty="0"/>
          </a:p>
        </p:txBody>
      </p:sp>
    </p:spTree>
    <p:extLst>
      <p:ext uri="{BB962C8B-B14F-4D97-AF65-F5344CB8AC3E}">
        <p14:creationId xmlns:p14="http://schemas.microsoft.com/office/powerpoint/2010/main" val="1597996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solidFill>
                  <a:srgbClr val="C00000"/>
                </a:solidFill>
              </a:rPr>
              <a:t>Next Steps - </a:t>
            </a:r>
            <a:r>
              <a:rPr lang="en-US" sz="4900" dirty="0" smtClean="0">
                <a:solidFill>
                  <a:srgbClr val="C00000"/>
                </a:solidFill>
                <a:latin typeface="+mj-lt"/>
              </a:rPr>
              <a:t>Field Test </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lstStyle/>
          <a:p>
            <a:r>
              <a:rPr lang="en-US" dirty="0" smtClean="0">
                <a:solidFill>
                  <a:schemeClr val="tx1"/>
                </a:solidFill>
              </a:rPr>
              <a:t>Census Bureau will receive           recommendations  – October 2014</a:t>
            </a:r>
          </a:p>
          <a:p>
            <a:r>
              <a:rPr lang="en-US" dirty="0" smtClean="0">
                <a:solidFill>
                  <a:schemeClr val="tx1"/>
                </a:solidFill>
              </a:rPr>
              <a:t>Census Bureau will develop and implement field tests – Fiscal Year 2015, budget pending</a:t>
            </a:r>
          </a:p>
          <a:p>
            <a:r>
              <a:rPr lang="en-US" dirty="0" smtClean="0">
                <a:solidFill>
                  <a:schemeClr val="tx1"/>
                </a:solidFill>
              </a:rPr>
              <a:t>Census Bureau will analyze and determine final recommendations for program implementation– Fiscal Year 2015</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62974"/>
            <a:ext cx="82296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5212C905-FF40-4437-BDDD-7BDE312C732D}" type="slidenum">
              <a:rPr lang="en-US" smtClean="0"/>
              <a:pPr/>
              <a:t>17</a:t>
            </a:fld>
            <a:endParaRPr lang="en-US" dirty="0"/>
          </a:p>
        </p:txBody>
      </p:sp>
    </p:spTree>
    <p:extLst>
      <p:ext uri="{BB962C8B-B14F-4D97-AF65-F5344CB8AC3E}">
        <p14:creationId xmlns:p14="http://schemas.microsoft.com/office/powerpoint/2010/main" val="3549404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4000" b="1" dirty="0"/>
          </a:p>
          <a:p>
            <a:pPr marL="0" indent="0" algn="ctr">
              <a:buNone/>
            </a:pPr>
            <a:r>
              <a:rPr lang="en-US" sz="4400" b="1" dirty="0" smtClean="0">
                <a:solidFill>
                  <a:srgbClr val="C00000"/>
                </a:solidFill>
              </a:rPr>
              <a:t>Questions?</a:t>
            </a:r>
            <a:endParaRPr lang="en-US" sz="4400" b="1" dirty="0">
              <a:solidFill>
                <a:srgbClr val="C00000"/>
              </a:solidFill>
            </a:endParaRPr>
          </a:p>
        </p:txBody>
      </p:sp>
      <p:sp>
        <p:nvSpPr>
          <p:cNvPr id="4" name="Slide Number Placeholder 3"/>
          <p:cNvSpPr>
            <a:spLocks noGrp="1"/>
          </p:cNvSpPr>
          <p:nvPr>
            <p:ph type="sldNum" sz="quarter" idx="12"/>
          </p:nvPr>
        </p:nvSpPr>
        <p:spPr/>
        <p:txBody>
          <a:bodyPr/>
          <a:lstStyle/>
          <a:p>
            <a:fld id="{5212C905-FF40-4437-BDDD-7BDE312C732D}" type="slidenum">
              <a:rPr lang="en-US" smtClean="0"/>
              <a:pPr/>
              <a:t>18</a:t>
            </a:fld>
            <a:endParaRPr lang="en-US" dirty="0"/>
          </a:p>
        </p:txBody>
      </p:sp>
    </p:spTree>
    <p:extLst>
      <p:ext uri="{BB962C8B-B14F-4D97-AF65-F5344CB8AC3E}">
        <p14:creationId xmlns:p14="http://schemas.microsoft.com/office/powerpoint/2010/main" val="184499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rgbClr val="C00000"/>
                </a:solidFill>
              </a:rPr>
              <a:t>Research Goals</a:t>
            </a:r>
            <a:endParaRPr lang="en-US" sz="3600" dirty="0">
              <a:solidFill>
                <a:srgbClr val="C00000"/>
              </a:solidFill>
            </a:endParaRPr>
          </a:p>
        </p:txBody>
      </p:sp>
      <p:sp>
        <p:nvSpPr>
          <p:cNvPr id="3" name="Content Placeholder 2"/>
          <p:cNvSpPr>
            <a:spLocks noGrp="1"/>
          </p:cNvSpPr>
          <p:nvPr>
            <p:ph idx="1"/>
          </p:nvPr>
        </p:nvSpPr>
        <p:spPr/>
        <p:txBody>
          <a:bodyPr/>
          <a:lstStyle/>
          <a:p>
            <a:pPr>
              <a:buClr>
                <a:schemeClr val="tx2"/>
              </a:buClr>
            </a:pPr>
            <a:r>
              <a:rPr lang="en-US" sz="2800" b="1" dirty="0" smtClean="0">
                <a:solidFill>
                  <a:schemeClr val="tx1"/>
                </a:solidFill>
              </a:rPr>
              <a:t>Primary:</a:t>
            </a:r>
            <a:br>
              <a:rPr lang="en-US" sz="2800" b="1" dirty="0" smtClean="0">
                <a:solidFill>
                  <a:schemeClr val="tx1"/>
                </a:solidFill>
              </a:rPr>
            </a:br>
            <a:r>
              <a:rPr lang="en-US" sz="2000" dirty="0" smtClean="0">
                <a:solidFill>
                  <a:schemeClr val="tx1"/>
                </a:solidFill>
              </a:rPr>
              <a:t>Develop and test messages and mail package refinements to increase ACS self-response rates</a:t>
            </a:r>
            <a:br>
              <a:rPr lang="en-US" sz="2000" dirty="0" smtClean="0">
                <a:solidFill>
                  <a:schemeClr val="tx1"/>
                </a:solidFill>
              </a:rPr>
            </a:br>
            <a:endParaRPr lang="en-US" sz="2000" dirty="0" smtClean="0">
              <a:solidFill>
                <a:schemeClr val="tx1"/>
              </a:solidFill>
            </a:endParaRPr>
          </a:p>
          <a:p>
            <a:pPr>
              <a:buClr>
                <a:schemeClr val="tx2"/>
              </a:buClr>
            </a:pPr>
            <a:r>
              <a:rPr lang="en-US" sz="2800" b="1" dirty="0" smtClean="0">
                <a:solidFill>
                  <a:schemeClr val="tx1"/>
                </a:solidFill>
              </a:rPr>
              <a:t>Secondary:</a:t>
            </a:r>
          </a:p>
          <a:p>
            <a:pPr lvl="1">
              <a:buClr>
                <a:schemeClr val="tx2"/>
              </a:buClr>
            </a:pPr>
            <a:r>
              <a:rPr lang="en-US" sz="2000" dirty="0" smtClean="0">
                <a:solidFill>
                  <a:schemeClr val="tx1"/>
                </a:solidFill>
              </a:rPr>
              <a:t>Apply insights from ACS message testing to support general outreach, data dissemination, materials development, and call center and field operations</a:t>
            </a:r>
          </a:p>
          <a:p>
            <a:pPr lvl="1">
              <a:buClr>
                <a:schemeClr val="tx2"/>
              </a:buClr>
            </a:pPr>
            <a:r>
              <a:rPr lang="en-US" sz="2000" dirty="0" smtClean="0">
                <a:solidFill>
                  <a:schemeClr val="tx1"/>
                </a:solidFill>
              </a:rPr>
              <a:t>Help inform the 2020 Decennial Census Communications Campaign</a:t>
            </a:r>
          </a:p>
          <a:p>
            <a:pPr>
              <a:buClr>
                <a:schemeClr val="tx2"/>
              </a:buClr>
            </a:pPr>
            <a:endParaRPr lang="en-US" sz="20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36462"/>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5212C905-FF40-4437-BDDD-7BDE312C732D}" type="slidenum">
              <a:rPr lang="en-US" smtClean="0"/>
              <a:t>2</a:t>
            </a:fld>
            <a:endParaRPr lang="en-US" dirty="0"/>
          </a:p>
        </p:txBody>
      </p:sp>
    </p:spTree>
    <p:extLst>
      <p:ext uri="{BB962C8B-B14F-4D97-AF65-F5344CB8AC3E}">
        <p14:creationId xmlns:p14="http://schemas.microsoft.com/office/powerpoint/2010/main" val="18155712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326877" cy="1143000"/>
          </a:xfrm>
        </p:spPr>
        <p:txBody>
          <a:bodyPr>
            <a:noAutofit/>
          </a:bodyPr>
          <a:lstStyle/>
          <a:p>
            <a:r>
              <a:rPr lang="en-US" dirty="0">
                <a:solidFill>
                  <a:srgbClr val="C00000"/>
                </a:solidFill>
                <a:latin typeface="+mj-lt"/>
              </a:rPr>
              <a:t>Research Overview: Project Phases</a:t>
            </a:r>
          </a:p>
        </p:txBody>
      </p:sp>
      <p:sp>
        <p:nvSpPr>
          <p:cNvPr id="3" name="Content Placeholder 2"/>
          <p:cNvSpPr>
            <a:spLocks noGrp="1"/>
          </p:cNvSpPr>
          <p:nvPr>
            <p:ph idx="1"/>
          </p:nvPr>
        </p:nvSpPr>
        <p:spPr/>
        <p:txBody>
          <a:bodyPr/>
          <a:lstStyle/>
          <a:p>
            <a:pPr>
              <a:buFont typeface="Wingdings" charset="0"/>
              <a:buChar char="§"/>
              <a:defRPr/>
            </a:pPr>
            <a:r>
              <a:rPr lang="en-US" sz="1800" b="1" dirty="0">
                <a:solidFill>
                  <a:schemeClr val="tx1"/>
                </a:solidFill>
              </a:rPr>
              <a:t>Messaging Research</a:t>
            </a:r>
          </a:p>
          <a:p>
            <a:pPr lvl="1">
              <a:buFont typeface="Wingdings" panose="05000000000000000000" pitchFamily="2" charset="2"/>
              <a:buChar char="ü"/>
              <a:defRPr/>
            </a:pPr>
            <a:r>
              <a:rPr lang="en-US" sz="1800" dirty="0" smtClean="0">
                <a:solidFill>
                  <a:schemeClr val="tx1"/>
                </a:solidFill>
              </a:rPr>
              <a:t>December 2013: Mental </a:t>
            </a:r>
            <a:r>
              <a:rPr lang="en-US" sz="1800" dirty="0">
                <a:solidFill>
                  <a:schemeClr val="tx1"/>
                </a:solidFill>
              </a:rPr>
              <a:t>models interviews with internal </a:t>
            </a:r>
            <a:r>
              <a:rPr lang="en-US" sz="1800" dirty="0" smtClean="0">
                <a:solidFill>
                  <a:schemeClr val="tx1"/>
                </a:solidFill>
              </a:rPr>
              <a:t>stakeholders </a:t>
            </a:r>
          </a:p>
          <a:p>
            <a:pPr lvl="1">
              <a:buFont typeface="Wingdings" panose="05000000000000000000" pitchFamily="2" charset="2"/>
              <a:buChar char="ü"/>
              <a:defRPr/>
            </a:pPr>
            <a:r>
              <a:rPr lang="en-US" sz="1800" dirty="0" smtClean="0">
                <a:solidFill>
                  <a:schemeClr val="tx1"/>
                </a:solidFill>
              </a:rPr>
              <a:t>January </a:t>
            </a:r>
            <a:r>
              <a:rPr lang="en-US" sz="1800" dirty="0">
                <a:solidFill>
                  <a:schemeClr val="tx1"/>
                </a:solidFill>
              </a:rPr>
              <a:t>2014 – February </a:t>
            </a:r>
            <a:r>
              <a:rPr lang="en-US" sz="1800" dirty="0" smtClean="0">
                <a:solidFill>
                  <a:schemeClr val="tx1"/>
                </a:solidFill>
              </a:rPr>
              <a:t>2014:  Key </a:t>
            </a:r>
            <a:r>
              <a:rPr lang="en-US" sz="1800" dirty="0">
                <a:solidFill>
                  <a:schemeClr val="tx1"/>
                </a:solidFill>
              </a:rPr>
              <a:t>informant interviews with stakeholders </a:t>
            </a:r>
            <a:endParaRPr lang="en-US" sz="1800" dirty="0" smtClean="0">
              <a:solidFill>
                <a:schemeClr val="tx1"/>
              </a:solidFill>
            </a:endParaRPr>
          </a:p>
          <a:p>
            <a:pPr lvl="1">
              <a:buFont typeface="Wingdings" panose="05000000000000000000" pitchFamily="2" charset="2"/>
              <a:buChar char="ü"/>
              <a:defRPr/>
            </a:pPr>
            <a:r>
              <a:rPr lang="en-US" sz="1800" dirty="0" smtClean="0">
                <a:solidFill>
                  <a:schemeClr val="tx1"/>
                </a:solidFill>
              </a:rPr>
              <a:t>January 2014: Deliberative </a:t>
            </a:r>
            <a:r>
              <a:rPr lang="en-US" sz="1800" dirty="0">
                <a:solidFill>
                  <a:schemeClr val="tx1"/>
                </a:solidFill>
              </a:rPr>
              <a:t>focus groups with stakeholders who are distrustful of the </a:t>
            </a:r>
            <a:r>
              <a:rPr lang="en-US" sz="1800" dirty="0" smtClean="0">
                <a:solidFill>
                  <a:schemeClr val="tx1"/>
                </a:solidFill>
              </a:rPr>
              <a:t>government </a:t>
            </a:r>
          </a:p>
          <a:p>
            <a:pPr lvl="1">
              <a:buFont typeface="Wingdings" panose="05000000000000000000" pitchFamily="2" charset="2"/>
              <a:buChar char="ü"/>
              <a:defRPr/>
            </a:pPr>
            <a:r>
              <a:rPr lang="en-US" sz="1800" dirty="0" smtClean="0">
                <a:solidFill>
                  <a:schemeClr val="tx1"/>
                </a:solidFill>
              </a:rPr>
              <a:t>January </a:t>
            </a:r>
            <a:r>
              <a:rPr lang="en-US" sz="1800" dirty="0">
                <a:solidFill>
                  <a:schemeClr val="tx1"/>
                </a:solidFill>
              </a:rPr>
              <a:t>2014 – February </a:t>
            </a:r>
            <a:r>
              <a:rPr lang="en-US" sz="1800" dirty="0" smtClean="0">
                <a:solidFill>
                  <a:schemeClr val="tx1"/>
                </a:solidFill>
              </a:rPr>
              <a:t>2014: </a:t>
            </a:r>
            <a:r>
              <a:rPr lang="en-US" sz="1800" dirty="0">
                <a:solidFill>
                  <a:schemeClr val="tx1"/>
                </a:solidFill>
              </a:rPr>
              <a:t>Message testing - Benchmark survey </a:t>
            </a:r>
            <a:endParaRPr lang="en-US" sz="1800" dirty="0" smtClean="0">
              <a:solidFill>
                <a:schemeClr val="tx1"/>
              </a:solidFill>
            </a:endParaRPr>
          </a:p>
          <a:p>
            <a:pPr lvl="1">
              <a:buFont typeface="Wingdings" panose="05000000000000000000" pitchFamily="2" charset="2"/>
              <a:buChar char="ü"/>
              <a:defRPr/>
            </a:pPr>
            <a:r>
              <a:rPr lang="en-US" sz="1800" dirty="0" smtClean="0">
                <a:solidFill>
                  <a:schemeClr val="tx1"/>
                </a:solidFill>
              </a:rPr>
              <a:t>March </a:t>
            </a:r>
            <a:r>
              <a:rPr lang="en-US" sz="1800" dirty="0">
                <a:solidFill>
                  <a:schemeClr val="tx1"/>
                </a:solidFill>
              </a:rPr>
              <a:t>2014 – April </a:t>
            </a:r>
            <a:r>
              <a:rPr lang="en-US" sz="1800" dirty="0" smtClean="0">
                <a:solidFill>
                  <a:schemeClr val="tx1"/>
                </a:solidFill>
              </a:rPr>
              <a:t>2014: Message </a:t>
            </a:r>
            <a:r>
              <a:rPr lang="en-US" sz="1800" dirty="0">
                <a:solidFill>
                  <a:schemeClr val="tx1"/>
                </a:solidFill>
              </a:rPr>
              <a:t>testing: Refinement </a:t>
            </a:r>
            <a:r>
              <a:rPr lang="en-US" sz="1800" dirty="0" smtClean="0">
                <a:solidFill>
                  <a:schemeClr val="tx1"/>
                </a:solidFill>
              </a:rPr>
              <a:t>survey</a:t>
            </a:r>
            <a:endParaRPr lang="en-US" sz="1800" dirty="0">
              <a:solidFill>
                <a:schemeClr val="tx1"/>
              </a:solidFill>
            </a:endParaRPr>
          </a:p>
          <a:p>
            <a:pPr>
              <a:spcBef>
                <a:spcPts val="1032"/>
              </a:spcBef>
              <a:buFont typeface="Wingdings" charset="0"/>
              <a:buChar char="§"/>
              <a:defRPr/>
            </a:pPr>
            <a:r>
              <a:rPr lang="en-US" sz="1800" b="1" dirty="0">
                <a:solidFill>
                  <a:schemeClr val="tx1"/>
                </a:solidFill>
              </a:rPr>
              <a:t>Mail Package Assessment</a:t>
            </a:r>
          </a:p>
          <a:p>
            <a:pPr lvl="1">
              <a:buFont typeface="Wingdings" panose="05000000000000000000" pitchFamily="2" charset="2"/>
              <a:buChar char="ü"/>
              <a:defRPr/>
            </a:pPr>
            <a:r>
              <a:rPr lang="en-US" sz="1800" dirty="0" smtClean="0">
                <a:solidFill>
                  <a:schemeClr val="tx1"/>
                </a:solidFill>
              </a:rPr>
              <a:t>May 2014: Creative </a:t>
            </a:r>
            <a:r>
              <a:rPr lang="en-US" sz="1800" dirty="0">
                <a:solidFill>
                  <a:schemeClr val="tx1"/>
                </a:solidFill>
              </a:rPr>
              <a:t>design of mail package alternatives and messages to </a:t>
            </a:r>
            <a:r>
              <a:rPr lang="en-US" sz="1800" dirty="0" smtClean="0">
                <a:solidFill>
                  <a:schemeClr val="tx1"/>
                </a:solidFill>
              </a:rPr>
              <a:t>test </a:t>
            </a:r>
          </a:p>
          <a:p>
            <a:pPr lvl="1">
              <a:buFont typeface="Wingdings" panose="05000000000000000000" pitchFamily="2" charset="2"/>
              <a:buChar char="ü"/>
              <a:defRPr/>
            </a:pPr>
            <a:r>
              <a:rPr lang="en-US" sz="1800" dirty="0" smtClean="0">
                <a:solidFill>
                  <a:schemeClr val="tx1"/>
                </a:solidFill>
              </a:rPr>
              <a:t>June </a:t>
            </a:r>
            <a:r>
              <a:rPr lang="en-US" sz="1800" dirty="0">
                <a:solidFill>
                  <a:schemeClr val="tx1"/>
                </a:solidFill>
              </a:rPr>
              <a:t>2014 – July </a:t>
            </a:r>
            <a:r>
              <a:rPr lang="en-US" sz="1800" dirty="0" smtClean="0">
                <a:solidFill>
                  <a:schemeClr val="tx1"/>
                </a:solidFill>
              </a:rPr>
              <a:t>2014: Focus </a:t>
            </a:r>
            <a:r>
              <a:rPr lang="en-US" sz="1800" dirty="0">
                <a:solidFill>
                  <a:schemeClr val="tx1"/>
                </a:solidFill>
              </a:rPr>
              <a:t>groups and one-on-one </a:t>
            </a:r>
            <a:r>
              <a:rPr lang="en-US" sz="1800" dirty="0" smtClean="0">
                <a:solidFill>
                  <a:schemeClr val="tx1"/>
                </a:solidFill>
              </a:rPr>
              <a:t>interviews </a:t>
            </a:r>
          </a:p>
          <a:p>
            <a:pPr lvl="1">
              <a:buFont typeface="Wingdings" panose="05000000000000000000" pitchFamily="2" charset="2"/>
              <a:buChar char="ü"/>
              <a:defRPr/>
            </a:pPr>
            <a:r>
              <a:rPr lang="en-US" sz="1800" dirty="0" smtClean="0">
                <a:solidFill>
                  <a:schemeClr val="tx1"/>
                </a:solidFill>
              </a:rPr>
              <a:t>September 2014: Quantitative </a:t>
            </a:r>
            <a:r>
              <a:rPr lang="en-US" sz="1800" dirty="0">
                <a:solidFill>
                  <a:schemeClr val="tx1"/>
                </a:solidFill>
              </a:rPr>
              <a:t>online visual testing</a:t>
            </a:r>
          </a:p>
          <a:p>
            <a:pPr>
              <a:spcBef>
                <a:spcPts val="1224"/>
              </a:spcBef>
              <a:buFont typeface="Wingdings" charset="0"/>
              <a:buChar char="§"/>
              <a:defRPr/>
            </a:pPr>
            <a:r>
              <a:rPr lang="en-US" sz="1800" b="1" dirty="0">
                <a:solidFill>
                  <a:schemeClr val="tx1"/>
                </a:solidFill>
              </a:rPr>
              <a:t>Field Test </a:t>
            </a:r>
            <a:r>
              <a:rPr lang="en-US" sz="1800" dirty="0">
                <a:solidFill>
                  <a:schemeClr val="tx1"/>
                </a:solidFill>
              </a:rPr>
              <a:t>– To be conducted by ACSO during or after </a:t>
            </a:r>
            <a:r>
              <a:rPr lang="en-US" sz="1800" dirty="0" smtClean="0">
                <a:solidFill>
                  <a:schemeClr val="tx1"/>
                </a:solidFill>
              </a:rPr>
              <a:t>Fall 2014, budget pending</a:t>
            </a:r>
            <a:endParaRPr lang="en-US" sz="1800" dirty="0">
              <a:solidFill>
                <a:schemeClr val="tx1"/>
              </a:solidFill>
            </a:endParaRPr>
          </a:p>
          <a:p>
            <a:endParaRPr lang="en-US" dirty="0"/>
          </a:p>
        </p:txBody>
      </p:sp>
      <p:sp>
        <p:nvSpPr>
          <p:cNvPr id="4" name="Slide Number Placeholder 3"/>
          <p:cNvSpPr>
            <a:spLocks noGrp="1"/>
          </p:cNvSpPr>
          <p:nvPr>
            <p:ph type="sldNum" sz="quarter" idx="12"/>
          </p:nvPr>
        </p:nvSpPr>
        <p:spPr/>
        <p:txBody>
          <a:bodyPr/>
          <a:lstStyle/>
          <a:p>
            <a:fld id="{5212C905-FF40-4437-BDDD-7BDE312C732D}" type="slidenum">
              <a:rPr lang="en-US" smtClean="0"/>
              <a:pPr/>
              <a:t>3</a:t>
            </a:fld>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658" y="1219200"/>
            <a:ext cx="8229600"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422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C00000"/>
                </a:solidFill>
              </a:rPr>
              <a:t>Messaging Research </a:t>
            </a:r>
            <a:br>
              <a:rPr lang="en-US" sz="3600" dirty="0" smtClean="0">
                <a:solidFill>
                  <a:srgbClr val="C00000"/>
                </a:solidFill>
              </a:rPr>
            </a:br>
            <a:r>
              <a:rPr lang="en-US" sz="3600" dirty="0" smtClean="0">
                <a:solidFill>
                  <a:srgbClr val="C00000"/>
                </a:solidFill>
              </a:rPr>
              <a:t>Deliberative </a:t>
            </a:r>
            <a:r>
              <a:rPr lang="en-US" sz="3600" dirty="0">
                <a:solidFill>
                  <a:srgbClr val="C00000"/>
                </a:solidFill>
              </a:rPr>
              <a:t>Focus Groups</a:t>
            </a:r>
            <a:endParaRPr lang="en-US" dirty="0"/>
          </a:p>
        </p:txBody>
      </p:sp>
      <p:sp>
        <p:nvSpPr>
          <p:cNvPr id="3" name="Content Placeholder 2"/>
          <p:cNvSpPr>
            <a:spLocks noGrp="1"/>
          </p:cNvSpPr>
          <p:nvPr>
            <p:ph idx="1"/>
          </p:nvPr>
        </p:nvSpPr>
        <p:spPr/>
        <p:txBody>
          <a:bodyPr>
            <a:normAutofit fontScale="77500" lnSpcReduction="20000"/>
          </a:bodyPr>
          <a:lstStyle/>
          <a:p>
            <a:pPr lvl="0"/>
            <a:r>
              <a:rPr lang="en-US" sz="2700" dirty="0" smtClean="0">
                <a:solidFill>
                  <a:schemeClr val="tx1"/>
                </a:solidFill>
              </a:rPr>
              <a:t>Conducted focus groups in seven cities (</a:t>
            </a:r>
            <a:r>
              <a:rPr lang="en-US" altLang="en-US" sz="2400" dirty="0" smtClean="0">
                <a:solidFill>
                  <a:prstClr val="black"/>
                </a:solidFill>
              </a:rPr>
              <a:t>emphasis </a:t>
            </a:r>
            <a:r>
              <a:rPr lang="en-US" altLang="en-US" sz="2400" dirty="0">
                <a:solidFill>
                  <a:prstClr val="black"/>
                </a:solidFill>
              </a:rPr>
              <a:t>was on recruiting participants from low-response </a:t>
            </a:r>
            <a:r>
              <a:rPr lang="en-US" altLang="en-US" sz="2400" dirty="0" smtClean="0">
                <a:solidFill>
                  <a:prstClr val="black"/>
                </a:solidFill>
              </a:rPr>
              <a:t>areas)</a:t>
            </a:r>
            <a:r>
              <a:rPr lang="en-US" sz="2400" dirty="0" smtClean="0">
                <a:solidFill>
                  <a:prstClr val="black"/>
                </a:solidFill>
              </a:rPr>
              <a:t>:</a:t>
            </a:r>
            <a:endParaRPr lang="en-US" sz="2700" dirty="0">
              <a:solidFill>
                <a:prstClr val="black"/>
              </a:solidFill>
            </a:endParaRPr>
          </a:p>
          <a:p>
            <a:pPr lvl="1"/>
            <a:r>
              <a:rPr lang="en-US" sz="2700" dirty="0" smtClean="0">
                <a:solidFill>
                  <a:schemeClr val="tx1"/>
                </a:solidFill>
              </a:rPr>
              <a:t>Albuquerque, NM </a:t>
            </a:r>
          </a:p>
          <a:p>
            <a:pPr lvl="1"/>
            <a:r>
              <a:rPr lang="en-US" sz="2700" dirty="0" smtClean="0">
                <a:solidFill>
                  <a:schemeClr val="tx1"/>
                </a:solidFill>
              </a:rPr>
              <a:t>Atlanta, GA</a:t>
            </a:r>
          </a:p>
          <a:p>
            <a:pPr lvl="1"/>
            <a:r>
              <a:rPr lang="en-US" sz="2700" dirty="0" smtClean="0">
                <a:solidFill>
                  <a:schemeClr val="tx1"/>
                </a:solidFill>
              </a:rPr>
              <a:t>Dallas, TX, </a:t>
            </a:r>
          </a:p>
          <a:p>
            <a:pPr lvl="1"/>
            <a:r>
              <a:rPr lang="en-US" sz="2700" dirty="0" smtClean="0">
                <a:solidFill>
                  <a:schemeClr val="tx1"/>
                </a:solidFill>
              </a:rPr>
              <a:t>Los Angeles, </a:t>
            </a:r>
            <a:r>
              <a:rPr lang="en-US" sz="2700" dirty="0">
                <a:solidFill>
                  <a:schemeClr val="tx1"/>
                </a:solidFill>
              </a:rPr>
              <a:t>CA - </a:t>
            </a:r>
            <a:r>
              <a:rPr lang="en-US" sz="2700" dirty="0" smtClean="0">
                <a:solidFill>
                  <a:schemeClr val="tx1"/>
                </a:solidFill>
              </a:rPr>
              <a:t>conducted </a:t>
            </a:r>
            <a:r>
              <a:rPr lang="en-US" sz="2700" dirty="0">
                <a:solidFill>
                  <a:schemeClr val="tx1"/>
                </a:solidFill>
              </a:rPr>
              <a:t>in Spanish with Spanish </a:t>
            </a:r>
            <a:r>
              <a:rPr lang="en-US" sz="2700" dirty="0" smtClean="0">
                <a:solidFill>
                  <a:schemeClr val="tx1"/>
                </a:solidFill>
              </a:rPr>
              <a:t>speakers</a:t>
            </a:r>
          </a:p>
          <a:p>
            <a:pPr lvl="1"/>
            <a:r>
              <a:rPr lang="en-US" sz="2700" dirty="0" smtClean="0">
                <a:solidFill>
                  <a:schemeClr val="tx1"/>
                </a:solidFill>
              </a:rPr>
              <a:t>Richmond, VA </a:t>
            </a:r>
          </a:p>
          <a:p>
            <a:pPr lvl="1"/>
            <a:r>
              <a:rPr lang="en-US" sz="2700" dirty="0" smtClean="0">
                <a:solidFill>
                  <a:schemeClr val="tx1"/>
                </a:solidFill>
              </a:rPr>
              <a:t>St. Louis, MO </a:t>
            </a:r>
          </a:p>
          <a:p>
            <a:pPr lvl="1"/>
            <a:r>
              <a:rPr lang="en-US" sz="2700" dirty="0" smtClean="0">
                <a:solidFill>
                  <a:schemeClr val="tx1"/>
                </a:solidFill>
              </a:rPr>
              <a:t>Washington, DC</a:t>
            </a:r>
          </a:p>
          <a:p>
            <a:pPr marL="457200" lvl="1" indent="0">
              <a:buNone/>
            </a:pPr>
            <a:endParaRPr lang="en-US" sz="2400" dirty="0" smtClean="0">
              <a:solidFill>
                <a:schemeClr val="tx1"/>
              </a:solidFill>
            </a:endParaRPr>
          </a:p>
          <a:p>
            <a:pPr lvl="0"/>
            <a:r>
              <a:rPr lang="en-US" sz="2500" dirty="0">
                <a:solidFill>
                  <a:prstClr val="black"/>
                </a:solidFill>
              </a:rPr>
              <a:t>There were 24 to 28 participants in each </a:t>
            </a:r>
            <a:r>
              <a:rPr lang="en-US" sz="2500" dirty="0" smtClean="0">
                <a:solidFill>
                  <a:prstClr val="black"/>
                </a:solidFill>
              </a:rPr>
              <a:t>group </a:t>
            </a:r>
          </a:p>
          <a:p>
            <a:endParaRPr lang="en-US" sz="2700" dirty="0" smtClean="0">
              <a:solidFill>
                <a:schemeClr val="tx1"/>
              </a:solidFill>
            </a:endParaRPr>
          </a:p>
          <a:p>
            <a:r>
              <a:rPr lang="en-US" sz="2700" dirty="0" smtClean="0">
                <a:solidFill>
                  <a:schemeClr val="tx1"/>
                </a:solidFill>
              </a:rPr>
              <a:t>Cities represented diversity in their geographic and racial composition</a:t>
            </a:r>
          </a:p>
          <a:p>
            <a:pPr marL="0" indent="0">
              <a:buNone/>
            </a:pPr>
            <a:endParaRPr lang="en-US" dirty="0" smtClean="0"/>
          </a:p>
        </p:txBody>
      </p:sp>
      <p:sp>
        <p:nvSpPr>
          <p:cNvPr id="4" name="Slide Number Placeholder 3"/>
          <p:cNvSpPr>
            <a:spLocks noGrp="1"/>
          </p:cNvSpPr>
          <p:nvPr>
            <p:ph type="sldNum" sz="quarter" idx="12"/>
          </p:nvPr>
        </p:nvSpPr>
        <p:spPr/>
        <p:txBody>
          <a:bodyPr/>
          <a:lstStyle/>
          <a:p>
            <a:fld id="{5212C905-FF40-4437-BDDD-7BDE312C732D}" type="slidenum">
              <a:rPr lang="en-US" smtClean="0"/>
              <a:pPr/>
              <a:t>4</a:t>
            </a:fld>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658" y="1355387"/>
            <a:ext cx="8229600"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784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solidFill>
                  <a:srgbClr val="C00000"/>
                </a:solidFill>
                <a:latin typeface="+mj-lt"/>
              </a:rPr>
              <a:t>Key Messaging Research Findings</a:t>
            </a:r>
            <a:endParaRPr lang="en-US" dirty="0">
              <a:solidFill>
                <a:srgbClr val="C00000"/>
              </a:solidFill>
              <a:latin typeface="+mj-lt"/>
            </a:endParaRPr>
          </a:p>
        </p:txBody>
      </p:sp>
      <p:sp>
        <p:nvSpPr>
          <p:cNvPr id="3" name="Content Placeholder 2"/>
          <p:cNvSpPr>
            <a:spLocks noGrp="1"/>
          </p:cNvSpPr>
          <p:nvPr>
            <p:ph idx="1"/>
          </p:nvPr>
        </p:nvSpPr>
        <p:spPr>
          <a:xfrm>
            <a:off x="457200" y="1447800"/>
            <a:ext cx="8229600" cy="4525963"/>
          </a:xfrm>
        </p:spPr>
        <p:txBody>
          <a:bodyPr>
            <a:normAutofit lnSpcReduction="10000"/>
          </a:bodyPr>
          <a:lstStyle/>
          <a:p>
            <a:pPr>
              <a:buClrTx/>
            </a:pPr>
            <a:r>
              <a:rPr lang="en-US" sz="2600" b="1" dirty="0">
                <a:solidFill>
                  <a:schemeClr val="tx1"/>
                </a:solidFill>
              </a:rPr>
              <a:t>Key Findings </a:t>
            </a:r>
            <a:r>
              <a:rPr lang="en-US" sz="2600" b="1" dirty="0" smtClean="0">
                <a:solidFill>
                  <a:schemeClr val="tx1"/>
                </a:solidFill>
              </a:rPr>
              <a:t>across </a:t>
            </a:r>
            <a:r>
              <a:rPr lang="en-US" sz="2600" b="1" dirty="0">
                <a:solidFill>
                  <a:schemeClr val="tx1"/>
                </a:solidFill>
              </a:rPr>
              <a:t>Initial Research</a:t>
            </a:r>
          </a:p>
          <a:p>
            <a:pPr lvl="1"/>
            <a:r>
              <a:rPr lang="en-US" sz="2000" dirty="0">
                <a:solidFill>
                  <a:schemeClr val="tx1"/>
                </a:solidFill>
              </a:rPr>
              <a:t>America knows Census – but not ACS</a:t>
            </a:r>
          </a:p>
          <a:p>
            <a:pPr lvl="1"/>
            <a:r>
              <a:rPr lang="en-US" sz="2000" dirty="0" smtClean="0">
                <a:solidFill>
                  <a:schemeClr val="tx1"/>
                </a:solidFill>
              </a:rPr>
              <a:t>Perception of “irrelevant</a:t>
            </a:r>
            <a:r>
              <a:rPr lang="en-US" sz="2000" dirty="0">
                <a:solidFill>
                  <a:schemeClr val="tx1"/>
                </a:solidFill>
              </a:rPr>
              <a:t>” </a:t>
            </a:r>
            <a:r>
              <a:rPr lang="en-US" sz="2000" dirty="0" smtClean="0">
                <a:solidFill>
                  <a:schemeClr val="tx1"/>
                </a:solidFill>
              </a:rPr>
              <a:t>or unnecessary questions raise </a:t>
            </a:r>
            <a:r>
              <a:rPr lang="en-US" sz="2000" dirty="0">
                <a:solidFill>
                  <a:schemeClr val="tx1"/>
                </a:solidFill>
              </a:rPr>
              <a:t>concerns about privacy</a:t>
            </a:r>
          </a:p>
          <a:p>
            <a:pPr lvl="1"/>
            <a:r>
              <a:rPr lang="en-US" sz="2000" dirty="0">
                <a:solidFill>
                  <a:schemeClr val="tx1"/>
                </a:solidFill>
              </a:rPr>
              <a:t>People believe the government already has the personal </a:t>
            </a:r>
            <a:r>
              <a:rPr lang="en-US" sz="2000" dirty="0" smtClean="0">
                <a:solidFill>
                  <a:schemeClr val="tx1"/>
                </a:solidFill>
              </a:rPr>
              <a:t>information </a:t>
            </a:r>
            <a:r>
              <a:rPr lang="en-US" sz="2000" dirty="0">
                <a:solidFill>
                  <a:schemeClr val="tx1"/>
                </a:solidFill>
              </a:rPr>
              <a:t>ACS collects</a:t>
            </a:r>
          </a:p>
          <a:p>
            <a:pPr lvl="1"/>
            <a:r>
              <a:rPr lang="en-US" sz="2000" dirty="0">
                <a:solidFill>
                  <a:schemeClr val="tx1"/>
                </a:solidFill>
              </a:rPr>
              <a:t>Distrust of government is pervasive</a:t>
            </a:r>
          </a:p>
          <a:p>
            <a:pPr lvl="1"/>
            <a:r>
              <a:rPr lang="en-US" sz="2000" dirty="0">
                <a:solidFill>
                  <a:schemeClr val="tx1"/>
                </a:solidFill>
              </a:rPr>
              <a:t>Participants frequently </a:t>
            </a:r>
            <a:r>
              <a:rPr lang="en-US" sz="2000" dirty="0" smtClean="0">
                <a:solidFill>
                  <a:schemeClr val="tx1"/>
                </a:solidFill>
              </a:rPr>
              <a:t>evaluated </a:t>
            </a:r>
            <a:r>
              <a:rPr lang="en-US" sz="2000" dirty="0">
                <a:solidFill>
                  <a:schemeClr val="tx1"/>
                </a:solidFill>
              </a:rPr>
              <a:t>the ACS in terms of tangible, community-level benefits </a:t>
            </a:r>
            <a:r>
              <a:rPr lang="en-US" sz="2000" dirty="0" smtClean="0">
                <a:solidFill>
                  <a:schemeClr val="tx1"/>
                </a:solidFill>
              </a:rPr>
              <a:t>- “Community</a:t>
            </a:r>
            <a:r>
              <a:rPr lang="en-US" sz="2000" dirty="0">
                <a:solidFill>
                  <a:schemeClr val="tx1"/>
                </a:solidFill>
              </a:rPr>
              <a:t>” is key</a:t>
            </a:r>
          </a:p>
          <a:p>
            <a:pPr lvl="1"/>
            <a:r>
              <a:rPr lang="en-US" sz="2000" dirty="0">
                <a:solidFill>
                  <a:schemeClr val="tx1"/>
                </a:solidFill>
              </a:rPr>
              <a:t>People for whom English is not their first language face unique barriers to response</a:t>
            </a:r>
          </a:p>
          <a:p>
            <a:pPr lvl="1"/>
            <a:r>
              <a:rPr lang="en-US" sz="2000" dirty="0" smtClean="0">
                <a:solidFill>
                  <a:schemeClr val="tx1"/>
                </a:solidFill>
              </a:rPr>
              <a:t>Ensure that </a:t>
            </a:r>
            <a:r>
              <a:rPr lang="en-US" sz="2000" dirty="0">
                <a:solidFill>
                  <a:schemeClr val="tx1"/>
                </a:solidFill>
              </a:rPr>
              <a:t>when interacting with </a:t>
            </a:r>
            <a:r>
              <a:rPr lang="en-US" sz="2000" dirty="0" smtClean="0">
                <a:solidFill>
                  <a:schemeClr val="tx1"/>
                </a:solidFill>
              </a:rPr>
              <a:t>respondents, </a:t>
            </a:r>
            <a:r>
              <a:rPr lang="en-US" sz="2000" dirty="0">
                <a:solidFill>
                  <a:schemeClr val="tx1"/>
                </a:solidFill>
              </a:rPr>
              <a:t>the </a:t>
            </a:r>
            <a:r>
              <a:rPr lang="en-US" sz="2000" dirty="0" smtClean="0">
                <a:solidFill>
                  <a:schemeClr val="tx1"/>
                </a:solidFill>
              </a:rPr>
              <a:t>field representatives have the right materials and messages</a:t>
            </a:r>
            <a:endParaRPr lang="en-US" sz="2000" dirty="0">
              <a:solidFill>
                <a:schemeClr val="tx1"/>
              </a:solidFill>
            </a:endParaRPr>
          </a:p>
          <a:p>
            <a:pPr lvl="1"/>
            <a:r>
              <a:rPr lang="en-US" sz="2000" dirty="0">
                <a:solidFill>
                  <a:schemeClr val="tx1"/>
                </a:solidFill>
              </a:rPr>
              <a:t>People value convenience and choice in response options</a:t>
            </a:r>
          </a:p>
          <a:p>
            <a:endParaRPr lang="en-US" dirty="0">
              <a:solidFill>
                <a:schemeClr val="tx1"/>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72974"/>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5"/>
          <p:cNvSpPr>
            <a:spLocks noGrp="1"/>
          </p:cNvSpPr>
          <p:nvPr>
            <p:ph type="sldNum" sz="quarter" idx="12"/>
          </p:nvPr>
        </p:nvSpPr>
        <p:spPr/>
        <p:txBody>
          <a:bodyPr/>
          <a:lstStyle/>
          <a:p>
            <a:fld id="{5212C905-FF40-4437-BDDD-7BDE312C732D}" type="slidenum">
              <a:rPr lang="en-US" smtClean="0"/>
              <a:pPr/>
              <a:t>5</a:t>
            </a:fld>
            <a:endParaRPr lang="en-US" dirty="0"/>
          </a:p>
        </p:txBody>
      </p:sp>
    </p:spTree>
    <p:extLst>
      <p:ext uri="{BB962C8B-B14F-4D97-AF65-F5344CB8AC3E}">
        <p14:creationId xmlns:p14="http://schemas.microsoft.com/office/powerpoint/2010/main" val="4164812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95" y="678116"/>
            <a:ext cx="8900809" cy="1118680"/>
          </a:xfrm>
        </p:spPr>
        <p:txBody>
          <a:bodyPr>
            <a:noAutofit/>
          </a:bodyPr>
          <a:lstStyle/>
          <a:p>
            <a:r>
              <a:rPr lang="en-US" sz="3600" dirty="0" smtClean="0">
                <a:solidFill>
                  <a:srgbClr val="C00000"/>
                </a:solidFill>
              </a:rPr>
              <a:t>Mail </a:t>
            </a:r>
            <a:r>
              <a:rPr lang="en-US" sz="3600" dirty="0">
                <a:solidFill>
                  <a:srgbClr val="C00000"/>
                </a:solidFill>
              </a:rPr>
              <a:t>Package Assessment </a:t>
            </a:r>
            <a:r>
              <a:rPr lang="en-US" sz="3600" dirty="0" smtClean="0">
                <a:solidFill>
                  <a:srgbClr val="C00000"/>
                </a:solidFill>
              </a:rPr>
              <a:t/>
            </a:r>
            <a:br>
              <a:rPr lang="en-US" sz="3600" dirty="0" smtClean="0">
                <a:solidFill>
                  <a:srgbClr val="C00000"/>
                </a:solidFill>
              </a:rPr>
            </a:br>
            <a:r>
              <a:rPr lang="en-US" sz="3600" dirty="0" smtClean="0">
                <a:solidFill>
                  <a:srgbClr val="C00000"/>
                </a:solidFill>
              </a:rPr>
              <a:t>Research </a:t>
            </a:r>
            <a:r>
              <a:rPr lang="en-US" sz="3600" dirty="0">
                <a:solidFill>
                  <a:srgbClr val="C00000"/>
                </a:solidFill>
              </a:rPr>
              <a:t>Phase</a:t>
            </a:r>
            <a:r>
              <a:rPr lang="en-US" sz="3600" dirty="0" smtClean="0"/>
              <a:t/>
            </a:r>
            <a:br>
              <a:rPr lang="en-US" sz="3600" dirty="0" smtClean="0"/>
            </a:br>
            <a:endParaRPr lang="en-US" sz="3600" dirty="0"/>
          </a:p>
        </p:txBody>
      </p:sp>
      <p:sp>
        <p:nvSpPr>
          <p:cNvPr id="3" name="Content Placeholder 2"/>
          <p:cNvSpPr>
            <a:spLocks noGrp="1"/>
          </p:cNvSpPr>
          <p:nvPr>
            <p:ph idx="1"/>
          </p:nvPr>
        </p:nvSpPr>
        <p:spPr>
          <a:xfrm>
            <a:off x="457200" y="1721796"/>
            <a:ext cx="8229600" cy="3891063"/>
          </a:xfrm>
        </p:spPr>
        <p:txBody>
          <a:bodyPr>
            <a:normAutofit/>
          </a:bodyPr>
          <a:lstStyle/>
          <a:p>
            <a:r>
              <a:rPr lang="en-US" altLang="en-US" dirty="0">
                <a:solidFill>
                  <a:schemeClr val="tx1"/>
                </a:solidFill>
              </a:rPr>
              <a:t>Create designs of mail package alternatives and messages to test:  </a:t>
            </a:r>
          </a:p>
          <a:p>
            <a:pPr lvl="1"/>
            <a:r>
              <a:rPr lang="en-US" altLang="en-US" dirty="0">
                <a:solidFill>
                  <a:schemeClr val="tx1"/>
                </a:solidFill>
              </a:rPr>
              <a:t>May 2014</a:t>
            </a:r>
          </a:p>
          <a:p>
            <a:r>
              <a:rPr lang="en-US" altLang="en-US" dirty="0">
                <a:solidFill>
                  <a:schemeClr val="tx1"/>
                </a:solidFill>
              </a:rPr>
              <a:t>Mail Package Cognitive Interviews: </a:t>
            </a:r>
          </a:p>
          <a:p>
            <a:pPr lvl="1"/>
            <a:r>
              <a:rPr lang="en-US" altLang="en-US" dirty="0">
                <a:solidFill>
                  <a:schemeClr val="tx1"/>
                </a:solidFill>
              </a:rPr>
              <a:t>June 23, 2014 – July 2, 2014</a:t>
            </a:r>
          </a:p>
          <a:p>
            <a:r>
              <a:rPr lang="en-US" dirty="0">
                <a:solidFill>
                  <a:schemeClr val="tx1"/>
                </a:solidFill>
                <a:latin typeface="Calibri" charset="0"/>
                <a:ea typeface="MS PGothic" charset="0"/>
              </a:rPr>
              <a:t>Online Visual Testing: </a:t>
            </a:r>
          </a:p>
          <a:p>
            <a:pPr lvl="1"/>
            <a:r>
              <a:rPr lang="en-US" dirty="0" smtClean="0">
                <a:solidFill>
                  <a:schemeClr val="tx1"/>
                </a:solidFill>
                <a:latin typeface="Calibri" charset="0"/>
                <a:ea typeface="MS PGothic" charset="0"/>
              </a:rPr>
              <a:t>September 5, 2014 </a:t>
            </a:r>
            <a:r>
              <a:rPr lang="en-US" dirty="0">
                <a:solidFill>
                  <a:schemeClr val="tx1"/>
                </a:solidFill>
                <a:latin typeface="Calibri" charset="0"/>
                <a:ea typeface="MS PGothic" charset="0"/>
              </a:rPr>
              <a:t>– September </a:t>
            </a:r>
            <a:r>
              <a:rPr lang="en-US" dirty="0" smtClean="0">
                <a:solidFill>
                  <a:schemeClr val="tx1"/>
                </a:solidFill>
                <a:latin typeface="Calibri" charset="0"/>
                <a:ea typeface="MS PGothic" charset="0"/>
              </a:rPr>
              <a:t>19</a:t>
            </a:r>
            <a:r>
              <a:rPr lang="en-US" dirty="0">
                <a:solidFill>
                  <a:schemeClr val="tx1"/>
                </a:solidFill>
                <a:latin typeface="Calibri" charset="0"/>
                <a:ea typeface="MS PGothic" charset="0"/>
              </a:rPr>
              <a:t>, 2014</a:t>
            </a:r>
            <a:endParaRPr lang="en-US" dirty="0">
              <a:solidFill>
                <a:schemeClr val="tx1"/>
              </a:solidFill>
            </a:endParaRPr>
          </a:p>
          <a:p>
            <a:pPr marL="0" indent="0">
              <a:buNone/>
            </a:pP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520757"/>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5212C905-FF40-4437-BDDD-7BDE312C732D}" type="slidenum">
              <a:rPr lang="en-US" smtClean="0"/>
              <a:pPr/>
              <a:t>6</a:t>
            </a:fld>
            <a:endParaRPr lang="en-US" dirty="0"/>
          </a:p>
        </p:txBody>
      </p:sp>
    </p:spTree>
    <p:extLst>
      <p:ext uri="{BB962C8B-B14F-4D97-AF65-F5344CB8AC3E}">
        <p14:creationId xmlns:p14="http://schemas.microsoft.com/office/powerpoint/2010/main" val="3006592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
            </a:r>
            <a:br>
              <a:rPr lang="en-US" sz="4000" dirty="0" smtClean="0"/>
            </a:br>
            <a:r>
              <a:rPr lang="en-US" sz="4000" dirty="0" smtClean="0">
                <a:solidFill>
                  <a:srgbClr val="C00000"/>
                </a:solidFill>
              </a:rPr>
              <a:t>Review of Mailing Packages</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a:bodyPr>
          <a:lstStyle/>
          <a:p>
            <a:r>
              <a:rPr lang="en-US" dirty="0" smtClean="0">
                <a:solidFill>
                  <a:schemeClr val="tx1"/>
                </a:solidFill>
              </a:rPr>
              <a:t>Independent Expert Input</a:t>
            </a:r>
          </a:p>
          <a:p>
            <a:pPr lvl="1"/>
            <a:r>
              <a:rPr lang="en-US" dirty="0" smtClean="0">
                <a:solidFill>
                  <a:schemeClr val="tx1"/>
                </a:solidFill>
              </a:rPr>
              <a:t>Don Dillman (external SME) reviewed the alternate mail designs and provided us with his feedback</a:t>
            </a:r>
          </a:p>
          <a:p>
            <a:pPr lvl="1"/>
            <a:r>
              <a:rPr lang="en-US" dirty="0" smtClean="0">
                <a:solidFill>
                  <a:schemeClr val="tx1"/>
                </a:solidFill>
              </a:rPr>
              <a:t>Agrees with Reingold (contractor) that we should eliminate the prenotice letter and simplify the paper questionnaire mailing </a:t>
            </a:r>
          </a:p>
          <a:p>
            <a:pPr lvl="2"/>
            <a:r>
              <a:rPr lang="en-US" dirty="0" smtClean="0">
                <a:solidFill>
                  <a:schemeClr val="tx1"/>
                </a:solidFill>
              </a:rPr>
              <a:t>Strengthen the cover letter mailing and </a:t>
            </a:r>
            <a:r>
              <a:rPr lang="en-US" dirty="0">
                <a:solidFill>
                  <a:schemeClr val="tx1"/>
                </a:solidFill>
              </a:rPr>
              <a:t>communications across the mail </a:t>
            </a:r>
            <a:r>
              <a:rPr lang="en-US" dirty="0" smtClean="0">
                <a:solidFill>
                  <a:schemeClr val="tx1"/>
                </a:solidFill>
              </a:rPr>
              <a:t>pieces about the mandatory request</a:t>
            </a:r>
            <a:endParaRPr lang="en-US" dirty="0">
              <a:solidFill>
                <a:schemeClr val="tx1"/>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19200"/>
            <a:ext cx="8229600" cy="36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5212C905-FF40-4437-BDDD-7BDE312C732D}" type="slidenum">
              <a:rPr lang="en-US" smtClean="0"/>
              <a:pPr/>
              <a:t>7</a:t>
            </a:fld>
            <a:endParaRPr lang="en-US" dirty="0"/>
          </a:p>
        </p:txBody>
      </p:sp>
    </p:spTree>
    <p:extLst>
      <p:ext uri="{BB962C8B-B14F-4D97-AF65-F5344CB8AC3E}">
        <p14:creationId xmlns:p14="http://schemas.microsoft.com/office/powerpoint/2010/main" val="245953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7711BB-390D-D54E-8143-301F07DECD0D}" type="slidenum">
              <a:rPr lang="en-US" smtClean="0"/>
              <a:pPr/>
              <a:t>8</a:t>
            </a:fld>
            <a:endParaRPr lang="en-US" dirty="0"/>
          </a:p>
        </p:txBody>
      </p:sp>
      <p:sp>
        <p:nvSpPr>
          <p:cNvPr id="2" name="Title 1"/>
          <p:cNvSpPr>
            <a:spLocks noGrp="1"/>
          </p:cNvSpPr>
          <p:nvPr>
            <p:ph type="title"/>
          </p:nvPr>
        </p:nvSpPr>
        <p:spPr>
          <a:xfrm>
            <a:off x="189204" y="116409"/>
            <a:ext cx="3740120" cy="489089"/>
          </a:xfrm>
        </p:spPr>
        <p:txBody>
          <a:bodyPr anchor="t">
            <a:noAutofit/>
          </a:bodyPr>
          <a:lstStyle/>
          <a:p>
            <a:r>
              <a:rPr lang="en-US" sz="2600" dirty="0" smtClean="0">
                <a:solidFill>
                  <a:schemeClr val="bg1">
                    <a:lumMod val="65000"/>
                  </a:schemeClr>
                </a:solidFill>
              </a:rPr>
              <a:t>Theme 1: </a:t>
            </a:r>
            <a:r>
              <a:rPr lang="en-US" sz="2600" dirty="0" smtClean="0"/>
              <a:t>“Official”</a:t>
            </a:r>
            <a:br>
              <a:rPr lang="en-US" sz="2600" dirty="0" smtClean="0"/>
            </a:br>
            <a:endParaRPr lang="en-US" sz="2600" dirty="0">
              <a:solidFill>
                <a:srgbClr val="000000"/>
              </a:solidFill>
            </a:endParaRPr>
          </a:p>
        </p:txBody>
      </p:sp>
      <p:sp>
        <p:nvSpPr>
          <p:cNvPr id="7" name="TextBox 6"/>
          <p:cNvSpPr txBox="1"/>
          <p:nvPr/>
        </p:nvSpPr>
        <p:spPr>
          <a:xfrm>
            <a:off x="1286487" y="2026477"/>
            <a:ext cx="616926" cy="307777"/>
          </a:xfrm>
          <a:prstGeom prst="rect">
            <a:avLst/>
          </a:prstGeom>
          <a:noFill/>
        </p:spPr>
        <p:txBody>
          <a:bodyPr wrap="none" rtlCol="0">
            <a:spAutoFit/>
          </a:bodyPr>
          <a:lstStyle/>
          <a:p>
            <a:r>
              <a:rPr lang="en-US" sz="1400" i="1" dirty="0" smtClean="0"/>
              <a:t>Front</a:t>
            </a:r>
            <a:endParaRPr lang="en-US" sz="1400" i="1" dirty="0"/>
          </a:p>
        </p:txBody>
      </p:sp>
      <p:sp>
        <p:nvSpPr>
          <p:cNvPr id="8" name="TextBox 7"/>
          <p:cNvSpPr txBox="1"/>
          <p:nvPr/>
        </p:nvSpPr>
        <p:spPr>
          <a:xfrm>
            <a:off x="1328829" y="4622568"/>
            <a:ext cx="574584" cy="307777"/>
          </a:xfrm>
          <a:prstGeom prst="rect">
            <a:avLst/>
          </a:prstGeom>
          <a:noFill/>
        </p:spPr>
        <p:txBody>
          <a:bodyPr wrap="none" rtlCol="0">
            <a:spAutoFit/>
          </a:bodyPr>
          <a:lstStyle/>
          <a:p>
            <a:r>
              <a:rPr lang="en-US" sz="1400" i="1" dirty="0" smtClean="0"/>
              <a:t>Back</a:t>
            </a:r>
            <a:endParaRPr lang="en-US" sz="1400" i="1" dirty="0"/>
          </a:p>
        </p:txBody>
      </p:sp>
      <p:pic>
        <p:nvPicPr>
          <p:cNvPr id="3" name="Picture 2" descr="Screen Shot 2014-04-25 at 7.17.42 PM.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86158" y="838200"/>
            <a:ext cx="4831524" cy="2521974"/>
          </a:xfrm>
          <a:prstGeom prst="rect">
            <a:avLst/>
          </a:prstGeom>
          <a:ln>
            <a:noFill/>
          </a:ln>
          <a:effectLst>
            <a:outerShdw blurRad="292100" dist="139700" dir="2700000" algn="tl" rotWithShape="0">
              <a:srgbClr val="333333">
                <a:alpha val="65000"/>
              </a:srgbClr>
            </a:outerShdw>
          </a:effectLst>
        </p:spPr>
      </p:pic>
      <p:pic>
        <p:nvPicPr>
          <p:cNvPr id="9" name="Picture 8" descr="Screen Shot 2014-04-25 at 7.18.14 PM.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086158" y="3515099"/>
            <a:ext cx="4831524" cy="2522714"/>
          </a:xfrm>
          <a:prstGeom prst="rect">
            <a:avLst/>
          </a:prstGeom>
          <a:ln>
            <a:noFill/>
          </a:ln>
          <a:effectLst>
            <a:outerShdw blurRad="292100" dist="139700" dir="2700000" algn="tl" rotWithShape="0">
              <a:srgbClr val="333333">
                <a:alpha val="65000"/>
              </a:srgbClr>
            </a:outerShdw>
          </a:effectLst>
        </p:spPr>
      </p:pic>
      <p:sp>
        <p:nvSpPr>
          <p:cNvPr id="11" name="Slide Number Placeholder 3"/>
          <p:cNvSpPr txBox="1">
            <a:spLocks/>
          </p:cNvSpPr>
          <p:nvPr/>
        </p:nvSpPr>
        <p:spPr>
          <a:xfrm>
            <a:off x="4182764" y="6496765"/>
            <a:ext cx="541636" cy="265789"/>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13" name="Title 1"/>
          <p:cNvSpPr txBox="1">
            <a:spLocks/>
          </p:cNvSpPr>
          <p:nvPr/>
        </p:nvSpPr>
        <p:spPr>
          <a:xfrm>
            <a:off x="5265540" y="131177"/>
            <a:ext cx="3740120" cy="489089"/>
          </a:xfrm>
          <a:prstGeom prst="rect">
            <a:avLst/>
          </a:prstGeom>
        </p:spPr>
        <p:txBody>
          <a:bodyPr vert="horz" lIns="91440" tIns="45720" rIns="91440" bIns="45720" rtlCol="0" anchor="t">
            <a:noAutofit/>
          </a:bodyPr>
          <a:lstStyle>
            <a:lvl1pPr algn="l" defTabSz="457200" rtl="0" eaLnBrk="1" latinLnBrk="0" hangingPunct="1">
              <a:spcBef>
                <a:spcPct val="0"/>
              </a:spcBef>
              <a:buNone/>
              <a:defRPr sz="2800" b="1" kern="1200">
                <a:solidFill>
                  <a:srgbClr val="AA0101"/>
                </a:solidFill>
                <a:latin typeface="+mj-lt"/>
                <a:ea typeface="+mj-ea"/>
                <a:cs typeface="+mj-cs"/>
              </a:defRPr>
            </a:lvl1pPr>
          </a:lstStyle>
          <a:p>
            <a:pPr algn="r"/>
            <a:r>
              <a:rPr lang="en-US" sz="2600" dirty="0" smtClean="0">
                <a:solidFill>
                  <a:srgbClr val="000000"/>
                </a:solidFill>
              </a:rPr>
              <a:t> Envelope </a:t>
            </a:r>
            <a:endParaRPr lang="en-US" sz="2600" dirty="0">
              <a:solidFill>
                <a:srgbClr val="000000"/>
              </a:solidFill>
            </a:endParaRPr>
          </a:p>
        </p:txBody>
      </p:sp>
    </p:spTree>
    <p:extLst>
      <p:ext uri="{BB962C8B-B14F-4D97-AF65-F5344CB8AC3E}">
        <p14:creationId xmlns:p14="http://schemas.microsoft.com/office/powerpoint/2010/main" val="1213126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Screen Shot 2014-04-25 at 9.53.44 PM.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996132" y="3491442"/>
            <a:ext cx="4648200" cy="2423160"/>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a:xfrm>
            <a:off x="527706" y="1350228"/>
            <a:ext cx="616926" cy="307777"/>
          </a:xfrm>
          <a:prstGeom prst="rect">
            <a:avLst/>
          </a:prstGeom>
          <a:noFill/>
        </p:spPr>
        <p:txBody>
          <a:bodyPr wrap="none" rtlCol="0">
            <a:spAutoFit/>
          </a:bodyPr>
          <a:lstStyle/>
          <a:p>
            <a:r>
              <a:rPr lang="en-US" sz="1400" i="1" dirty="0" smtClean="0"/>
              <a:t>Front</a:t>
            </a:r>
            <a:endParaRPr lang="en-US" sz="1400" i="1" dirty="0"/>
          </a:p>
        </p:txBody>
      </p:sp>
      <p:sp>
        <p:nvSpPr>
          <p:cNvPr id="8" name="TextBox 7"/>
          <p:cNvSpPr txBox="1"/>
          <p:nvPr/>
        </p:nvSpPr>
        <p:spPr>
          <a:xfrm>
            <a:off x="548877" y="4703022"/>
            <a:ext cx="574584" cy="307777"/>
          </a:xfrm>
          <a:prstGeom prst="rect">
            <a:avLst/>
          </a:prstGeom>
          <a:noFill/>
        </p:spPr>
        <p:txBody>
          <a:bodyPr wrap="none" rtlCol="0">
            <a:spAutoFit/>
          </a:bodyPr>
          <a:lstStyle/>
          <a:p>
            <a:r>
              <a:rPr lang="en-US" sz="1400" i="1" dirty="0" smtClean="0"/>
              <a:t>Back </a:t>
            </a:r>
            <a:endParaRPr lang="en-US" sz="1400" i="1" dirty="0"/>
          </a:p>
        </p:txBody>
      </p:sp>
      <p:sp>
        <p:nvSpPr>
          <p:cNvPr id="10" name="Slide Number Placeholder 2"/>
          <p:cNvSpPr txBox="1">
            <a:spLocks/>
          </p:cNvSpPr>
          <p:nvPr/>
        </p:nvSpPr>
        <p:spPr>
          <a:xfrm>
            <a:off x="4301182" y="6451937"/>
            <a:ext cx="541636" cy="265789"/>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dirty="0"/>
          </a:p>
        </p:txBody>
      </p:sp>
      <p:pic>
        <p:nvPicPr>
          <p:cNvPr id="3" name="Picture 2" descr="Screen Shot 2014-04-25 at 9.53.04 PM.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977082" y="838200"/>
            <a:ext cx="4686300" cy="2442210"/>
          </a:xfrm>
          <a:prstGeom prst="rect">
            <a:avLst/>
          </a:prstGeom>
          <a:ln>
            <a:noFill/>
          </a:ln>
          <a:effectLst>
            <a:outerShdw blurRad="292100" dist="139700" dir="2700000" algn="tl" rotWithShape="0">
              <a:srgbClr val="333333">
                <a:alpha val="65000"/>
              </a:srgbClr>
            </a:outerShdw>
          </a:effectLst>
        </p:spPr>
      </p:pic>
      <p:sp>
        <p:nvSpPr>
          <p:cNvPr id="12" name="Title 1"/>
          <p:cNvSpPr txBox="1">
            <a:spLocks/>
          </p:cNvSpPr>
          <p:nvPr/>
        </p:nvSpPr>
        <p:spPr>
          <a:xfrm>
            <a:off x="189204" y="116409"/>
            <a:ext cx="3740120" cy="489089"/>
          </a:xfrm>
          <a:prstGeom prst="rect">
            <a:avLst/>
          </a:prstGeom>
        </p:spPr>
        <p:txBody>
          <a:bodyPr vert="horz" lIns="91440" tIns="45720" rIns="91440" bIns="45720" rtlCol="0" anchor="t">
            <a:noAutofit/>
          </a:bodyPr>
          <a:lstStyle>
            <a:lvl1pPr algn="l" defTabSz="457200" rtl="0" eaLnBrk="1" latinLnBrk="0" hangingPunct="1">
              <a:spcBef>
                <a:spcPct val="0"/>
              </a:spcBef>
              <a:buNone/>
              <a:defRPr sz="2800" b="1" kern="1200">
                <a:solidFill>
                  <a:srgbClr val="AA0101"/>
                </a:solidFill>
                <a:latin typeface="+mj-lt"/>
                <a:ea typeface="+mj-ea"/>
                <a:cs typeface="+mj-cs"/>
              </a:defRPr>
            </a:lvl1pPr>
          </a:lstStyle>
          <a:p>
            <a:r>
              <a:rPr lang="en-US" sz="2600" dirty="0" smtClean="0">
                <a:solidFill>
                  <a:schemeClr val="bg1">
                    <a:lumMod val="65000"/>
                  </a:schemeClr>
                </a:solidFill>
              </a:rPr>
              <a:t>Theme 2: </a:t>
            </a:r>
            <a:r>
              <a:rPr lang="en-US" sz="2600" dirty="0" smtClean="0"/>
              <a:t>“Community”</a:t>
            </a:r>
            <a:br>
              <a:rPr lang="en-US" sz="2600" dirty="0" smtClean="0"/>
            </a:br>
            <a:endParaRPr lang="en-US" sz="2600" dirty="0">
              <a:solidFill>
                <a:srgbClr val="000000"/>
              </a:solidFill>
            </a:endParaRPr>
          </a:p>
        </p:txBody>
      </p:sp>
      <p:sp>
        <p:nvSpPr>
          <p:cNvPr id="13" name="Title 1"/>
          <p:cNvSpPr txBox="1">
            <a:spLocks/>
          </p:cNvSpPr>
          <p:nvPr/>
        </p:nvSpPr>
        <p:spPr>
          <a:xfrm>
            <a:off x="5265540" y="131177"/>
            <a:ext cx="3740120" cy="489089"/>
          </a:xfrm>
          <a:prstGeom prst="rect">
            <a:avLst/>
          </a:prstGeom>
        </p:spPr>
        <p:txBody>
          <a:bodyPr vert="horz" lIns="91440" tIns="45720" rIns="91440" bIns="45720" rtlCol="0" anchor="t">
            <a:noAutofit/>
          </a:bodyPr>
          <a:lstStyle>
            <a:lvl1pPr algn="l" defTabSz="457200" rtl="0" eaLnBrk="1" latinLnBrk="0" hangingPunct="1">
              <a:spcBef>
                <a:spcPct val="0"/>
              </a:spcBef>
              <a:buNone/>
              <a:defRPr sz="2800" b="1" kern="1200">
                <a:solidFill>
                  <a:srgbClr val="AA0101"/>
                </a:solidFill>
                <a:latin typeface="+mj-lt"/>
                <a:ea typeface="+mj-ea"/>
                <a:cs typeface="+mj-cs"/>
              </a:defRPr>
            </a:lvl1pPr>
          </a:lstStyle>
          <a:p>
            <a:pPr algn="r"/>
            <a:r>
              <a:rPr lang="en-US" sz="2600" dirty="0" smtClean="0">
                <a:solidFill>
                  <a:srgbClr val="000000"/>
                </a:solidFill>
              </a:rPr>
              <a:t> Envelope </a:t>
            </a:r>
            <a:endParaRPr lang="en-US" sz="2600" dirty="0">
              <a:solidFill>
                <a:srgbClr val="000000"/>
              </a:solidFill>
            </a:endParaRPr>
          </a:p>
        </p:txBody>
      </p:sp>
      <p:sp>
        <p:nvSpPr>
          <p:cNvPr id="2" name="Slide Number Placeholder 1"/>
          <p:cNvSpPr>
            <a:spLocks noGrp="1"/>
          </p:cNvSpPr>
          <p:nvPr>
            <p:ph type="sldNum" sz="quarter" idx="12"/>
          </p:nvPr>
        </p:nvSpPr>
        <p:spPr/>
        <p:txBody>
          <a:bodyPr/>
          <a:lstStyle/>
          <a:p>
            <a:fld id="{5212C905-FF40-4437-BDDD-7BDE312C732D}" type="slidenum">
              <a:rPr lang="en-US" smtClean="0"/>
              <a:pPr/>
              <a:t>9</a:t>
            </a:fld>
            <a:endParaRPr lang="en-US" dirty="0"/>
          </a:p>
        </p:txBody>
      </p:sp>
    </p:spTree>
    <p:extLst>
      <p:ext uri="{BB962C8B-B14F-4D97-AF65-F5344CB8AC3E}">
        <p14:creationId xmlns:p14="http://schemas.microsoft.com/office/powerpoint/2010/main" val="1307494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2208</TotalTime>
  <Words>1298</Words>
  <Application>Microsoft Office PowerPoint</Application>
  <PresentationFormat>On-screen Show (4:3)</PresentationFormat>
  <Paragraphs>176</Paragraphs>
  <Slides>18</Slides>
  <Notes>12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American Community Survey  briefing on messaging and mail package assessment Research  State Data Centers &amp; Census Information Centers Steering Committee </vt:lpstr>
      <vt:lpstr>Research Goals</vt:lpstr>
      <vt:lpstr>Research Overview: Project Phases</vt:lpstr>
      <vt:lpstr>Messaging Research  Deliberative Focus Groups</vt:lpstr>
      <vt:lpstr>Key Messaging Research Findings</vt:lpstr>
      <vt:lpstr>Mail Package Assessment  Research Phase </vt:lpstr>
      <vt:lpstr> Review of Mailing Packages </vt:lpstr>
      <vt:lpstr>Theme 1: “Official” </vt:lpstr>
      <vt:lpstr>PowerPoint Presentation</vt:lpstr>
      <vt:lpstr>PowerPoint Presentation</vt:lpstr>
      <vt:lpstr>Mail Package Assessment  Focus Groups</vt:lpstr>
      <vt:lpstr> Key findings from the mail package assessment  </vt:lpstr>
      <vt:lpstr>Online Visual Testing</vt:lpstr>
      <vt:lpstr>Key findings from the Online Visual Testing </vt:lpstr>
      <vt:lpstr>Key findings from the Online Visual Testing </vt:lpstr>
      <vt:lpstr>Reports</vt:lpstr>
      <vt:lpstr> Next Steps - Field Test  </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johns225</dc:creator>
  <cp:lastModifiedBy>Antoinette Hall</cp:lastModifiedBy>
  <cp:revision>201</cp:revision>
  <cp:lastPrinted>2014-08-19T12:36:03Z</cp:lastPrinted>
  <dcterms:created xsi:type="dcterms:W3CDTF">2014-06-28T16:44:48Z</dcterms:created>
  <dcterms:modified xsi:type="dcterms:W3CDTF">2014-10-20T13:57:15Z</dcterms:modified>
</cp:coreProperties>
</file>