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304" r:id="rId3"/>
    <p:sldId id="315" r:id="rId4"/>
    <p:sldId id="314" r:id="rId5"/>
    <p:sldId id="305" r:id="rId6"/>
    <p:sldId id="297" r:id="rId7"/>
    <p:sldId id="311" r:id="rId8"/>
    <p:sldId id="312" r:id="rId9"/>
    <p:sldId id="313" r:id="rId10"/>
    <p:sldId id="306" r:id="rId11"/>
    <p:sldId id="307" r:id="rId12"/>
    <p:sldId id="308" r:id="rId13"/>
    <p:sldId id="309" r:id="rId14"/>
    <p:sldId id="302" r:id="rId15"/>
    <p:sldId id="263"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en, Emily J" initials="AEJ" lastIdx="4"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79" autoAdjust="0"/>
  </p:normalViewPr>
  <p:slideViewPr>
    <p:cSldViewPr>
      <p:cViewPr>
        <p:scale>
          <a:sx n="107" d="100"/>
          <a:sy n="107" d="100"/>
        </p:scale>
        <p:origin x="-173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10"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CBCD806-1842-4EEF-B4D2-C82C80426695}" type="datetimeFigureOut">
              <a:rPr lang="en-US" smtClean="0"/>
              <a:t>10/9/2014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8FBE671-C14F-4D46-9D28-2FCDC186D585}" type="slidenum">
              <a:rPr lang="en-US" smtClean="0"/>
              <a:t>‹#›</a:t>
            </a:fld>
            <a:endParaRPr lang="en-US" dirty="0"/>
          </a:p>
        </p:txBody>
      </p:sp>
    </p:spTree>
    <p:extLst>
      <p:ext uri="{BB962C8B-B14F-4D97-AF65-F5344CB8AC3E}">
        <p14:creationId xmlns:p14="http://schemas.microsoft.com/office/powerpoint/2010/main" val="228540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D8158AA-71CF-4984-A093-B1D4E3C987E2}" type="datetimeFigureOut">
              <a:rPr lang="en-US" smtClean="0"/>
              <a:t>10/9/2014</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D4BDC9E-7A7C-4A36-B314-E87ABF8B0696}" type="slidenum">
              <a:rPr lang="en-US" smtClean="0"/>
              <a:t>‹#›</a:t>
            </a:fld>
            <a:endParaRPr lang="en-US" dirty="0"/>
          </a:p>
        </p:txBody>
      </p:sp>
    </p:spTree>
    <p:extLst>
      <p:ext uri="{BB962C8B-B14F-4D97-AF65-F5344CB8AC3E}">
        <p14:creationId xmlns:p14="http://schemas.microsoft.com/office/powerpoint/2010/main" val="1394330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1</a:t>
            </a:fld>
            <a:endParaRPr lang="en-US" dirty="0"/>
          </a:p>
        </p:txBody>
      </p:sp>
    </p:spTree>
    <p:extLst>
      <p:ext uri="{BB962C8B-B14F-4D97-AF65-F5344CB8AC3E}">
        <p14:creationId xmlns:p14="http://schemas.microsoft.com/office/powerpoint/2010/main" val="4212089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Performance</a:t>
            </a:r>
            <a:r>
              <a:rPr lang="en-US" baseline="0" dirty="0" smtClean="0"/>
              <a:t> Management is the use of performance measures by managers and leaders to inform decisions about how best to achieve the organization’s mission and strategic goals. In other words,</a:t>
            </a:r>
            <a:r>
              <a:rPr lang="en-US" dirty="0" smtClean="0"/>
              <a:t> </a:t>
            </a:r>
            <a:r>
              <a:rPr lang="en-US" u="sng" dirty="0" smtClean="0"/>
              <a:t>we measure performance in order to manage performance (for the program).</a:t>
            </a:r>
            <a:endParaRPr lang="en-US" dirty="0" smtClean="0"/>
          </a:p>
          <a:p>
            <a:endParaRPr lang="en-US" baseline="0" dirty="0" smtClean="0"/>
          </a:p>
          <a:p>
            <a:r>
              <a:rPr lang="en-US" baseline="0" dirty="0" smtClean="0"/>
              <a:t>The </a:t>
            </a:r>
            <a:r>
              <a:rPr lang="en-US" u="sng" baseline="0" dirty="0" smtClean="0"/>
              <a:t>emphasis on decision making</a:t>
            </a:r>
            <a:r>
              <a:rPr lang="en-US" baseline="0" dirty="0" smtClean="0"/>
              <a:t> is why we use the term ‘Performance Management’ rather than ‘Performance Measurement.’</a:t>
            </a:r>
          </a:p>
          <a:p>
            <a:endParaRPr lang="en-US" dirty="0" smtClean="0"/>
          </a:p>
          <a:p>
            <a:r>
              <a:rPr lang="en-US" baseline="0" dirty="0" smtClean="0"/>
              <a:t>Performance measures, without deliberation, decision-making, and action, are a misuse of valuable resources and should be avoided.</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Because Performance Management is about decision-making and action, defining the governance structure around Performance Management is an important first step. Understanding who needs to make what decisions will help shape which measures should be prioritized for reporting. Understanding the decisions that need to be made will also help define the level of detail and reporting frequency of the measures.</a:t>
            </a:r>
          </a:p>
        </p:txBody>
      </p:sp>
      <p:sp>
        <p:nvSpPr>
          <p:cNvPr id="4" name="Slide Number Placeholder 3"/>
          <p:cNvSpPr>
            <a:spLocks noGrp="1"/>
          </p:cNvSpPr>
          <p:nvPr>
            <p:ph type="sldNum" sz="quarter" idx="10"/>
          </p:nvPr>
        </p:nvSpPr>
        <p:spPr/>
        <p:txBody>
          <a:bodyPr/>
          <a:lstStyle/>
          <a:p>
            <a:fld id="{BD4BDC9E-7A7C-4A36-B314-E87ABF8B0696}" type="slidenum">
              <a:rPr lang="en-US" smtClean="0"/>
              <a:t>10</a:t>
            </a:fld>
            <a:endParaRPr lang="en-US" dirty="0"/>
          </a:p>
        </p:txBody>
      </p:sp>
    </p:spTree>
    <p:extLst>
      <p:ext uri="{BB962C8B-B14F-4D97-AF65-F5344CB8AC3E}">
        <p14:creationId xmlns:p14="http://schemas.microsoft.com/office/powerpoint/2010/main" val="745992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As a survey program, most of the measures that ACS reports on were aimed at the quality of their survey. They didn’t generally use those measures to manage the execution of the program. Also, the measures didn’t help them fully convey the real value of the program and the complexity of executing it to balance competing values (e.g., survey quality v. respondent burden).  </a:t>
            </a:r>
          </a:p>
          <a:p>
            <a:endParaRPr lang="en-US" baseline="0" dirty="0" smtClean="0"/>
          </a:p>
          <a:p>
            <a:r>
              <a:rPr lang="en-US" u="sng" baseline="0" dirty="0" smtClean="0"/>
              <a:t>[Question to pose to audience: “What program have you worked on that hasn’t had increased oversight?”]</a:t>
            </a:r>
            <a:r>
              <a:rPr lang="en-US" baseline="0" dirty="0" smtClean="0"/>
              <a:t>  The benefits of performance management, particularly in the context of a comprehensive performance framework, include meeting those increased oversight requirements and showing the value of the program to stakeholders.</a:t>
            </a:r>
          </a:p>
        </p:txBody>
      </p:sp>
      <p:sp>
        <p:nvSpPr>
          <p:cNvPr id="4" name="Slide Number Placeholder 3"/>
          <p:cNvSpPr>
            <a:spLocks noGrp="1"/>
          </p:cNvSpPr>
          <p:nvPr>
            <p:ph type="sldNum" sz="quarter" idx="10"/>
          </p:nvPr>
        </p:nvSpPr>
        <p:spPr/>
        <p:txBody>
          <a:bodyPr/>
          <a:lstStyle/>
          <a:p>
            <a:fld id="{BD4BDC9E-7A7C-4A36-B314-E87ABF8B0696}" type="slidenum">
              <a:rPr lang="en-US" smtClean="0"/>
              <a:t>11</a:t>
            </a:fld>
            <a:endParaRPr lang="en-US" dirty="0"/>
          </a:p>
        </p:txBody>
      </p:sp>
    </p:spTree>
    <p:extLst>
      <p:ext uri="{BB962C8B-B14F-4D97-AF65-F5344CB8AC3E}">
        <p14:creationId xmlns:p14="http://schemas.microsoft.com/office/powerpoint/2010/main" val="7459920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here is the ACS Performance Framework.</a:t>
            </a:r>
            <a:r>
              <a:rPr lang="en-US" baseline="0" dirty="0" smtClean="0"/>
              <a: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As you can see, ACS has </a:t>
            </a:r>
            <a:r>
              <a:rPr lang="en-US" u="sng" baseline="0" dirty="0" smtClean="0"/>
              <a:t>three (3) enduring mission goals decomposed into 10 Mission Objectives </a:t>
            </a:r>
            <a:r>
              <a:rPr lang="en-US" u="none" baseline="0" dirty="0" smtClean="0"/>
              <a:t>(dark purple). </a:t>
            </a:r>
            <a:r>
              <a:rPr lang="en-US" baseline="0" dirty="0" smtClean="0"/>
              <a:t>The ACS Senior Staff initially identified what it believed to be appropriate measures for each of the 10 mission objectives in a brainstorming session. Because they did not want to overload the ACS staff, they prioritized a subset of those measures for initial implementation. </a:t>
            </a:r>
          </a:p>
          <a:p>
            <a:endParaRPr lang="en-US" baseline="0" dirty="0" smtClean="0"/>
          </a:p>
          <a:p>
            <a:r>
              <a:rPr lang="en-US" baseline="0" dirty="0" smtClean="0"/>
              <a:t>ACS </a:t>
            </a:r>
            <a:r>
              <a:rPr lang="en-US" u="sng" baseline="0" dirty="0" smtClean="0"/>
              <a:t>originally had identified 21 priority measures for initial development (out of a total of 52)</a:t>
            </a:r>
            <a:r>
              <a:rPr lang="en-US" baseline="0" dirty="0" smtClean="0"/>
              <a:t>, but then deprioritized some based on early discussions with staff regarding constraints (e.g., data availability) and relative value add.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darker lavender color highlights the </a:t>
            </a:r>
            <a:r>
              <a:rPr lang="en-US" u="sng" baseline="0" dirty="0" smtClean="0"/>
              <a:t>17 measures currently prioritized (out of a total of 66)</a:t>
            </a:r>
            <a:r>
              <a:rPr lang="en-US" baseline="0" dirty="0" smtClean="0"/>
              <a:t> for reporting.</a:t>
            </a:r>
          </a:p>
        </p:txBody>
      </p:sp>
      <p:sp>
        <p:nvSpPr>
          <p:cNvPr id="4" name="Slide Number Placeholder 3"/>
          <p:cNvSpPr>
            <a:spLocks noGrp="1"/>
          </p:cNvSpPr>
          <p:nvPr>
            <p:ph type="sldNum" sz="quarter" idx="10"/>
          </p:nvPr>
        </p:nvSpPr>
        <p:spPr/>
        <p:txBody>
          <a:bodyPr/>
          <a:lstStyle/>
          <a:p>
            <a:fld id="{BD4BDC9E-7A7C-4A36-B314-E87ABF8B0696}" type="slidenum">
              <a:rPr lang="en-US" smtClean="0"/>
              <a:t>12</a:t>
            </a:fld>
            <a:endParaRPr lang="en-US" dirty="0"/>
          </a:p>
        </p:txBody>
      </p:sp>
    </p:spTree>
    <p:extLst>
      <p:ext uri="{BB962C8B-B14F-4D97-AF65-F5344CB8AC3E}">
        <p14:creationId xmlns:p14="http://schemas.microsoft.com/office/powerpoint/2010/main" val="745992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a:t>
            </a:r>
            <a:r>
              <a:rPr lang="en-US" baseline="0" dirty="0" smtClean="0"/>
              <a:t> the spirit of effective performance management, ACS will continue to learn and refine as it goes (i.e., iterative process) —through the regular performance reviews and through a formal annual cycle of reviewing the framework and the process.</a:t>
            </a:r>
          </a:p>
        </p:txBody>
      </p:sp>
      <p:sp>
        <p:nvSpPr>
          <p:cNvPr id="4" name="Slide Number Placeholder 3"/>
          <p:cNvSpPr>
            <a:spLocks noGrp="1"/>
          </p:cNvSpPr>
          <p:nvPr>
            <p:ph type="sldNum" sz="quarter" idx="10"/>
          </p:nvPr>
        </p:nvSpPr>
        <p:spPr/>
        <p:txBody>
          <a:bodyPr/>
          <a:lstStyle/>
          <a:p>
            <a:fld id="{BD4BDC9E-7A7C-4A36-B314-E87ABF8B0696}" type="slidenum">
              <a:rPr lang="en-US" smtClean="0"/>
              <a:t>13</a:t>
            </a:fld>
            <a:endParaRPr lang="en-US" dirty="0"/>
          </a:p>
        </p:txBody>
      </p:sp>
    </p:spTree>
    <p:extLst>
      <p:ext uri="{BB962C8B-B14F-4D97-AF65-F5344CB8AC3E}">
        <p14:creationId xmlns:p14="http://schemas.microsoft.com/office/powerpoint/2010/main" val="7459920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14</a:t>
            </a:fld>
            <a:endParaRPr lang="en-US" dirty="0"/>
          </a:p>
        </p:txBody>
      </p:sp>
    </p:spTree>
    <p:extLst>
      <p:ext uri="{BB962C8B-B14F-4D97-AF65-F5344CB8AC3E}">
        <p14:creationId xmlns:p14="http://schemas.microsoft.com/office/powerpoint/2010/main" val="7459920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D4BDC9E-7A7C-4A36-B314-E87ABF8B0696}" type="slidenum">
              <a:rPr lang="en-US" smtClean="0"/>
              <a:t>15</a:t>
            </a:fld>
            <a:endParaRPr lang="en-US" dirty="0"/>
          </a:p>
        </p:txBody>
      </p:sp>
    </p:spTree>
    <p:extLst>
      <p:ext uri="{BB962C8B-B14F-4D97-AF65-F5344CB8AC3E}">
        <p14:creationId xmlns:p14="http://schemas.microsoft.com/office/powerpoint/2010/main" val="305298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2</a:t>
            </a:fld>
            <a:endParaRPr lang="en-US" dirty="0"/>
          </a:p>
        </p:txBody>
      </p:sp>
    </p:spTree>
    <p:extLst>
      <p:ext uri="{BB962C8B-B14F-4D97-AF65-F5344CB8AC3E}">
        <p14:creationId xmlns:p14="http://schemas.microsoft.com/office/powerpoint/2010/main" val="1081208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3</a:t>
            </a:fld>
            <a:endParaRPr lang="en-US" dirty="0"/>
          </a:p>
        </p:txBody>
      </p:sp>
    </p:spTree>
    <p:extLst>
      <p:ext uri="{BB962C8B-B14F-4D97-AF65-F5344CB8AC3E}">
        <p14:creationId xmlns:p14="http://schemas.microsoft.com/office/powerpoint/2010/main" val="1081208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4</a:t>
            </a:fld>
            <a:endParaRPr lang="en-US" dirty="0"/>
          </a:p>
        </p:txBody>
      </p:sp>
    </p:spTree>
    <p:extLst>
      <p:ext uri="{BB962C8B-B14F-4D97-AF65-F5344CB8AC3E}">
        <p14:creationId xmlns:p14="http://schemas.microsoft.com/office/powerpoint/2010/main" val="1081208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5</a:t>
            </a:fld>
            <a:endParaRPr lang="en-US" dirty="0"/>
          </a:p>
        </p:txBody>
      </p:sp>
    </p:spTree>
    <p:extLst>
      <p:ext uri="{BB962C8B-B14F-4D97-AF65-F5344CB8AC3E}">
        <p14:creationId xmlns:p14="http://schemas.microsoft.com/office/powerpoint/2010/main" val="1081208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6</a:t>
            </a:fld>
            <a:endParaRPr lang="en-US" dirty="0"/>
          </a:p>
        </p:txBody>
      </p:sp>
    </p:spTree>
    <p:extLst>
      <p:ext uri="{BB962C8B-B14F-4D97-AF65-F5344CB8AC3E}">
        <p14:creationId xmlns:p14="http://schemas.microsoft.com/office/powerpoint/2010/main" val="1081208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7</a:t>
            </a:fld>
            <a:endParaRPr lang="en-US" dirty="0"/>
          </a:p>
        </p:txBody>
      </p:sp>
    </p:spTree>
    <p:extLst>
      <p:ext uri="{BB962C8B-B14F-4D97-AF65-F5344CB8AC3E}">
        <p14:creationId xmlns:p14="http://schemas.microsoft.com/office/powerpoint/2010/main" val="10812087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8</a:t>
            </a:fld>
            <a:endParaRPr lang="en-US" dirty="0"/>
          </a:p>
        </p:txBody>
      </p:sp>
    </p:spTree>
    <p:extLst>
      <p:ext uri="{BB962C8B-B14F-4D97-AF65-F5344CB8AC3E}">
        <p14:creationId xmlns:p14="http://schemas.microsoft.com/office/powerpoint/2010/main" val="10812087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4BDC9E-7A7C-4A36-B314-E87ABF8B0696}" type="slidenum">
              <a:rPr lang="en-US" smtClean="0"/>
              <a:t>9</a:t>
            </a:fld>
            <a:endParaRPr lang="en-US" dirty="0"/>
          </a:p>
        </p:txBody>
      </p:sp>
    </p:spTree>
    <p:extLst>
      <p:ext uri="{BB962C8B-B14F-4D97-AF65-F5344CB8AC3E}">
        <p14:creationId xmlns:p14="http://schemas.microsoft.com/office/powerpoint/2010/main" val="1081208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a:lvl1pPr>
          </a:lstStyle>
          <a:p>
            <a:r>
              <a:rPr lang="en-US" dirty="0" smtClean="0"/>
              <a:t>Click to add title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subtitle</a:t>
            </a:r>
            <a:endParaRPr lang="en-US" dirty="0"/>
          </a:p>
        </p:txBody>
      </p:sp>
      <p:sp>
        <p:nvSpPr>
          <p:cNvPr id="6" name="Slide Number Placeholder 5"/>
          <p:cNvSpPr>
            <a:spLocks noGrp="1"/>
          </p:cNvSpPr>
          <p:nvPr>
            <p:ph type="sldNum" sz="quarter" idx="12"/>
          </p:nvPr>
        </p:nvSpPr>
        <p:spPr/>
        <p:txBody>
          <a:bodyPr/>
          <a:lstStyle/>
          <a:p>
            <a:fld id="{5212C905-FF40-4437-BDDD-7BDE312C732D}" type="slidenum">
              <a:rPr lang="en-US" smtClean="0"/>
              <a:t>‹#›</a:t>
            </a:fld>
            <a:endParaRPr lang="en-US" dirty="0"/>
          </a:p>
        </p:txBody>
      </p:sp>
    </p:spTree>
    <p:extLst>
      <p:ext uri="{BB962C8B-B14F-4D97-AF65-F5344CB8AC3E}">
        <p14:creationId xmlns:p14="http://schemas.microsoft.com/office/powerpoint/2010/main" val="257329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idx="1" hasCustomPrompt="1"/>
          </p:nvPr>
        </p:nvSpPr>
        <p:spPr/>
        <p:txBody>
          <a:bodyPr/>
          <a:lstStyle>
            <a:lvl1pPr>
              <a:defRPr/>
            </a:lvl1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212C905-FF40-4437-BDDD-7BDE312C732D}" type="slidenum">
              <a:rPr lang="en-US" smtClean="0"/>
              <a:t>‹#›</a:t>
            </a:fld>
            <a:endParaRPr lang="en-US" dirty="0"/>
          </a:p>
        </p:txBody>
      </p:sp>
    </p:spTree>
    <p:extLst>
      <p:ext uri="{BB962C8B-B14F-4D97-AF65-F5344CB8AC3E}">
        <p14:creationId xmlns:p14="http://schemas.microsoft.com/office/powerpoint/2010/main" val="13032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5212C905-FF40-4437-BDDD-7BDE312C732D}" type="slidenum">
              <a:rPr lang="en-US" smtClean="0"/>
              <a:t>‹#›</a:t>
            </a:fld>
            <a:endParaRPr lang="en-US" dirty="0"/>
          </a:p>
        </p:txBody>
      </p:sp>
    </p:spTree>
    <p:extLst>
      <p:ext uri="{BB962C8B-B14F-4D97-AF65-F5344CB8AC3E}">
        <p14:creationId xmlns:p14="http://schemas.microsoft.com/office/powerpoint/2010/main" val="145508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5" name="Slide Number Placeholder 4"/>
          <p:cNvSpPr>
            <a:spLocks noGrp="1"/>
          </p:cNvSpPr>
          <p:nvPr>
            <p:ph type="sldNum" sz="quarter" idx="12"/>
          </p:nvPr>
        </p:nvSpPr>
        <p:spPr/>
        <p:txBody>
          <a:bodyPr/>
          <a:lstStyle/>
          <a:p>
            <a:fld id="{5212C905-FF40-4437-BDDD-7BDE312C732D}" type="slidenum">
              <a:rPr lang="en-US" smtClean="0"/>
              <a:t>‹#›</a:t>
            </a:fld>
            <a:endParaRPr lang="en-US" dirty="0"/>
          </a:p>
        </p:txBody>
      </p:sp>
    </p:spTree>
    <p:extLst>
      <p:ext uri="{BB962C8B-B14F-4D97-AF65-F5344CB8AC3E}">
        <p14:creationId xmlns:p14="http://schemas.microsoft.com/office/powerpoint/2010/main" val="2382800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212C905-FF40-4437-BDDD-7BDE312C732D}" type="slidenum">
              <a:rPr lang="en-US" smtClean="0"/>
              <a:t>‹#›</a:t>
            </a:fld>
            <a:endParaRPr lang="en-US" dirty="0"/>
          </a:p>
        </p:txBody>
      </p:sp>
    </p:spTree>
    <p:extLst>
      <p:ext uri="{BB962C8B-B14F-4D97-AF65-F5344CB8AC3E}">
        <p14:creationId xmlns:p14="http://schemas.microsoft.com/office/powerpoint/2010/main" val="323632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add title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3505200" y="6356350"/>
            <a:ext cx="2133600" cy="365125"/>
          </a:xfrm>
          <a:prstGeom prst="rect">
            <a:avLst/>
          </a:prstGeom>
        </p:spPr>
        <p:txBody>
          <a:bodyPr vert="horz" lIns="91440" tIns="45720" rIns="91440" bIns="45720" rtlCol="0" anchor="ctr"/>
          <a:lstStyle>
            <a:lvl1pPr algn="ctr">
              <a:defRPr sz="1200" b="1">
                <a:solidFill>
                  <a:schemeClr val="tx2"/>
                </a:solidFill>
              </a:defRPr>
            </a:lvl1pPr>
          </a:lstStyle>
          <a:p>
            <a:fld id="{5212C905-FF40-4437-BDDD-7BDE312C732D}" type="slidenum">
              <a:rPr lang="en-US" smtClean="0"/>
              <a:pPr/>
              <a:t>‹#›</a:t>
            </a:fld>
            <a:endParaRPr lang="en-US" dirty="0"/>
          </a:p>
        </p:txBody>
      </p:sp>
    </p:spTree>
    <p:extLst>
      <p:ext uri="{BB962C8B-B14F-4D97-AF65-F5344CB8AC3E}">
        <p14:creationId xmlns:p14="http://schemas.microsoft.com/office/powerpoint/2010/main" val="416463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hf hdr="0" ftr="0" dt="0"/>
  <p:txStyles>
    <p:titleStyle>
      <a:lvl1pPr algn="ctr" defTabSz="914400" rtl="0" eaLnBrk="1" latinLnBrk="0" hangingPunct="1">
        <a:spcBef>
          <a:spcPct val="0"/>
        </a:spcBef>
        <a:buNone/>
        <a:defRPr sz="4400" b="1" i="0" kern="1200" baseline="0">
          <a:solidFill>
            <a:schemeClr val="tx2"/>
          </a:solidFill>
          <a:latin typeface="Arial" panose="020B0604020202020204" pitchFamily="34" charset="0"/>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baseline="0">
          <a:solidFill>
            <a:schemeClr val="tx2"/>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baseline="0">
          <a:solidFill>
            <a:schemeClr val="tx2"/>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baseline="0">
          <a:solidFill>
            <a:schemeClr val="tx2"/>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ensus.gov/ac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public.govdelivery.com/accounts/USCENSUS/subscriber/new"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2228850"/>
          </a:xfrm>
        </p:spPr>
        <p:txBody>
          <a:bodyPr>
            <a:normAutofit fontScale="90000"/>
          </a:bodyPr>
          <a:lstStyle/>
          <a:p>
            <a:r>
              <a:rPr lang="en-US" sz="4000" dirty="0" smtClean="0"/>
              <a:t>Changes of the</a:t>
            </a:r>
            <a:br>
              <a:rPr lang="en-US" sz="4000" dirty="0" smtClean="0"/>
            </a:br>
            <a:r>
              <a:rPr lang="en-US" sz="4000" dirty="0" smtClean="0"/>
              <a:t>American Community Survey </a:t>
            </a:r>
            <a:r>
              <a:rPr lang="en-US" sz="4000" dirty="0"/>
              <a:t/>
            </a:r>
            <a:br>
              <a:rPr lang="en-US" sz="4000" dirty="0"/>
            </a:br>
            <a:r>
              <a:rPr lang="en-US" sz="2200" dirty="0" smtClean="0"/>
              <a:t> </a:t>
            </a:r>
            <a:r>
              <a:rPr lang="en-US" sz="4000" dirty="0" smtClean="0"/>
              <a:t/>
            </a:r>
            <a:br>
              <a:rPr lang="en-US" sz="4000" dirty="0" smtClean="0"/>
            </a:br>
            <a:r>
              <a:rPr lang="en-US" sz="3100" dirty="0" smtClean="0"/>
              <a:t>State </a:t>
            </a:r>
            <a:r>
              <a:rPr lang="en-US" sz="3100" dirty="0"/>
              <a:t>Date Center and Census Information Center Steering Committees</a:t>
            </a:r>
          </a:p>
        </p:txBody>
      </p:sp>
      <p:sp>
        <p:nvSpPr>
          <p:cNvPr id="3" name="Subtitle 2"/>
          <p:cNvSpPr>
            <a:spLocks noGrp="1"/>
          </p:cNvSpPr>
          <p:nvPr>
            <p:ph type="subTitle" idx="1"/>
          </p:nvPr>
        </p:nvSpPr>
        <p:spPr/>
        <p:txBody>
          <a:bodyPr/>
          <a:lstStyle/>
          <a:p>
            <a:r>
              <a:rPr lang="en-US" dirty="0" smtClean="0"/>
              <a:t>Tasha Boone</a:t>
            </a:r>
          </a:p>
          <a:p>
            <a:r>
              <a:rPr lang="en-US" dirty="0" smtClean="0"/>
              <a:t>October 22, 2014</a:t>
            </a:r>
            <a:endParaRPr lang="en-US" dirty="0"/>
          </a:p>
        </p:txBody>
      </p:sp>
    </p:spTree>
    <p:extLst>
      <p:ext uri="{BB962C8B-B14F-4D97-AF65-F5344CB8AC3E}">
        <p14:creationId xmlns:p14="http://schemas.microsoft.com/office/powerpoint/2010/main" val="640785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92"/>
            <a:ext cx="8229600" cy="1143000"/>
          </a:xfrm>
        </p:spPr>
        <p:txBody>
          <a:bodyPr>
            <a:normAutofit/>
          </a:bodyPr>
          <a:lstStyle/>
          <a:p>
            <a:pPr lvl="1" algn="ctr">
              <a:spcBef>
                <a:spcPts val="1200"/>
              </a:spcBef>
              <a:spcAft>
                <a:spcPts val="1200"/>
              </a:spcAft>
            </a:pPr>
            <a:r>
              <a:rPr lang="en-US" sz="3200" b="1" dirty="0" smtClean="0">
                <a:solidFill>
                  <a:schemeClr val="tx2"/>
                </a:solidFill>
                <a:latin typeface="Arial" panose="020B0604020202020204" pitchFamily="34" charset="0"/>
                <a:cs typeface="Arial" panose="020B0604020202020204" pitchFamily="34" charset="0"/>
              </a:rPr>
              <a:t>Performance Management</a:t>
            </a:r>
            <a:endParaRPr lang="en-US" sz="3200" b="1" dirty="0">
              <a:solidFill>
                <a:schemeClr val="tx2"/>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86508" y="1143000"/>
            <a:ext cx="8229600" cy="4525963"/>
          </a:xfrm>
        </p:spPr>
        <p:txBody>
          <a:bodyPr>
            <a:normAutofit/>
          </a:bodyPr>
          <a:lstStyle/>
          <a:p>
            <a:r>
              <a:rPr lang="en-US" dirty="0"/>
              <a:t>Performance Management is the use of performance measures by managers and leaders to </a:t>
            </a:r>
            <a:r>
              <a:rPr lang="en-US" u="sng" dirty="0"/>
              <a:t>inform decisions</a:t>
            </a:r>
            <a:r>
              <a:rPr lang="en-US" dirty="0"/>
              <a:t> about how best to achieve the organization’s mission and strategic </a:t>
            </a:r>
            <a:r>
              <a:rPr lang="en-US" dirty="0" smtClean="0"/>
              <a:t>goals</a:t>
            </a:r>
            <a:endParaRPr lang="en-US" b="1" dirty="0"/>
          </a:p>
          <a:p>
            <a:endParaRPr lang="en-US" b="1" dirty="0" smtClean="0"/>
          </a:p>
          <a:p>
            <a:pPr marL="0" indent="0">
              <a:buNone/>
            </a:pPr>
            <a:endParaRPr lang="en-US" b="1" dirty="0"/>
          </a:p>
          <a:p>
            <a:endParaRPr lang="en-US" dirty="0"/>
          </a:p>
        </p:txBody>
      </p:sp>
      <p:sp>
        <p:nvSpPr>
          <p:cNvPr id="4" name="Slide Number Placeholder 3"/>
          <p:cNvSpPr>
            <a:spLocks noGrp="1"/>
          </p:cNvSpPr>
          <p:nvPr>
            <p:ph type="sldNum" sz="quarter" idx="12"/>
          </p:nvPr>
        </p:nvSpPr>
        <p:spPr/>
        <p:txBody>
          <a:bodyPr/>
          <a:lstStyle/>
          <a:p>
            <a:fld id="{5212C905-FF40-4437-BDDD-7BDE312C732D}" type="slidenum">
              <a:rPr lang="en-US" smtClean="0">
                <a:solidFill>
                  <a:schemeClr val="bg1"/>
                </a:solidFill>
              </a:rPr>
              <a:t>10</a:t>
            </a:fld>
            <a:endParaRPr lang="en-US" dirty="0">
              <a:solidFill>
                <a:schemeClr val="bg1"/>
              </a:solidFill>
            </a:endParaRPr>
          </a:p>
        </p:txBody>
      </p:sp>
      <p:cxnSp>
        <p:nvCxnSpPr>
          <p:cNvPr id="5" name="Straight Connector 4"/>
          <p:cNvCxnSpPr/>
          <p:nvPr/>
        </p:nvCxnSpPr>
        <p:spPr>
          <a:xfrm>
            <a:off x="0" y="9906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452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92"/>
            <a:ext cx="8229600" cy="1143000"/>
          </a:xfrm>
        </p:spPr>
        <p:txBody>
          <a:bodyPr>
            <a:normAutofit/>
          </a:bodyPr>
          <a:lstStyle/>
          <a:p>
            <a:pPr lvl="1" algn="ctr">
              <a:spcBef>
                <a:spcPts val="1200"/>
              </a:spcBef>
              <a:spcAft>
                <a:spcPts val="1200"/>
              </a:spcAft>
            </a:pPr>
            <a:r>
              <a:rPr lang="en-US" sz="2800" b="1" dirty="0" smtClean="0">
                <a:solidFill>
                  <a:schemeClr val="tx2"/>
                </a:solidFill>
                <a:latin typeface="Arial" panose="020B0604020202020204" pitchFamily="34" charset="0"/>
                <a:cs typeface="Arial" panose="020B0604020202020204" pitchFamily="34" charset="0"/>
              </a:rPr>
              <a:t>Benefits of Performance Management for ACS</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86508" y="1143000"/>
            <a:ext cx="8229600" cy="4525963"/>
          </a:xfrm>
        </p:spPr>
        <p:txBody>
          <a:bodyPr>
            <a:normAutofit fontScale="85000" lnSpcReduction="20000"/>
          </a:bodyPr>
          <a:lstStyle/>
          <a:p>
            <a:r>
              <a:rPr lang="en-US" dirty="0"/>
              <a:t>Establishes and communicates a baseline view of organizational performance</a:t>
            </a:r>
          </a:p>
          <a:p>
            <a:r>
              <a:rPr lang="en-US" dirty="0"/>
              <a:t>Provides an understanding of what the program is doing well</a:t>
            </a:r>
          </a:p>
          <a:p>
            <a:r>
              <a:rPr lang="en-US" dirty="0"/>
              <a:t>Identifies potential areas to improve effectiveness and efficiency of current operations</a:t>
            </a:r>
          </a:p>
          <a:p>
            <a:r>
              <a:rPr lang="en-US" dirty="0"/>
              <a:t>Improves the program’s </a:t>
            </a:r>
            <a:r>
              <a:rPr lang="en-US" u="sng" dirty="0"/>
              <a:t>ability</a:t>
            </a:r>
            <a:r>
              <a:rPr lang="en-US" dirty="0"/>
              <a:t> to communicate performance to stakeholders</a:t>
            </a:r>
          </a:p>
          <a:p>
            <a:r>
              <a:rPr lang="en-US" dirty="0"/>
              <a:t>Collectively, all benefits above increase the transparency of the program’s efforts</a:t>
            </a:r>
          </a:p>
          <a:p>
            <a:r>
              <a:rPr lang="en-US" dirty="0"/>
              <a:t>Provides a structure for responding to changes in the </a:t>
            </a:r>
            <a:r>
              <a:rPr lang="en-US" dirty="0" smtClean="0"/>
              <a:t>environment</a:t>
            </a:r>
            <a:endParaRPr lang="en-US" b="1" dirty="0"/>
          </a:p>
          <a:p>
            <a:endParaRPr lang="en-US" b="1" dirty="0" smtClean="0"/>
          </a:p>
          <a:p>
            <a:pPr marL="0" indent="0">
              <a:buNone/>
            </a:pPr>
            <a:endParaRPr lang="en-US" b="1" dirty="0"/>
          </a:p>
          <a:p>
            <a:endParaRPr lang="en-US" dirty="0"/>
          </a:p>
        </p:txBody>
      </p:sp>
      <p:sp>
        <p:nvSpPr>
          <p:cNvPr id="4" name="Slide Number Placeholder 3"/>
          <p:cNvSpPr>
            <a:spLocks noGrp="1"/>
          </p:cNvSpPr>
          <p:nvPr>
            <p:ph type="sldNum" sz="quarter" idx="12"/>
          </p:nvPr>
        </p:nvSpPr>
        <p:spPr/>
        <p:txBody>
          <a:bodyPr/>
          <a:lstStyle/>
          <a:p>
            <a:fld id="{5212C905-FF40-4437-BDDD-7BDE312C732D}" type="slidenum">
              <a:rPr lang="en-US" smtClean="0">
                <a:solidFill>
                  <a:schemeClr val="bg1"/>
                </a:solidFill>
              </a:rPr>
              <a:t>11</a:t>
            </a:fld>
            <a:endParaRPr lang="en-US" dirty="0">
              <a:solidFill>
                <a:schemeClr val="bg1"/>
              </a:solidFill>
            </a:endParaRPr>
          </a:p>
        </p:txBody>
      </p:sp>
      <p:cxnSp>
        <p:nvCxnSpPr>
          <p:cNvPr id="5" name="Straight Connector 4"/>
          <p:cNvCxnSpPr/>
          <p:nvPr/>
        </p:nvCxnSpPr>
        <p:spPr>
          <a:xfrm>
            <a:off x="0" y="9906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452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096000"/>
          </a:xfrm>
          <a:prstGeom prst="rect">
            <a:avLst/>
          </a:prstGeom>
        </p:spPr>
      </p:pic>
      <p:sp>
        <p:nvSpPr>
          <p:cNvPr id="4" name="Slide Number Placeholder 3"/>
          <p:cNvSpPr>
            <a:spLocks noGrp="1"/>
          </p:cNvSpPr>
          <p:nvPr>
            <p:ph type="sldNum" sz="quarter" idx="12"/>
          </p:nvPr>
        </p:nvSpPr>
        <p:spPr/>
        <p:txBody>
          <a:bodyPr/>
          <a:lstStyle/>
          <a:p>
            <a:fld id="{5212C905-FF40-4437-BDDD-7BDE312C732D}" type="slidenum">
              <a:rPr lang="en-US" smtClean="0">
                <a:solidFill>
                  <a:schemeClr val="bg1"/>
                </a:solidFill>
              </a:rPr>
              <a:t>12</a:t>
            </a:fld>
            <a:endParaRPr lang="en-US" dirty="0">
              <a:solidFill>
                <a:schemeClr val="bg1"/>
              </a:solidFill>
            </a:endParaRPr>
          </a:p>
        </p:txBody>
      </p:sp>
      <p:cxnSp>
        <p:nvCxnSpPr>
          <p:cNvPr id="5" name="Straight Connector 4"/>
          <p:cNvCxnSpPr/>
          <p:nvPr/>
        </p:nvCxnSpPr>
        <p:spPr>
          <a:xfrm>
            <a:off x="0" y="9906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4525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92"/>
            <a:ext cx="8229600" cy="1143000"/>
          </a:xfrm>
        </p:spPr>
        <p:txBody>
          <a:bodyPr>
            <a:normAutofit/>
          </a:bodyPr>
          <a:lstStyle/>
          <a:p>
            <a:pPr lvl="1" algn="ctr">
              <a:spcBef>
                <a:spcPts val="1200"/>
              </a:spcBef>
              <a:spcAft>
                <a:spcPts val="1200"/>
              </a:spcAft>
            </a:pPr>
            <a:r>
              <a:rPr kumimoji="0" lang="en-US" sz="3200" b="1" i="0" u="none" strike="noStrike" kern="1200" cap="none" spc="0" normalizeH="0" baseline="0" noProof="0" dirty="0" smtClean="0">
                <a:ln>
                  <a:noFill/>
                </a:ln>
                <a:solidFill>
                  <a:srgbClr val="1F497D"/>
                </a:solidFill>
                <a:effectLst/>
                <a:uLnTx/>
                <a:uFillTx/>
                <a:latin typeface="Arial" panose="020B0604020202020204" pitchFamily="34" charset="0"/>
              </a:rPr>
              <a:t>Next Steps for </a:t>
            </a:r>
            <a:br>
              <a:rPr kumimoji="0" lang="en-US" sz="3200" b="1" i="0" u="none" strike="noStrike" kern="1200" cap="none" spc="0" normalizeH="0" baseline="0" noProof="0" dirty="0" smtClean="0">
                <a:ln>
                  <a:noFill/>
                </a:ln>
                <a:solidFill>
                  <a:srgbClr val="1F497D"/>
                </a:solidFill>
                <a:effectLst/>
                <a:uLnTx/>
                <a:uFillTx/>
                <a:latin typeface="Arial" panose="020B0604020202020204" pitchFamily="34" charset="0"/>
              </a:rPr>
            </a:br>
            <a:r>
              <a:rPr kumimoji="0" lang="en-US" sz="3200" b="1" i="0" u="none" strike="noStrike" kern="1200" cap="none" spc="0" normalizeH="0" baseline="0" noProof="0" dirty="0" smtClean="0">
                <a:ln>
                  <a:noFill/>
                </a:ln>
                <a:solidFill>
                  <a:srgbClr val="1F497D"/>
                </a:solidFill>
                <a:effectLst/>
                <a:uLnTx/>
                <a:uFillTx/>
                <a:latin typeface="Arial" panose="020B0604020202020204" pitchFamily="34" charset="0"/>
              </a:rPr>
              <a:t>ACS Performance Management</a:t>
            </a:r>
            <a:endParaRPr lang="en-US" sz="2000" dirty="0">
              <a:solidFill>
                <a:schemeClr val="tx2"/>
              </a:solidFill>
            </a:endParaRPr>
          </a:p>
        </p:txBody>
      </p:sp>
      <p:sp>
        <p:nvSpPr>
          <p:cNvPr id="3" name="Content Placeholder 2"/>
          <p:cNvSpPr>
            <a:spLocks noGrp="1"/>
          </p:cNvSpPr>
          <p:nvPr>
            <p:ph idx="1"/>
          </p:nvPr>
        </p:nvSpPr>
        <p:spPr>
          <a:xfrm>
            <a:off x="486508" y="1143000"/>
            <a:ext cx="8229600" cy="4525963"/>
          </a:xfrm>
        </p:spPr>
        <p:txBody>
          <a:bodyPr>
            <a:normAutofit fontScale="85000" lnSpcReduction="20000"/>
          </a:bodyPr>
          <a:lstStyle/>
          <a:p>
            <a:r>
              <a:rPr lang="en-US" dirty="0"/>
              <a:t>Continue to refine and iterate ACS Performance Measures as appropriate</a:t>
            </a:r>
          </a:p>
          <a:p>
            <a:r>
              <a:rPr lang="en-US" dirty="0"/>
              <a:t>Mature the Performance Management capability</a:t>
            </a:r>
          </a:p>
          <a:p>
            <a:r>
              <a:rPr lang="en-US" dirty="0"/>
              <a:t>Document the Performance Management Process</a:t>
            </a:r>
          </a:p>
          <a:p>
            <a:r>
              <a:rPr lang="en-US" dirty="0"/>
              <a:t>Initiate an annual Performance Management Framework and Process review </a:t>
            </a:r>
            <a:r>
              <a:rPr lang="en-US" sz="2800" dirty="0"/>
              <a:t>(next review – Jan 2015)</a:t>
            </a:r>
          </a:p>
          <a:p>
            <a:r>
              <a:rPr lang="en-US" dirty="0"/>
              <a:t>Continue to engage stakeholders interested in ACS program performance</a:t>
            </a:r>
          </a:p>
          <a:p>
            <a:r>
              <a:rPr lang="en-US" dirty="0"/>
              <a:t>Establish an annual review of work done in relationship to the program, drawing from both portfolio management and performance </a:t>
            </a:r>
            <a:r>
              <a:rPr lang="en-US" dirty="0" smtClean="0"/>
              <a:t>management</a:t>
            </a:r>
            <a:endParaRPr lang="en-US" b="1" dirty="0"/>
          </a:p>
          <a:p>
            <a:endParaRPr lang="en-US" b="1" dirty="0" smtClean="0"/>
          </a:p>
          <a:p>
            <a:pPr marL="0" indent="0">
              <a:buNone/>
            </a:pPr>
            <a:endParaRPr lang="en-US" b="1" dirty="0"/>
          </a:p>
          <a:p>
            <a:endParaRPr lang="en-US" dirty="0"/>
          </a:p>
        </p:txBody>
      </p:sp>
      <p:sp>
        <p:nvSpPr>
          <p:cNvPr id="4" name="Slide Number Placeholder 3"/>
          <p:cNvSpPr>
            <a:spLocks noGrp="1"/>
          </p:cNvSpPr>
          <p:nvPr>
            <p:ph type="sldNum" sz="quarter" idx="12"/>
          </p:nvPr>
        </p:nvSpPr>
        <p:spPr/>
        <p:txBody>
          <a:bodyPr/>
          <a:lstStyle/>
          <a:p>
            <a:fld id="{5212C905-FF40-4437-BDDD-7BDE312C732D}" type="slidenum">
              <a:rPr lang="en-US" smtClean="0">
                <a:solidFill>
                  <a:schemeClr val="bg1"/>
                </a:solidFill>
              </a:rPr>
              <a:t>13</a:t>
            </a:fld>
            <a:endParaRPr lang="en-US" dirty="0">
              <a:solidFill>
                <a:schemeClr val="bg1"/>
              </a:solidFill>
            </a:endParaRPr>
          </a:p>
        </p:txBody>
      </p:sp>
      <p:cxnSp>
        <p:nvCxnSpPr>
          <p:cNvPr id="5" name="Straight Connector 4"/>
          <p:cNvCxnSpPr/>
          <p:nvPr/>
        </p:nvCxnSpPr>
        <p:spPr>
          <a:xfrm>
            <a:off x="0" y="9906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452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92"/>
            <a:ext cx="8229600" cy="1143000"/>
          </a:xfrm>
        </p:spPr>
        <p:txBody>
          <a:bodyPr>
            <a:normAutofit/>
          </a:bodyPr>
          <a:lstStyle/>
          <a:p>
            <a:r>
              <a:rPr lang="en-US" sz="3200" dirty="0"/>
              <a:t>Stay </a:t>
            </a:r>
            <a:r>
              <a:rPr lang="en-US" sz="3200" dirty="0" smtClean="0"/>
              <a:t>Involved!</a:t>
            </a:r>
            <a:endParaRPr lang="en-US" sz="3200" dirty="0"/>
          </a:p>
        </p:txBody>
      </p:sp>
      <p:sp>
        <p:nvSpPr>
          <p:cNvPr id="3" name="Content Placeholder 2"/>
          <p:cNvSpPr>
            <a:spLocks noGrp="1"/>
          </p:cNvSpPr>
          <p:nvPr>
            <p:ph idx="1"/>
          </p:nvPr>
        </p:nvSpPr>
        <p:spPr>
          <a:xfrm>
            <a:off x="486508" y="1143000"/>
            <a:ext cx="8229600" cy="4525963"/>
          </a:xfrm>
        </p:spPr>
        <p:txBody>
          <a:bodyPr>
            <a:normAutofit/>
          </a:bodyPr>
          <a:lstStyle/>
          <a:p>
            <a:endParaRPr lang="en-US" b="1" dirty="0" smtClean="0"/>
          </a:p>
          <a:p>
            <a:r>
              <a:rPr lang="en-US" b="1" dirty="0" smtClean="0"/>
              <a:t>For the latest ACS updates, visit:</a:t>
            </a:r>
            <a:endParaRPr lang="en-US" sz="2000" b="1" dirty="0"/>
          </a:p>
          <a:p>
            <a:pPr marL="0" indent="0" algn="ctr">
              <a:buNone/>
            </a:pPr>
            <a:r>
              <a:rPr lang="en-US" sz="2000" b="1" dirty="0" smtClean="0">
                <a:hlinkClick r:id="rId3"/>
              </a:rPr>
              <a:t>http</a:t>
            </a:r>
            <a:r>
              <a:rPr lang="en-US" sz="2000" b="1" dirty="0">
                <a:hlinkClick r:id="rId3"/>
              </a:rPr>
              <a:t>://</a:t>
            </a:r>
            <a:r>
              <a:rPr lang="en-US" sz="2000" b="1" dirty="0" smtClean="0">
                <a:hlinkClick r:id="rId3"/>
              </a:rPr>
              <a:t>www.census.gov/acs/</a:t>
            </a:r>
            <a:endParaRPr lang="en-US" sz="2000" b="1" dirty="0" smtClean="0"/>
          </a:p>
          <a:p>
            <a:pPr marL="0" indent="0" algn="ctr">
              <a:buNone/>
            </a:pPr>
            <a:endParaRPr lang="en-US" sz="2000" b="1" dirty="0" smtClean="0"/>
          </a:p>
          <a:p>
            <a:r>
              <a:rPr lang="en-US" sz="2800" b="1" dirty="0" smtClean="0"/>
              <a:t>Sign </a:t>
            </a:r>
            <a:r>
              <a:rPr lang="en-US" sz="2800" b="1" dirty="0"/>
              <a:t>up for GovDelivery ACS Subscriber Notices: </a:t>
            </a:r>
            <a:endParaRPr lang="en-US" sz="2800" b="1" dirty="0" smtClean="0"/>
          </a:p>
          <a:p>
            <a:pPr marL="0" indent="0">
              <a:buNone/>
            </a:pPr>
            <a:r>
              <a:rPr lang="en-US" sz="2000" b="1" dirty="0" smtClean="0"/>
              <a:t> </a:t>
            </a:r>
          </a:p>
          <a:p>
            <a:pPr marL="0" indent="0" algn="ctr">
              <a:buNone/>
            </a:pPr>
            <a:r>
              <a:rPr lang="en-US" sz="2000" b="1" dirty="0" smtClean="0">
                <a:hlinkClick r:id="rId4"/>
              </a:rPr>
              <a:t>https</a:t>
            </a:r>
            <a:r>
              <a:rPr lang="en-US" sz="2000" b="1" dirty="0">
                <a:hlinkClick r:id="rId4"/>
              </a:rPr>
              <a:t>://</a:t>
            </a:r>
            <a:r>
              <a:rPr lang="en-US" sz="2000" b="1" dirty="0" smtClean="0">
                <a:hlinkClick r:id="rId4"/>
              </a:rPr>
              <a:t>public.govdelivery.com/accounts/USCENSUS/subscriber/new</a:t>
            </a:r>
            <a:endParaRPr lang="en-US" b="1" dirty="0"/>
          </a:p>
          <a:p>
            <a:endParaRPr lang="en-US" b="1" dirty="0" smtClean="0"/>
          </a:p>
          <a:p>
            <a:pPr marL="0" indent="0">
              <a:buNone/>
            </a:pPr>
            <a:endParaRPr lang="en-US" b="1" dirty="0"/>
          </a:p>
          <a:p>
            <a:endParaRPr lang="en-US" dirty="0"/>
          </a:p>
        </p:txBody>
      </p:sp>
      <p:sp>
        <p:nvSpPr>
          <p:cNvPr id="4" name="Slide Number Placeholder 3"/>
          <p:cNvSpPr>
            <a:spLocks noGrp="1"/>
          </p:cNvSpPr>
          <p:nvPr>
            <p:ph type="sldNum" sz="quarter" idx="12"/>
          </p:nvPr>
        </p:nvSpPr>
        <p:spPr/>
        <p:txBody>
          <a:bodyPr/>
          <a:lstStyle/>
          <a:p>
            <a:fld id="{5212C905-FF40-4437-BDDD-7BDE312C732D}" type="slidenum">
              <a:rPr lang="en-US" smtClean="0">
                <a:solidFill>
                  <a:schemeClr val="bg1"/>
                </a:solidFill>
              </a:rPr>
              <a:t>14</a:t>
            </a:fld>
            <a:endParaRPr lang="en-US" dirty="0">
              <a:solidFill>
                <a:schemeClr val="bg1"/>
              </a:solidFill>
            </a:endParaRPr>
          </a:p>
        </p:txBody>
      </p:sp>
      <p:cxnSp>
        <p:nvCxnSpPr>
          <p:cNvPr id="5" name="Straight Connector 4"/>
          <p:cNvCxnSpPr/>
          <p:nvPr/>
        </p:nvCxnSpPr>
        <p:spPr>
          <a:xfrm>
            <a:off x="0" y="9906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1753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3400" y="12954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Wingdings" panose="05000000000000000000" pitchFamily="2" charset="2"/>
              <a:buChar char="§"/>
              <a:defRPr sz="3200" kern="1200" baseline="0">
                <a:solidFill>
                  <a:schemeClr val="tx2"/>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baseline="0">
                <a:solidFill>
                  <a:schemeClr val="tx2"/>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baseline="0">
                <a:solidFill>
                  <a:schemeClr val="tx2"/>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endParaRPr lang="en-US" b="1" dirty="0" smtClean="0"/>
          </a:p>
          <a:p>
            <a:pPr marL="0" indent="0" algn="ctr">
              <a:buFont typeface="Wingdings" panose="05000000000000000000" pitchFamily="2" charset="2"/>
              <a:buNone/>
            </a:pPr>
            <a:endParaRPr lang="en-US" b="1" dirty="0" smtClean="0"/>
          </a:p>
          <a:p>
            <a:pPr marL="0" indent="0" algn="ctr">
              <a:buFont typeface="Wingdings" panose="05000000000000000000" pitchFamily="2" charset="2"/>
              <a:buNone/>
            </a:pPr>
            <a:r>
              <a:rPr lang="en-US" sz="4800" b="1" dirty="0" smtClean="0"/>
              <a:t>Questions?</a:t>
            </a:r>
          </a:p>
          <a:p>
            <a:endParaRPr lang="en-US" dirty="0"/>
          </a:p>
        </p:txBody>
      </p:sp>
      <p:sp>
        <p:nvSpPr>
          <p:cNvPr id="5" name="Slide Number Placeholder 3"/>
          <p:cNvSpPr>
            <a:spLocks noGrp="1"/>
          </p:cNvSpPr>
          <p:nvPr>
            <p:ph type="sldNum" sz="quarter" idx="12"/>
          </p:nvPr>
        </p:nvSpPr>
        <p:spPr>
          <a:xfrm>
            <a:off x="3505200" y="6356350"/>
            <a:ext cx="2133600" cy="365125"/>
          </a:xfrm>
        </p:spPr>
        <p:txBody>
          <a:bodyPr/>
          <a:lstStyle/>
          <a:p>
            <a:fld id="{5212C905-FF40-4437-BDDD-7BDE312C732D}" type="slidenum">
              <a:rPr lang="en-US" smtClean="0">
                <a:solidFill>
                  <a:schemeClr val="bg1"/>
                </a:solidFill>
              </a:rPr>
              <a:t>15</a:t>
            </a:fld>
            <a:endParaRPr lang="en-US" dirty="0">
              <a:solidFill>
                <a:schemeClr val="bg1"/>
              </a:solidFill>
            </a:endParaRPr>
          </a:p>
        </p:txBody>
      </p:sp>
    </p:spTree>
    <p:extLst>
      <p:ext uri="{BB962C8B-B14F-4D97-AF65-F5344CB8AC3E}">
        <p14:creationId xmlns:p14="http://schemas.microsoft.com/office/powerpoint/2010/main" val="16036409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Contents</a:t>
            </a:r>
            <a:endParaRPr lang="en-US" sz="3200" dirty="0"/>
          </a:p>
        </p:txBody>
      </p:sp>
      <p:sp>
        <p:nvSpPr>
          <p:cNvPr id="4" name="Content Placeholder 2"/>
          <p:cNvSpPr txBox="1">
            <a:spLocks noGrp="1"/>
          </p:cNvSpPr>
          <p:nvPr>
            <p:ph idx="1"/>
          </p:nvPr>
        </p:nvSpPr>
        <p:spPr>
          <a:xfrm>
            <a:off x="457200" y="1143000"/>
            <a:ext cx="8229600" cy="5257800"/>
          </a:xfrm>
          <a:prstGeom prst="rect">
            <a:avLst/>
          </a:prstGeom>
        </p:spPr>
        <p:txBody>
          <a:bodyPr>
            <a:noAutofit/>
          </a:bodyPr>
          <a:lstStyle>
            <a:lvl1pPr marL="342900" indent="-342900" algn="l" defTabSz="457200" rtl="0" eaLnBrk="1" latinLnBrk="0" hangingPunct="1">
              <a:spcBef>
                <a:spcPct val="20000"/>
              </a:spcBef>
              <a:buClr>
                <a:srgbClr val="1C5696"/>
              </a:buClr>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spcBef>
                <a:spcPts val="1200"/>
              </a:spcBef>
              <a:spcAft>
                <a:spcPts val="1200"/>
              </a:spcAft>
              <a:buFont typeface="Wingdings" panose="05000000000000000000" pitchFamily="2" charset="2"/>
              <a:buChar char="§"/>
            </a:pPr>
            <a:r>
              <a:rPr lang="en-US" sz="2000" dirty="0" smtClean="0">
                <a:solidFill>
                  <a:schemeClr val="tx2"/>
                </a:solidFill>
                <a:latin typeface="+mn-lt"/>
              </a:rPr>
              <a:t>Budget</a:t>
            </a:r>
          </a:p>
          <a:p>
            <a:pPr lvl="1">
              <a:spcBef>
                <a:spcPts val="1200"/>
              </a:spcBef>
              <a:spcAft>
                <a:spcPts val="1200"/>
              </a:spcAft>
              <a:buFont typeface="Wingdings" panose="05000000000000000000" pitchFamily="2" charset="2"/>
              <a:buChar char="§"/>
            </a:pPr>
            <a:r>
              <a:rPr lang="en-US" sz="2000" dirty="0" smtClean="0">
                <a:solidFill>
                  <a:schemeClr val="tx2"/>
                </a:solidFill>
                <a:latin typeface="+mn-lt"/>
              </a:rPr>
              <a:t>Current ACS Challenges</a:t>
            </a:r>
          </a:p>
          <a:p>
            <a:pPr lvl="1">
              <a:spcBef>
                <a:spcPts val="1200"/>
              </a:spcBef>
              <a:spcAft>
                <a:spcPts val="1200"/>
              </a:spcAft>
              <a:buFont typeface="Wingdings" panose="05000000000000000000" pitchFamily="2" charset="2"/>
              <a:buChar char="§"/>
            </a:pPr>
            <a:r>
              <a:rPr lang="en-US" sz="2000" dirty="0" smtClean="0">
                <a:solidFill>
                  <a:schemeClr val="tx2"/>
                </a:solidFill>
                <a:latin typeface="+mn-lt"/>
              </a:rPr>
              <a:t>Messaging </a:t>
            </a:r>
            <a:r>
              <a:rPr lang="en-US" sz="2000" dirty="0">
                <a:solidFill>
                  <a:schemeClr val="tx2"/>
                </a:solidFill>
                <a:latin typeface="+mn-lt"/>
              </a:rPr>
              <a:t>and Mail </a:t>
            </a:r>
            <a:r>
              <a:rPr lang="en-US" sz="2000" dirty="0" smtClean="0">
                <a:solidFill>
                  <a:schemeClr val="tx2"/>
                </a:solidFill>
                <a:latin typeface="+mn-lt"/>
              </a:rPr>
              <a:t>Package Assessment Research</a:t>
            </a:r>
          </a:p>
          <a:p>
            <a:pPr lvl="1">
              <a:spcBef>
                <a:spcPts val="1200"/>
              </a:spcBef>
              <a:spcAft>
                <a:spcPts val="1200"/>
              </a:spcAft>
              <a:buFont typeface="Wingdings" panose="05000000000000000000" pitchFamily="2" charset="2"/>
              <a:buChar char="§"/>
            </a:pPr>
            <a:r>
              <a:rPr lang="en-US" sz="2000" dirty="0" smtClean="0">
                <a:solidFill>
                  <a:schemeClr val="tx2"/>
                </a:solidFill>
                <a:latin typeface="+mn-lt"/>
              </a:rPr>
              <a:t>Content Review</a:t>
            </a:r>
          </a:p>
          <a:p>
            <a:pPr lvl="1">
              <a:spcBef>
                <a:spcPts val="1200"/>
              </a:spcBef>
              <a:spcAft>
                <a:spcPts val="1200"/>
              </a:spcAft>
              <a:buFont typeface="Wingdings" panose="05000000000000000000" pitchFamily="2" charset="2"/>
              <a:buChar char="§"/>
            </a:pPr>
            <a:r>
              <a:rPr lang="en-US" sz="2000" dirty="0" err="1" smtClean="0">
                <a:solidFill>
                  <a:schemeClr val="tx2"/>
                </a:solidFill>
                <a:latin typeface="+mn-lt"/>
              </a:rPr>
              <a:t>Followup</a:t>
            </a:r>
            <a:r>
              <a:rPr lang="en-US" sz="2000" dirty="0" smtClean="0">
                <a:solidFill>
                  <a:schemeClr val="tx2"/>
                </a:solidFill>
                <a:latin typeface="+mn-lt"/>
              </a:rPr>
              <a:t> Operations</a:t>
            </a:r>
          </a:p>
          <a:p>
            <a:pPr lvl="1">
              <a:spcBef>
                <a:spcPts val="1200"/>
              </a:spcBef>
              <a:spcAft>
                <a:spcPts val="1200"/>
              </a:spcAft>
              <a:buFont typeface="Wingdings" panose="05000000000000000000" pitchFamily="2" charset="2"/>
              <a:buChar char="§"/>
            </a:pPr>
            <a:r>
              <a:rPr lang="en-US" sz="2000" dirty="0" smtClean="0">
                <a:solidFill>
                  <a:schemeClr val="tx2"/>
                </a:solidFill>
                <a:latin typeface="+mn-lt"/>
              </a:rPr>
              <a:t>Products and Materials</a:t>
            </a:r>
          </a:p>
          <a:p>
            <a:pPr lvl="1">
              <a:spcBef>
                <a:spcPts val="1200"/>
              </a:spcBef>
              <a:spcAft>
                <a:spcPts val="1200"/>
              </a:spcAft>
              <a:buFont typeface="Wingdings" panose="05000000000000000000" pitchFamily="2" charset="2"/>
              <a:buChar char="§"/>
            </a:pPr>
            <a:r>
              <a:rPr lang="en-US" sz="2000" dirty="0" smtClean="0">
                <a:solidFill>
                  <a:schemeClr val="tx2"/>
                </a:solidFill>
                <a:latin typeface="+mn-lt"/>
              </a:rPr>
              <a:t>Data Users Group</a:t>
            </a:r>
          </a:p>
          <a:p>
            <a:pPr lvl="1">
              <a:spcBef>
                <a:spcPts val="1200"/>
              </a:spcBef>
              <a:spcAft>
                <a:spcPts val="1200"/>
              </a:spcAft>
              <a:buFont typeface="Wingdings" panose="05000000000000000000" pitchFamily="2" charset="2"/>
              <a:buChar char="§"/>
            </a:pPr>
            <a:r>
              <a:rPr lang="en-US" sz="2000" dirty="0" smtClean="0">
                <a:solidFill>
                  <a:schemeClr val="tx2"/>
                </a:solidFill>
                <a:latin typeface="+mn-lt"/>
              </a:rPr>
              <a:t>Performance Management</a:t>
            </a:r>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2</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5976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Budget</a:t>
            </a:r>
            <a:endParaRPr lang="en-US" sz="3200" dirty="0"/>
          </a:p>
        </p:txBody>
      </p:sp>
      <p:sp>
        <p:nvSpPr>
          <p:cNvPr id="4" name="Content Placeholder 2"/>
          <p:cNvSpPr txBox="1">
            <a:spLocks noGrp="1"/>
          </p:cNvSpPr>
          <p:nvPr>
            <p:ph idx="1"/>
          </p:nvPr>
        </p:nvSpPr>
        <p:spPr>
          <a:xfrm>
            <a:off x="457200" y="1143000"/>
            <a:ext cx="8229600" cy="5257800"/>
          </a:xfrm>
          <a:prstGeom prst="rect">
            <a:avLst/>
          </a:prstGeom>
        </p:spPr>
        <p:txBody>
          <a:bodyPr>
            <a:noAutofit/>
          </a:bodyPr>
          <a:lstStyle>
            <a:lvl1pPr marL="342900" indent="-342900" algn="l" defTabSz="457200" rtl="0" eaLnBrk="1" latinLnBrk="0" hangingPunct="1">
              <a:spcBef>
                <a:spcPct val="20000"/>
              </a:spcBef>
              <a:buClr>
                <a:srgbClr val="1C5696"/>
              </a:buClr>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solidFill>
                  <a:schemeClr val="tx2"/>
                </a:solidFill>
                <a:latin typeface="+mn-lt"/>
              </a:rPr>
              <a:t>The ACS budget is determined each year by </a:t>
            </a:r>
            <a:r>
              <a:rPr lang="en-US" dirty="0" smtClean="0">
                <a:solidFill>
                  <a:schemeClr val="tx2"/>
                </a:solidFill>
                <a:latin typeface="+mn-lt"/>
              </a:rPr>
              <a:t>Congress</a:t>
            </a:r>
            <a:endParaRPr lang="en-US" dirty="0">
              <a:solidFill>
                <a:schemeClr val="tx2"/>
              </a:solidFill>
              <a:latin typeface="+mn-lt"/>
            </a:endParaRPr>
          </a:p>
          <a:p>
            <a:r>
              <a:rPr lang="en-US" dirty="0">
                <a:solidFill>
                  <a:schemeClr val="tx2"/>
                </a:solidFill>
                <a:latin typeface="+mn-lt"/>
              </a:rPr>
              <a:t>Total Allocated for Fiscal Year 2014:  $230.6 </a:t>
            </a:r>
            <a:r>
              <a:rPr lang="en-US" dirty="0" smtClean="0">
                <a:solidFill>
                  <a:schemeClr val="tx2"/>
                </a:solidFill>
                <a:latin typeface="+mn-lt"/>
              </a:rPr>
              <a:t>million</a:t>
            </a:r>
          </a:p>
          <a:p>
            <a:pPr lvl="1"/>
            <a:r>
              <a:rPr lang="en-US" dirty="0">
                <a:solidFill>
                  <a:schemeClr val="tx2"/>
                </a:solidFill>
                <a:latin typeface="+mn-lt"/>
              </a:rPr>
              <a:t>Data Collection Costs: $174.3 million</a:t>
            </a:r>
          </a:p>
          <a:p>
            <a:pPr lvl="2"/>
            <a:r>
              <a:rPr lang="en-US" sz="2000" dirty="0">
                <a:solidFill>
                  <a:schemeClr val="tx2"/>
                </a:solidFill>
                <a:latin typeface="+mn-lt"/>
              </a:rPr>
              <a:t>Internet and Mail - $38.1 million</a:t>
            </a:r>
          </a:p>
          <a:p>
            <a:pPr lvl="2"/>
            <a:r>
              <a:rPr lang="en-US" sz="2000" dirty="0">
                <a:solidFill>
                  <a:schemeClr val="tx2"/>
                </a:solidFill>
                <a:latin typeface="+mn-lt"/>
              </a:rPr>
              <a:t>Telephone Interviews - $21.5 million</a:t>
            </a:r>
          </a:p>
          <a:p>
            <a:pPr lvl="2"/>
            <a:r>
              <a:rPr lang="en-US" sz="2000" dirty="0">
                <a:solidFill>
                  <a:schemeClr val="tx2"/>
                </a:solidFill>
                <a:latin typeface="+mn-lt"/>
              </a:rPr>
              <a:t>Personal Interviews - $99.4 million</a:t>
            </a:r>
          </a:p>
          <a:p>
            <a:pPr lvl="2"/>
            <a:r>
              <a:rPr lang="en-US" sz="2000" dirty="0">
                <a:solidFill>
                  <a:schemeClr val="tx2"/>
                </a:solidFill>
                <a:latin typeface="+mn-lt"/>
              </a:rPr>
              <a:t>Group Quarters - $15.3 </a:t>
            </a:r>
            <a:r>
              <a:rPr lang="en-US" sz="2000" dirty="0" smtClean="0">
                <a:solidFill>
                  <a:schemeClr val="tx2"/>
                </a:solidFill>
                <a:latin typeface="+mn-lt"/>
              </a:rPr>
              <a:t>million</a:t>
            </a:r>
            <a:endParaRPr lang="en-US" dirty="0">
              <a:solidFill>
                <a:schemeClr val="tx2"/>
              </a:solidFill>
              <a:latin typeface="+mn-lt"/>
            </a:endParaRPr>
          </a:p>
          <a:p>
            <a:r>
              <a:rPr lang="en-US" dirty="0" smtClean="0">
                <a:solidFill>
                  <a:schemeClr val="tx2"/>
                </a:solidFill>
                <a:latin typeface="+mn-lt"/>
              </a:rPr>
              <a:t>FY </a:t>
            </a:r>
            <a:r>
              <a:rPr lang="en-US" dirty="0">
                <a:solidFill>
                  <a:schemeClr val="tx2"/>
                </a:solidFill>
                <a:latin typeface="+mn-lt"/>
              </a:rPr>
              <a:t>15 President’s budget request: $245.8</a:t>
            </a:r>
          </a:p>
          <a:p>
            <a:endParaRPr lang="en-US" dirty="0" smtClean="0">
              <a:solidFill>
                <a:schemeClr val="tx2"/>
              </a:solidFill>
              <a:latin typeface="+mn-lt"/>
            </a:endParaRPr>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3</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512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Current ACS Challenges</a:t>
            </a:r>
            <a:endParaRPr lang="en-US" sz="3200" dirty="0"/>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4</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ubtitle 2"/>
          <p:cNvSpPr txBox="1">
            <a:spLocks/>
          </p:cNvSpPr>
          <p:nvPr/>
        </p:nvSpPr>
        <p:spPr>
          <a:xfrm>
            <a:off x="571500" y="1143000"/>
            <a:ext cx="8001000" cy="464820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Wingdings" panose="05000000000000000000" pitchFamily="2" charset="2"/>
              <a:buChar char="§"/>
              <a:defRPr sz="3200" kern="1200" baseline="0">
                <a:solidFill>
                  <a:schemeClr val="tx2"/>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baseline="0">
                <a:solidFill>
                  <a:schemeClr val="tx2"/>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baseline="0">
                <a:solidFill>
                  <a:schemeClr val="tx2"/>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en-US" u="sng" smtClean="0"/>
              <a:t>Issue</a:t>
            </a:r>
            <a:r>
              <a:rPr lang="en-US" sz="2400" smtClean="0"/>
              <a:t>			</a:t>
            </a:r>
            <a:r>
              <a:rPr lang="en-US" u="sng" smtClean="0"/>
              <a:t>Congressional Discussion</a:t>
            </a:r>
          </a:p>
          <a:p>
            <a:pPr lvl="1"/>
            <a:endParaRPr lang="en-US" u="sng" smtClean="0"/>
          </a:p>
          <a:p>
            <a:pPr marL="800100" lvl="1" indent="-342900"/>
            <a:r>
              <a:rPr lang="en-US" sz="2400" smtClean="0"/>
              <a:t>Burden</a:t>
            </a:r>
          </a:p>
          <a:p>
            <a:pPr marL="800100" lvl="1" indent="-342900"/>
            <a:r>
              <a:rPr lang="en-US" sz="2400" smtClean="0"/>
              <a:t>Intrusiveness		Defund or Eliminate Survey</a:t>
            </a:r>
          </a:p>
          <a:p>
            <a:pPr marL="800100" lvl="1" indent="-342900"/>
            <a:r>
              <a:rPr lang="en-US" sz="2400" smtClean="0"/>
              <a:t>Harassment</a:t>
            </a:r>
          </a:p>
          <a:p>
            <a:pPr marL="800100" lvl="1" indent="-342900"/>
            <a:endParaRPr lang="en-US" sz="2400" smtClean="0"/>
          </a:p>
          <a:p>
            <a:pPr marL="800100" lvl="1" indent="-342900"/>
            <a:endParaRPr lang="en-US" sz="2400" smtClean="0"/>
          </a:p>
          <a:p>
            <a:pPr marL="800100" lvl="1" indent="-342900"/>
            <a:r>
              <a:rPr lang="en-US" sz="2400" smtClean="0"/>
              <a:t>Mandatory		Voluntary</a:t>
            </a:r>
          </a:p>
          <a:p>
            <a:pPr marL="800100" lvl="1" indent="-342900"/>
            <a:endParaRPr lang="en-US" sz="2400" smtClean="0"/>
          </a:p>
          <a:p>
            <a:pPr lvl="1"/>
            <a:endParaRPr lang="en-US" sz="2400" smtClean="0"/>
          </a:p>
          <a:p>
            <a:pPr marL="800100" lvl="1" indent="-342900"/>
            <a:r>
              <a:rPr lang="en-US" sz="2400" smtClean="0"/>
              <a:t>Penalties		Reduce or Eliminate Survey</a:t>
            </a:r>
          </a:p>
          <a:p>
            <a:pPr lvl="1"/>
            <a:endParaRPr lang="en-US" sz="2400" smtClean="0"/>
          </a:p>
          <a:p>
            <a:pPr>
              <a:buFont typeface="Arial" panose="020B0604020202020204" pitchFamily="34" charset="0"/>
              <a:buChar char="•"/>
            </a:pPr>
            <a:endParaRPr lang="en-US" sz="2400" dirty="0" smtClean="0"/>
          </a:p>
        </p:txBody>
      </p:sp>
      <p:sp>
        <p:nvSpPr>
          <p:cNvPr id="8" name="Right Arrow 7"/>
          <p:cNvSpPr/>
          <p:nvPr/>
        </p:nvSpPr>
        <p:spPr>
          <a:xfrm>
            <a:off x="3249036" y="4080716"/>
            <a:ext cx="710120" cy="3137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247417" y="5390733"/>
            <a:ext cx="710120" cy="3137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3200400" y="2496629"/>
            <a:ext cx="757137" cy="311285"/>
          </a:xfrm>
          <a:prstGeom prst="rightArrow">
            <a:avLst>
              <a:gd name="adj1" fmla="val 50000"/>
              <a:gd name="adj2" fmla="val 609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7623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Messaging and Mail Package</a:t>
            </a:r>
            <a:br>
              <a:rPr lang="en-US" sz="3200" dirty="0" smtClean="0"/>
            </a:br>
            <a:r>
              <a:rPr lang="en-US" sz="3200" dirty="0" smtClean="0"/>
              <a:t>Assessment Research</a:t>
            </a:r>
            <a:endParaRPr lang="en-US" sz="3200" dirty="0"/>
          </a:p>
        </p:txBody>
      </p:sp>
      <p:sp>
        <p:nvSpPr>
          <p:cNvPr id="4" name="Content Placeholder 2"/>
          <p:cNvSpPr txBox="1">
            <a:spLocks noGrp="1"/>
          </p:cNvSpPr>
          <p:nvPr>
            <p:ph idx="1"/>
          </p:nvPr>
        </p:nvSpPr>
        <p:spPr>
          <a:xfrm>
            <a:off x="457200" y="1143000"/>
            <a:ext cx="8229600" cy="5257800"/>
          </a:xfrm>
          <a:prstGeom prst="rect">
            <a:avLst/>
          </a:prstGeom>
        </p:spPr>
        <p:txBody>
          <a:bodyPr>
            <a:noAutofit/>
          </a:bodyPr>
          <a:lstStyle>
            <a:lvl1pPr marL="342900" indent="-342900" algn="l" defTabSz="457200" rtl="0" eaLnBrk="1" latinLnBrk="0" hangingPunct="1">
              <a:spcBef>
                <a:spcPct val="20000"/>
              </a:spcBef>
              <a:buClr>
                <a:srgbClr val="1C5696"/>
              </a:buClr>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smtClean="0">
                <a:solidFill>
                  <a:schemeClr val="tx2"/>
                </a:solidFill>
                <a:latin typeface="+mn-lt"/>
              </a:rPr>
              <a:t>Why we started this research</a:t>
            </a:r>
          </a:p>
          <a:p>
            <a:pPr lvl="1">
              <a:spcBef>
                <a:spcPts val="1200"/>
              </a:spcBef>
              <a:spcAft>
                <a:spcPts val="1200"/>
              </a:spcAft>
              <a:buFont typeface="Wingdings" panose="05000000000000000000" pitchFamily="2" charset="2"/>
              <a:buChar char="§"/>
            </a:pPr>
            <a:r>
              <a:rPr lang="en-US" sz="2000" dirty="0" smtClean="0">
                <a:solidFill>
                  <a:schemeClr val="tx2"/>
                </a:solidFill>
                <a:latin typeface="+mn-lt"/>
              </a:rPr>
              <a:t>Goals of project:</a:t>
            </a:r>
          </a:p>
          <a:p>
            <a:pPr lvl="1">
              <a:spcBef>
                <a:spcPts val="1200"/>
              </a:spcBef>
              <a:spcAft>
                <a:spcPts val="1200"/>
              </a:spcAft>
            </a:pPr>
            <a:r>
              <a:rPr lang="en-US" sz="2000" dirty="0" smtClean="0">
                <a:solidFill>
                  <a:schemeClr val="tx2"/>
                </a:solidFill>
                <a:latin typeface="+mn-lt"/>
              </a:rPr>
              <a:t>Develop </a:t>
            </a:r>
            <a:r>
              <a:rPr lang="en-US" sz="2000" dirty="0">
                <a:solidFill>
                  <a:schemeClr val="tx2"/>
                </a:solidFill>
                <a:latin typeface="+mn-lt"/>
              </a:rPr>
              <a:t>and test messages and mail package refinements to increase ACS self-response </a:t>
            </a:r>
            <a:r>
              <a:rPr lang="en-US" sz="2000" dirty="0" smtClean="0">
                <a:solidFill>
                  <a:schemeClr val="tx2"/>
                </a:solidFill>
                <a:latin typeface="+mn-lt"/>
              </a:rPr>
              <a:t>rates</a:t>
            </a:r>
          </a:p>
          <a:p>
            <a:pPr lvl="1">
              <a:spcBef>
                <a:spcPts val="1200"/>
              </a:spcBef>
              <a:spcAft>
                <a:spcPts val="1200"/>
              </a:spcAft>
            </a:pPr>
            <a:r>
              <a:rPr lang="en-US" sz="2000" dirty="0">
                <a:solidFill>
                  <a:schemeClr val="tx2"/>
                </a:solidFill>
                <a:latin typeface="+mn-lt"/>
              </a:rPr>
              <a:t>Apply insights from ACS message testing to support general outreach, data dissemination, materials development, and call center and field operations</a:t>
            </a:r>
          </a:p>
          <a:p>
            <a:pPr lvl="1">
              <a:spcBef>
                <a:spcPts val="1200"/>
              </a:spcBef>
              <a:spcAft>
                <a:spcPts val="1200"/>
              </a:spcAft>
            </a:pPr>
            <a:r>
              <a:rPr lang="en-US" sz="2000" dirty="0">
                <a:solidFill>
                  <a:schemeClr val="tx2"/>
                </a:solidFill>
                <a:latin typeface="+mn-lt"/>
              </a:rPr>
              <a:t>Help inform the 2020 Decennial Census Communications </a:t>
            </a:r>
            <a:r>
              <a:rPr lang="en-US" sz="2000" dirty="0" smtClean="0">
                <a:solidFill>
                  <a:schemeClr val="tx2"/>
                </a:solidFill>
                <a:latin typeface="+mn-lt"/>
              </a:rPr>
              <a:t>Campaign</a:t>
            </a:r>
            <a:endParaRPr lang="en-US" sz="2000" dirty="0">
              <a:solidFill>
                <a:schemeClr val="tx2"/>
              </a:solidFill>
              <a:latin typeface="+mn-lt"/>
            </a:endParaRPr>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5</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8858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Content Review</a:t>
            </a:r>
            <a:endParaRPr lang="en-US" sz="3200" dirty="0"/>
          </a:p>
        </p:txBody>
      </p:sp>
      <p:sp>
        <p:nvSpPr>
          <p:cNvPr id="4" name="Content Placeholder 2"/>
          <p:cNvSpPr txBox="1">
            <a:spLocks noGrp="1"/>
          </p:cNvSpPr>
          <p:nvPr>
            <p:ph idx="1"/>
          </p:nvPr>
        </p:nvSpPr>
        <p:spPr>
          <a:xfrm>
            <a:off x="457200" y="1143000"/>
            <a:ext cx="8229600" cy="5257800"/>
          </a:xfrm>
          <a:prstGeom prst="rect">
            <a:avLst/>
          </a:prstGeom>
        </p:spPr>
        <p:txBody>
          <a:bodyPr>
            <a:noAutofit/>
          </a:bodyPr>
          <a:lstStyle>
            <a:lvl1pPr marL="342900" indent="-342900" algn="l" defTabSz="457200" rtl="0" eaLnBrk="1" latinLnBrk="0" hangingPunct="1">
              <a:spcBef>
                <a:spcPct val="20000"/>
              </a:spcBef>
              <a:buClr>
                <a:srgbClr val="1C5696"/>
              </a:buClr>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dirty="0" smtClean="0">
                <a:solidFill>
                  <a:schemeClr val="tx2"/>
                </a:solidFill>
                <a:latin typeface="+mn-lt"/>
              </a:rPr>
              <a:t>Content Review process started in early 2013</a:t>
            </a:r>
          </a:p>
          <a:p>
            <a:r>
              <a:rPr lang="en-US" sz="1600" dirty="0" smtClean="0">
                <a:solidFill>
                  <a:schemeClr val="tx2"/>
                </a:solidFill>
                <a:latin typeface="+mn-lt"/>
              </a:rPr>
              <a:t>2014 </a:t>
            </a:r>
            <a:r>
              <a:rPr lang="en-US" sz="1600" dirty="0">
                <a:solidFill>
                  <a:schemeClr val="tx2"/>
                </a:solidFill>
                <a:latin typeface="+mn-lt"/>
              </a:rPr>
              <a:t>ACS Content Review builds upon earlier efforts begun during the comprehensive ACS Program Review to… </a:t>
            </a:r>
            <a:endParaRPr lang="en-US" sz="1600" dirty="0" smtClean="0">
              <a:solidFill>
                <a:schemeClr val="tx2"/>
              </a:solidFill>
              <a:latin typeface="+mn-lt"/>
            </a:endParaRPr>
          </a:p>
          <a:p>
            <a:pPr lvl="1">
              <a:spcBef>
                <a:spcPts val="1200"/>
              </a:spcBef>
              <a:spcAft>
                <a:spcPts val="1200"/>
              </a:spcAft>
              <a:buFont typeface="Wingdings" panose="05000000000000000000" pitchFamily="2" charset="2"/>
              <a:buChar char="§"/>
            </a:pPr>
            <a:r>
              <a:rPr lang="en-US" sz="1600" dirty="0" smtClean="0">
                <a:solidFill>
                  <a:schemeClr val="tx2"/>
                </a:solidFill>
                <a:latin typeface="+mn-lt"/>
              </a:rPr>
              <a:t>Examine and confirm the value of each ACS question</a:t>
            </a:r>
          </a:p>
          <a:p>
            <a:pPr lvl="1">
              <a:spcBef>
                <a:spcPts val="1200"/>
              </a:spcBef>
              <a:spcAft>
                <a:spcPts val="1200"/>
              </a:spcAft>
              <a:buFont typeface="Wingdings" panose="05000000000000000000" pitchFamily="2" charset="2"/>
              <a:buChar char="§"/>
            </a:pPr>
            <a:r>
              <a:rPr lang="en-US" sz="1600" dirty="0" smtClean="0">
                <a:solidFill>
                  <a:schemeClr val="tx2"/>
                </a:solidFill>
                <a:latin typeface="+mn-lt"/>
              </a:rPr>
              <a:t>Confirm </a:t>
            </a:r>
            <a:r>
              <a:rPr lang="en-US" sz="1600" dirty="0">
                <a:solidFill>
                  <a:schemeClr val="tx2"/>
                </a:solidFill>
                <a:latin typeface="+mn-lt"/>
              </a:rPr>
              <a:t>and </a:t>
            </a:r>
            <a:r>
              <a:rPr lang="en-US" sz="1600" dirty="0" smtClean="0">
                <a:solidFill>
                  <a:schemeClr val="tx2"/>
                </a:solidFill>
                <a:latin typeface="+mn-lt"/>
              </a:rPr>
              <a:t>update the legal basis for questions</a:t>
            </a:r>
          </a:p>
          <a:p>
            <a:pPr lvl="1">
              <a:spcBef>
                <a:spcPts val="1200"/>
              </a:spcBef>
              <a:spcAft>
                <a:spcPts val="1200"/>
              </a:spcAft>
              <a:buFont typeface="Wingdings" panose="05000000000000000000" pitchFamily="2" charset="2"/>
              <a:buChar char="§"/>
            </a:pPr>
            <a:r>
              <a:rPr lang="en-US" sz="1600" dirty="0" smtClean="0">
                <a:solidFill>
                  <a:schemeClr val="tx2"/>
                </a:solidFill>
                <a:latin typeface="+mn-lt"/>
              </a:rPr>
              <a:t>Gather input from federal agencies and other data users</a:t>
            </a:r>
            <a:endParaRPr lang="en-US" sz="1600" dirty="0">
              <a:solidFill>
                <a:schemeClr val="tx2"/>
              </a:solidFill>
              <a:latin typeface="+mn-lt"/>
            </a:endParaRPr>
          </a:p>
          <a:p>
            <a:pPr lvl="1">
              <a:spcBef>
                <a:spcPts val="1200"/>
              </a:spcBef>
              <a:spcAft>
                <a:spcPts val="1200"/>
              </a:spcAft>
              <a:buFont typeface="Wingdings" panose="05000000000000000000" pitchFamily="2" charset="2"/>
              <a:buChar char="§"/>
            </a:pPr>
            <a:r>
              <a:rPr lang="en-US" sz="1600" dirty="0" smtClean="0">
                <a:solidFill>
                  <a:schemeClr val="tx2"/>
                </a:solidFill>
                <a:latin typeface="+mn-lt"/>
              </a:rPr>
              <a:t>Analyze data using pre-specified criteria established by the ACS Subcommittee of the </a:t>
            </a:r>
            <a:r>
              <a:rPr lang="en-US" sz="1600" dirty="0">
                <a:solidFill>
                  <a:schemeClr val="tx2"/>
                </a:solidFill>
                <a:latin typeface="+mn-lt"/>
              </a:rPr>
              <a:t>Interagency Council on Statistical Policy (ICSP)</a:t>
            </a:r>
          </a:p>
          <a:p>
            <a:pPr lvl="1">
              <a:spcBef>
                <a:spcPts val="1200"/>
              </a:spcBef>
              <a:spcAft>
                <a:spcPts val="1200"/>
              </a:spcAft>
              <a:buFont typeface="Wingdings" panose="05000000000000000000" pitchFamily="2" charset="2"/>
              <a:buChar char="§"/>
            </a:pPr>
            <a:r>
              <a:rPr lang="en-US" sz="1600" b="1" dirty="0" smtClean="0">
                <a:solidFill>
                  <a:schemeClr val="tx2"/>
                </a:solidFill>
                <a:latin typeface="+mn-lt"/>
              </a:rPr>
              <a:t>Develop recommendations for ACS content that will provide the most useful information with the least amount of burden to the public</a:t>
            </a:r>
          </a:p>
          <a:p>
            <a:r>
              <a:rPr lang="en-US" sz="1600" dirty="0" smtClean="0">
                <a:solidFill>
                  <a:schemeClr val="tx2"/>
                </a:solidFill>
                <a:latin typeface="+mn-lt"/>
              </a:rPr>
              <a:t>The public </a:t>
            </a:r>
            <a:r>
              <a:rPr lang="en-US" sz="1600" dirty="0">
                <a:solidFill>
                  <a:schemeClr val="tx2"/>
                </a:solidFill>
                <a:latin typeface="+mn-lt"/>
              </a:rPr>
              <a:t>will have the opportunity to respond to the recommendations for removal via the </a:t>
            </a:r>
            <a:r>
              <a:rPr lang="en-US" sz="1600" i="1" dirty="0">
                <a:solidFill>
                  <a:schemeClr val="tx2"/>
                </a:solidFill>
                <a:latin typeface="+mn-lt"/>
              </a:rPr>
              <a:t>Federal </a:t>
            </a:r>
            <a:r>
              <a:rPr lang="en-US" sz="1600" i="1" dirty="0" smtClean="0">
                <a:solidFill>
                  <a:schemeClr val="tx2"/>
                </a:solidFill>
                <a:latin typeface="+mn-lt"/>
              </a:rPr>
              <a:t>Register </a:t>
            </a:r>
            <a:r>
              <a:rPr lang="en-US" sz="1600" dirty="0">
                <a:solidFill>
                  <a:schemeClr val="tx2"/>
                </a:solidFill>
                <a:latin typeface="+mn-lt"/>
              </a:rPr>
              <a:t>n</a:t>
            </a:r>
            <a:r>
              <a:rPr lang="en-US" sz="1600" dirty="0" smtClean="0">
                <a:solidFill>
                  <a:schemeClr val="tx2"/>
                </a:solidFill>
                <a:latin typeface="+mn-lt"/>
              </a:rPr>
              <a:t>otice </a:t>
            </a:r>
            <a:r>
              <a:rPr lang="en-US" sz="1600" dirty="0">
                <a:solidFill>
                  <a:schemeClr val="tx2"/>
                </a:solidFill>
                <a:latin typeface="+mn-lt"/>
              </a:rPr>
              <a:t>published in October</a:t>
            </a:r>
          </a:p>
          <a:p>
            <a:endParaRPr lang="en-US" sz="1200" dirty="0">
              <a:solidFill>
                <a:schemeClr val="tx2"/>
              </a:solidFill>
            </a:endParaRPr>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6</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6945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a:t>Follow Up </a:t>
            </a:r>
            <a:r>
              <a:rPr lang="en-US" sz="3200" dirty="0" smtClean="0"/>
              <a:t>Operations</a:t>
            </a:r>
            <a:endParaRPr lang="en-US" sz="3200" dirty="0"/>
          </a:p>
        </p:txBody>
      </p:sp>
      <p:sp>
        <p:nvSpPr>
          <p:cNvPr id="4" name="Content Placeholder 2"/>
          <p:cNvSpPr txBox="1">
            <a:spLocks noGrp="1"/>
          </p:cNvSpPr>
          <p:nvPr>
            <p:ph idx="1"/>
          </p:nvPr>
        </p:nvSpPr>
        <p:spPr>
          <a:xfrm>
            <a:off x="457200" y="1143000"/>
            <a:ext cx="8229600" cy="5257800"/>
          </a:xfrm>
          <a:prstGeom prst="rect">
            <a:avLst/>
          </a:prstGeom>
        </p:spPr>
        <p:txBody>
          <a:bodyPr>
            <a:noAutofit/>
          </a:bodyPr>
          <a:lstStyle>
            <a:lvl1pPr marL="342900" indent="-342900" algn="l" defTabSz="457200" rtl="0" eaLnBrk="1" latinLnBrk="0" hangingPunct="1">
              <a:spcBef>
                <a:spcPct val="20000"/>
              </a:spcBef>
              <a:buClr>
                <a:srgbClr val="1C5696"/>
              </a:buClr>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smtClean="0">
                <a:solidFill>
                  <a:schemeClr val="tx2"/>
                </a:solidFill>
                <a:latin typeface="+mn-lt"/>
              </a:rPr>
              <a:t>Completed research to reduce contacts during telephone follow up </a:t>
            </a:r>
          </a:p>
          <a:p>
            <a:pPr lvl="1"/>
            <a:r>
              <a:rPr lang="en-US" sz="2000" dirty="0">
                <a:solidFill>
                  <a:schemeClr val="tx2"/>
                </a:solidFill>
                <a:latin typeface="+mn-lt"/>
              </a:rPr>
              <a:t>R</a:t>
            </a:r>
            <a:r>
              <a:rPr lang="en-US" sz="2000" dirty="0" smtClean="0">
                <a:solidFill>
                  <a:schemeClr val="tx2"/>
                </a:solidFill>
                <a:latin typeface="+mn-lt"/>
              </a:rPr>
              <a:t>educed contacts from 25 to 15 calls</a:t>
            </a:r>
          </a:p>
          <a:p>
            <a:r>
              <a:rPr lang="en-US" sz="2800" dirty="0" smtClean="0">
                <a:solidFill>
                  <a:schemeClr val="tx2"/>
                </a:solidFill>
                <a:latin typeface="+mn-lt"/>
              </a:rPr>
              <a:t>Planning </a:t>
            </a:r>
            <a:r>
              <a:rPr lang="en-US" sz="2800" dirty="0">
                <a:solidFill>
                  <a:schemeClr val="tx2"/>
                </a:solidFill>
                <a:latin typeface="+mn-lt"/>
              </a:rPr>
              <a:t>research to explore reducing person follow-up contacts with </a:t>
            </a:r>
            <a:r>
              <a:rPr lang="en-US" sz="2800" dirty="0" smtClean="0">
                <a:solidFill>
                  <a:schemeClr val="tx2"/>
                </a:solidFill>
                <a:latin typeface="+mn-lt"/>
              </a:rPr>
              <a:t>respondents</a:t>
            </a:r>
          </a:p>
          <a:p>
            <a:pPr lvl="1"/>
            <a:r>
              <a:rPr lang="en-US" sz="2000" dirty="0">
                <a:solidFill>
                  <a:schemeClr val="tx2"/>
                </a:solidFill>
                <a:latin typeface="+mn-lt"/>
              </a:rPr>
              <a:t>Effects on the estimates at small levels of geography from having fewer contacts</a:t>
            </a:r>
          </a:p>
          <a:p>
            <a:pPr lvl="1"/>
            <a:r>
              <a:rPr lang="en-US" sz="2000" dirty="0">
                <a:solidFill>
                  <a:schemeClr val="tx2"/>
                </a:solidFill>
                <a:latin typeface="+mn-lt"/>
              </a:rPr>
              <a:t>Effects on the CAPI and </a:t>
            </a:r>
            <a:r>
              <a:rPr lang="en-US" sz="2000" dirty="0" smtClean="0">
                <a:solidFill>
                  <a:schemeClr val="tx2"/>
                </a:solidFill>
                <a:latin typeface="+mn-lt"/>
              </a:rPr>
              <a:t>survey response </a:t>
            </a:r>
            <a:r>
              <a:rPr lang="en-US" sz="2000" dirty="0">
                <a:solidFill>
                  <a:schemeClr val="tx2"/>
                </a:solidFill>
                <a:latin typeface="+mn-lt"/>
              </a:rPr>
              <a:t>rates at smaller levels of </a:t>
            </a:r>
            <a:r>
              <a:rPr lang="en-US" sz="2000" dirty="0" smtClean="0">
                <a:solidFill>
                  <a:schemeClr val="tx2"/>
                </a:solidFill>
                <a:latin typeface="+mn-lt"/>
              </a:rPr>
              <a:t>geography</a:t>
            </a:r>
            <a:endParaRPr lang="en-US" sz="2000" dirty="0">
              <a:solidFill>
                <a:schemeClr val="tx2"/>
              </a:solidFill>
              <a:latin typeface="+mn-lt"/>
            </a:endParaRPr>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7</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1062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a:t>Products </a:t>
            </a:r>
            <a:r>
              <a:rPr lang="en-US" sz="3200" dirty="0" smtClean="0"/>
              <a:t>and Materials</a:t>
            </a:r>
            <a:endParaRPr lang="en-US" sz="3200" dirty="0"/>
          </a:p>
        </p:txBody>
      </p:sp>
      <p:sp>
        <p:nvSpPr>
          <p:cNvPr id="4" name="Content Placeholder 2"/>
          <p:cNvSpPr txBox="1">
            <a:spLocks noGrp="1"/>
          </p:cNvSpPr>
          <p:nvPr>
            <p:ph idx="1"/>
          </p:nvPr>
        </p:nvSpPr>
        <p:spPr>
          <a:xfrm>
            <a:off x="457200" y="1143000"/>
            <a:ext cx="8229600" cy="5257800"/>
          </a:xfrm>
          <a:prstGeom prst="rect">
            <a:avLst/>
          </a:prstGeom>
        </p:spPr>
        <p:txBody>
          <a:bodyPr>
            <a:noAutofit/>
          </a:bodyPr>
          <a:lstStyle>
            <a:lvl1pPr marL="342900" indent="-342900" algn="l" defTabSz="457200" rtl="0" eaLnBrk="1" latinLnBrk="0" hangingPunct="1">
              <a:spcBef>
                <a:spcPct val="20000"/>
              </a:spcBef>
              <a:buClr>
                <a:srgbClr val="1C5696"/>
              </a:buClr>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3600" dirty="0" smtClean="0">
                <a:solidFill>
                  <a:schemeClr val="tx2"/>
                </a:solidFill>
                <a:latin typeface="+mn-lt"/>
              </a:rPr>
              <a:t>Improving </a:t>
            </a:r>
            <a:r>
              <a:rPr lang="en-US" sz="3600" dirty="0">
                <a:solidFill>
                  <a:schemeClr val="tx2"/>
                </a:solidFill>
                <a:latin typeface="+mn-lt"/>
              </a:rPr>
              <a:t>usefulness </a:t>
            </a:r>
            <a:r>
              <a:rPr lang="en-US" sz="3600" dirty="0" smtClean="0">
                <a:solidFill>
                  <a:schemeClr val="tx2"/>
                </a:solidFill>
                <a:latin typeface="+mn-lt"/>
              </a:rPr>
              <a:t>of our outreach data products and materials</a:t>
            </a:r>
          </a:p>
          <a:p>
            <a:pPr lvl="1"/>
            <a:r>
              <a:rPr lang="en-US" dirty="0" smtClean="0">
                <a:solidFill>
                  <a:schemeClr val="tx2"/>
                </a:solidFill>
                <a:latin typeface="+mn-lt"/>
              </a:rPr>
              <a:t>Collecting ACS use cases to use as examples to illustrate ways ACS data is used</a:t>
            </a:r>
          </a:p>
          <a:p>
            <a:pPr lvl="1"/>
            <a:r>
              <a:rPr lang="en-US" dirty="0" smtClean="0">
                <a:solidFill>
                  <a:schemeClr val="tx2"/>
                </a:solidFill>
                <a:latin typeface="+mn-lt"/>
              </a:rPr>
              <a:t>Use lessons learned from MMPAR to develop new ACS outreach materials that resonate with respondents and the public</a:t>
            </a:r>
          </a:p>
          <a:p>
            <a:pPr lvl="1"/>
            <a:r>
              <a:rPr lang="en-US" dirty="0" smtClean="0">
                <a:solidFill>
                  <a:schemeClr val="tx2"/>
                </a:solidFill>
                <a:latin typeface="+mn-lt"/>
              </a:rPr>
              <a:t>ACS hopes to use Team </a:t>
            </a:r>
            <a:r>
              <a:rPr lang="en-US" dirty="0" err="1" smtClean="0">
                <a:solidFill>
                  <a:schemeClr val="tx2"/>
                </a:solidFill>
                <a:latin typeface="+mn-lt"/>
              </a:rPr>
              <a:t>Reingold</a:t>
            </a:r>
            <a:r>
              <a:rPr lang="en-US" dirty="0" smtClean="0">
                <a:solidFill>
                  <a:schemeClr val="tx2"/>
                </a:solidFill>
                <a:latin typeface="+mn-lt"/>
              </a:rPr>
              <a:t> to develop their materials in FY 2015</a:t>
            </a:r>
            <a:endParaRPr lang="en-US" dirty="0">
              <a:solidFill>
                <a:schemeClr val="tx2"/>
              </a:solidFill>
              <a:latin typeface="+mn-lt"/>
            </a:endParaRPr>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8</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106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Data Users Group</a:t>
            </a:r>
            <a:endParaRPr lang="en-US" sz="3200" dirty="0"/>
          </a:p>
        </p:txBody>
      </p:sp>
      <p:sp>
        <p:nvSpPr>
          <p:cNvPr id="4" name="Content Placeholder 2"/>
          <p:cNvSpPr txBox="1">
            <a:spLocks noGrp="1"/>
          </p:cNvSpPr>
          <p:nvPr>
            <p:ph idx="1"/>
          </p:nvPr>
        </p:nvSpPr>
        <p:spPr>
          <a:xfrm>
            <a:off x="457200" y="1143000"/>
            <a:ext cx="8229600" cy="5257800"/>
          </a:xfrm>
          <a:prstGeom prst="rect">
            <a:avLst/>
          </a:prstGeom>
        </p:spPr>
        <p:txBody>
          <a:bodyPr>
            <a:noAutofit/>
          </a:bodyPr>
          <a:lstStyle>
            <a:lvl1pPr marL="342900" indent="-342900" algn="l" defTabSz="457200" rtl="0" eaLnBrk="1" latinLnBrk="0" hangingPunct="1">
              <a:spcBef>
                <a:spcPct val="20000"/>
              </a:spcBef>
              <a:buClr>
                <a:srgbClr val="1C5696"/>
              </a:buClr>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smtClean="0">
                <a:solidFill>
                  <a:schemeClr val="tx2"/>
                </a:solidFill>
                <a:latin typeface="+mn-lt"/>
              </a:rPr>
              <a:t>Established </a:t>
            </a:r>
            <a:r>
              <a:rPr lang="en-US" dirty="0">
                <a:solidFill>
                  <a:schemeClr val="tx2"/>
                </a:solidFill>
                <a:latin typeface="+mn-lt"/>
              </a:rPr>
              <a:t>the ACS Data Users </a:t>
            </a:r>
            <a:r>
              <a:rPr lang="en-US" dirty="0" smtClean="0">
                <a:solidFill>
                  <a:schemeClr val="tx2"/>
                </a:solidFill>
                <a:latin typeface="+mn-lt"/>
              </a:rPr>
              <a:t>Group</a:t>
            </a:r>
          </a:p>
          <a:p>
            <a:pPr lvl="1"/>
            <a:r>
              <a:rPr lang="en-US" dirty="0">
                <a:solidFill>
                  <a:schemeClr val="tx2"/>
                </a:solidFill>
                <a:latin typeface="+mn-lt"/>
              </a:rPr>
              <a:t>Improve understanding of the value and utility of ACS data and to promote information sharing among data users about key ACS data issues and applications</a:t>
            </a:r>
          </a:p>
          <a:p>
            <a:pPr lvl="1"/>
            <a:r>
              <a:rPr lang="en-US" dirty="0">
                <a:solidFill>
                  <a:schemeClr val="tx2"/>
                </a:solidFill>
                <a:latin typeface="+mn-lt"/>
              </a:rPr>
              <a:t>Conduct webinars and special sessions at professional meetings</a:t>
            </a:r>
          </a:p>
          <a:p>
            <a:pPr lvl="1"/>
            <a:r>
              <a:rPr lang="en-US" dirty="0">
                <a:solidFill>
                  <a:schemeClr val="tx2"/>
                </a:solidFill>
                <a:latin typeface="+mn-lt"/>
              </a:rPr>
              <a:t>Host ACS data users conference</a:t>
            </a:r>
          </a:p>
          <a:p>
            <a:pPr lvl="1"/>
            <a:r>
              <a:rPr lang="en-US" dirty="0">
                <a:solidFill>
                  <a:schemeClr val="tx2"/>
                </a:solidFill>
                <a:latin typeface="+mn-lt"/>
              </a:rPr>
              <a:t>Create users group website and online </a:t>
            </a:r>
            <a:r>
              <a:rPr lang="en-US" dirty="0" smtClean="0">
                <a:solidFill>
                  <a:schemeClr val="tx2"/>
                </a:solidFill>
                <a:latin typeface="+mn-lt"/>
              </a:rPr>
              <a:t>community</a:t>
            </a:r>
            <a:endParaRPr lang="en-US" dirty="0">
              <a:solidFill>
                <a:schemeClr val="tx2"/>
              </a:solidFill>
              <a:latin typeface="+mn-lt"/>
            </a:endParaRPr>
          </a:p>
        </p:txBody>
      </p:sp>
      <p:sp>
        <p:nvSpPr>
          <p:cNvPr id="3" name="Slide Number Placeholder 2"/>
          <p:cNvSpPr>
            <a:spLocks noGrp="1"/>
          </p:cNvSpPr>
          <p:nvPr>
            <p:ph type="sldNum" sz="quarter" idx="12"/>
          </p:nvPr>
        </p:nvSpPr>
        <p:spPr/>
        <p:txBody>
          <a:bodyPr/>
          <a:lstStyle/>
          <a:p>
            <a:fld id="{5212C905-FF40-4437-BDDD-7BDE312C732D}" type="slidenum">
              <a:rPr lang="en-US" smtClean="0">
                <a:solidFill>
                  <a:schemeClr val="bg1"/>
                </a:solidFill>
              </a:rPr>
              <a:t>9</a:t>
            </a:fld>
            <a:endParaRPr lang="en-US" dirty="0">
              <a:solidFill>
                <a:schemeClr val="bg1"/>
              </a:solidFill>
            </a:endParaRPr>
          </a:p>
        </p:txBody>
      </p:sp>
      <p:cxnSp>
        <p:nvCxnSpPr>
          <p:cNvPr id="6" name="Straight Connector 5"/>
          <p:cNvCxnSpPr/>
          <p:nvPr/>
        </p:nvCxnSpPr>
        <p:spPr>
          <a:xfrm>
            <a:off x="0" y="1066800"/>
            <a:ext cx="914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3268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2106</TotalTime>
  <Words>1113</Words>
  <Application>Microsoft Office PowerPoint</Application>
  <PresentationFormat>On-screen Show (4:3)</PresentationFormat>
  <Paragraphs>143</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Changes of the American Community Survey    State Date Center and Census Information Center Steering Committees</vt:lpstr>
      <vt:lpstr>Contents</vt:lpstr>
      <vt:lpstr>Budget</vt:lpstr>
      <vt:lpstr>Current ACS Challenges</vt:lpstr>
      <vt:lpstr>Messaging and Mail Package Assessment Research</vt:lpstr>
      <vt:lpstr>Content Review</vt:lpstr>
      <vt:lpstr>Follow Up Operations</vt:lpstr>
      <vt:lpstr>Products and Materials</vt:lpstr>
      <vt:lpstr>Data Users Group</vt:lpstr>
      <vt:lpstr>Performance Management</vt:lpstr>
      <vt:lpstr>Benefits of Performance Management for ACS</vt:lpstr>
      <vt:lpstr>PowerPoint Presentation</vt:lpstr>
      <vt:lpstr>Next Steps for  ACS Performance Management</vt:lpstr>
      <vt:lpstr>Stay Involved!</vt:lpstr>
      <vt:lpstr>PowerPoint Presentation</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johns225</dc:creator>
  <cp:lastModifiedBy>Antoinette Hall</cp:lastModifiedBy>
  <cp:revision>108</cp:revision>
  <cp:lastPrinted>2014-10-08T19:48:20Z</cp:lastPrinted>
  <dcterms:created xsi:type="dcterms:W3CDTF">2014-02-21T16:42:22Z</dcterms:created>
  <dcterms:modified xsi:type="dcterms:W3CDTF">2014-10-09T15:00:38Z</dcterms:modified>
</cp:coreProperties>
</file>