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(null)" ContentType="image/x-emf"/>
  <Default Extension="wdp" ContentType="image/vnd.ms-photo"/>
  <Default Extension="tiff" ContentType="image/tiff"/>
  <Default Extension="ti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s/slide44.xml" ContentType="application/vnd.openxmlformats-officedocument.presentationml.slide+xml"/>
  <Override PartName="/ppt/slides/slide26.xml" ContentType="application/vnd.openxmlformats-officedocument.presentationml.slide+xml"/>
  <Override PartName="/ppt/slides/slide11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45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1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Slides/notesSlide13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8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61" r:id="rId1"/>
  </p:sldMasterIdLst>
  <p:notesMasterIdLst>
    <p:notesMasterId r:id="rId47"/>
  </p:notesMasterIdLst>
  <p:handoutMasterIdLst>
    <p:handoutMasterId r:id="rId48"/>
  </p:handoutMasterIdLst>
  <p:sldIdLst>
    <p:sldId id="1246" r:id="rId2"/>
    <p:sldId id="1248" r:id="rId3"/>
    <p:sldId id="1247" r:id="rId4"/>
    <p:sldId id="1249" r:id="rId5"/>
    <p:sldId id="1259" r:id="rId6"/>
    <p:sldId id="1250" r:id="rId7"/>
    <p:sldId id="1251" r:id="rId8"/>
    <p:sldId id="1226" r:id="rId9"/>
    <p:sldId id="1140" r:id="rId10"/>
    <p:sldId id="1141" r:id="rId11"/>
    <p:sldId id="1225" r:id="rId12"/>
    <p:sldId id="1202" r:id="rId13"/>
    <p:sldId id="1203" r:id="rId14"/>
    <p:sldId id="1155" r:id="rId15"/>
    <p:sldId id="1185" r:id="rId16"/>
    <p:sldId id="1209" r:id="rId17"/>
    <p:sldId id="1210" r:id="rId18"/>
    <p:sldId id="1211" r:id="rId19"/>
    <p:sldId id="1212" r:id="rId20"/>
    <p:sldId id="1232" r:id="rId21"/>
    <p:sldId id="1233" r:id="rId22"/>
    <p:sldId id="1219" r:id="rId23"/>
    <p:sldId id="1220" r:id="rId24"/>
    <p:sldId id="1221" r:id="rId25"/>
    <p:sldId id="1222" r:id="rId26"/>
    <p:sldId id="1223" r:id="rId27"/>
    <p:sldId id="1234" r:id="rId28"/>
    <p:sldId id="1217" r:id="rId29"/>
    <p:sldId id="1239" r:id="rId30"/>
    <p:sldId id="1240" r:id="rId31"/>
    <p:sldId id="1253" r:id="rId32"/>
    <p:sldId id="1174" r:id="rId33"/>
    <p:sldId id="1175" r:id="rId34"/>
    <p:sldId id="1228" r:id="rId35"/>
    <p:sldId id="1177" r:id="rId36"/>
    <p:sldId id="1227" r:id="rId37"/>
    <p:sldId id="1235" r:id="rId38"/>
    <p:sldId id="1236" r:id="rId39"/>
    <p:sldId id="1237" r:id="rId40"/>
    <p:sldId id="1238" r:id="rId41"/>
    <p:sldId id="1195" r:id="rId42"/>
    <p:sldId id="1196" r:id="rId43"/>
    <p:sldId id="1256" r:id="rId44"/>
    <p:sldId id="1229" r:id="rId45"/>
    <p:sldId id="1258" r:id="rId46"/>
  </p:sldIdLst>
  <p:sldSz cx="12192000" cy="6858000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60" userDrawn="1">
          <p15:clr>
            <a:srgbClr val="A4A3A4"/>
          </p15:clr>
        </p15:guide>
        <p15:guide id="2" orient="horz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teve Pankey" initials="SP" lastIdx="0" clrIdx="0"/>
  <p:cmAuthor id="7" name="Jay Kerness" initials="JK [7]" lastIdx="1" clrIdx="7">
    <p:extLst/>
  </p:cmAuthor>
  <p:cmAuthor id="1" name="Jay Kerness" initials="JK" lastIdx="1" clrIdx="1">
    <p:extLst/>
  </p:cmAuthor>
  <p:cmAuthor id="2" name="Jay Kerness" initials="JK [2]" lastIdx="1" clrIdx="2">
    <p:extLst/>
  </p:cmAuthor>
  <p:cmAuthor id="3" name="Jay Kerness" initials="JK [3]" lastIdx="1" clrIdx="3">
    <p:extLst/>
  </p:cmAuthor>
  <p:cmAuthor id="4" name="Jay Kerness" initials="JK [4]" lastIdx="1" clrIdx="4">
    <p:extLst/>
  </p:cmAuthor>
  <p:cmAuthor id="5" name="Jay Kerness" initials="JK [5]" lastIdx="1" clrIdx="5">
    <p:extLst/>
  </p:cmAuthor>
  <p:cmAuthor id="6" name="Jay Kerness" initials="JK [6]" lastIdx="1" clrIdx="6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2E48"/>
    <a:srgbClr val="1F2F4E"/>
    <a:srgbClr val="4188B3"/>
    <a:srgbClr val="6FA9D9"/>
    <a:srgbClr val="3690CD"/>
    <a:srgbClr val="122E50"/>
    <a:srgbClr val="1B233B"/>
    <a:srgbClr val="30405D"/>
    <a:srgbClr val="A9203C"/>
    <a:srgbClr val="6AA2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98" autoAdjust="0"/>
    <p:restoredTop sz="94921" autoAdjust="0"/>
  </p:normalViewPr>
  <p:slideViewPr>
    <p:cSldViewPr snapToGrid="0">
      <p:cViewPr varScale="1">
        <p:scale>
          <a:sx n="83" d="100"/>
          <a:sy n="83" d="100"/>
        </p:scale>
        <p:origin x="600" y="77"/>
      </p:cViewPr>
      <p:guideLst>
        <p:guide pos="360"/>
        <p:guide orient="horz"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3106" y="5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55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56" Type="http://schemas.openxmlformats.org/officeDocument/2006/relationships/customXml" Target="../customXml/item3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47" y="8829679"/>
            <a:ext cx="3038475" cy="465136"/>
          </a:xfrm>
          <a:prstGeom prst="rect">
            <a:avLst/>
          </a:prstGeom>
        </p:spPr>
        <p:txBody>
          <a:bodyPr vert="horz" lIns="89693" tIns="44846" rIns="89693" bIns="44846" rtlCol="0" anchor="b"/>
          <a:lstStyle>
            <a:lvl1pPr algn="r">
              <a:defRPr sz="1200"/>
            </a:lvl1pPr>
          </a:lstStyle>
          <a:p>
            <a:fld id="{9BE81532-EA74-4AA5-81FC-7A1B5CE0FF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7851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9" y="0"/>
            <a:ext cx="3037627" cy="464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200" tIns="44601" rIns="89200" bIns="44601" numCol="1" anchor="t" anchorCtr="0" compatLnSpc="1">
            <a:prstTxWarp prst="textNoShape">
              <a:avLst/>
            </a:prstTxWarp>
          </a:bodyPr>
          <a:lstStyle>
            <a:lvl1pPr defTabSz="892007" eaLnBrk="1" hangingPunct="1">
              <a:defRPr sz="1300"/>
            </a:lvl1pPr>
          </a:lstStyle>
          <a:p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190" y="0"/>
            <a:ext cx="3037627" cy="464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200" tIns="44601" rIns="89200" bIns="44601" numCol="1" anchor="t" anchorCtr="0" compatLnSpc="1">
            <a:prstTxWarp prst="textNoShape">
              <a:avLst/>
            </a:prstTxWarp>
          </a:bodyPr>
          <a:lstStyle>
            <a:lvl1pPr algn="r" defTabSz="892007" eaLnBrk="1" hangingPunct="1">
              <a:defRPr sz="1300"/>
            </a:lvl1pPr>
          </a:lstStyle>
          <a:p>
            <a:endParaRPr lang="en-US" dirty="0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9575" y="701675"/>
            <a:ext cx="6191250" cy="34829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372" y="4416115"/>
            <a:ext cx="5607683" cy="4182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200" tIns="44601" rIns="89200" bIns="4460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9" y="8830627"/>
            <a:ext cx="3037627" cy="464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200" tIns="44601" rIns="89200" bIns="44601" numCol="1" anchor="b" anchorCtr="0" compatLnSpc="1">
            <a:prstTxWarp prst="textNoShape">
              <a:avLst/>
            </a:prstTxWarp>
          </a:bodyPr>
          <a:lstStyle>
            <a:lvl1pPr defTabSz="892007" eaLnBrk="1" hangingPunct="1">
              <a:defRPr sz="1300"/>
            </a:lvl1pPr>
          </a:lstStyle>
          <a:p>
            <a:endParaRPr lang="en-US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190" y="8830627"/>
            <a:ext cx="3037627" cy="464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200" tIns="44601" rIns="89200" bIns="44601" numCol="1" anchor="b" anchorCtr="0" compatLnSpc="1">
            <a:prstTxWarp prst="textNoShape">
              <a:avLst/>
            </a:prstTxWarp>
          </a:bodyPr>
          <a:lstStyle>
            <a:lvl1pPr algn="r" defTabSz="892007" eaLnBrk="1" hangingPunct="1">
              <a:defRPr sz="1300"/>
            </a:lvl1pPr>
          </a:lstStyle>
          <a:p>
            <a:fld id="{408FE174-8A2A-45BA-8A3C-FDCF205800B7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1343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FE174-8A2A-45BA-8A3C-FDCF205800B7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2878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701675"/>
            <a:ext cx="6191250" cy="3482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FE174-8A2A-45BA-8A3C-FDCF205800B7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4392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701675"/>
            <a:ext cx="6191250" cy="3482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FE174-8A2A-45BA-8A3C-FDCF205800B7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343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701675"/>
            <a:ext cx="6191250" cy="3482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FE174-8A2A-45BA-8A3C-FDCF205800B7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0871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701675"/>
            <a:ext cx="6191250" cy="3482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FE174-8A2A-45BA-8A3C-FDCF205800B7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749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FE174-8A2A-45BA-8A3C-FDCF205800B7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6355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701675"/>
            <a:ext cx="6191250" cy="3482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FE174-8A2A-45BA-8A3C-FDCF205800B7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2542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701675"/>
            <a:ext cx="6191250" cy="3482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FE174-8A2A-45BA-8A3C-FDCF205800B7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723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701675"/>
            <a:ext cx="6191250" cy="3482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FE174-8A2A-45BA-8A3C-FDCF205800B7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662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701675"/>
            <a:ext cx="6191250" cy="3482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FE174-8A2A-45BA-8A3C-FDCF205800B7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0552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701675"/>
            <a:ext cx="6191250" cy="3482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FE174-8A2A-45BA-8A3C-FDCF205800B7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2164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701675"/>
            <a:ext cx="6191250" cy="3482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FE174-8A2A-45BA-8A3C-FDCF205800B7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8935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701675"/>
            <a:ext cx="6191250" cy="3482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FE174-8A2A-45BA-8A3C-FDCF205800B7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280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sent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7931145" y="6368543"/>
            <a:ext cx="407356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latin typeface="+mn-lt"/>
              </a:rPr>
              <a:t>U.S.</a:t>
            </a:r>
            <a:r>
              <a:rPr lang="en-US" sz="1050" baseline="0" dirty="0">
                <a:latin typeface="+mn-lt"/>
              </a:rPr>
              <a:t> Census Bureau Briefing  |  March 2018  </a:t>
            </a:r>
            <a:r>
              <a:rPr lang="en-US" sz="1050" dirty="0">
                <a:latin typeface="+mn-lt"/>
              </a:rPr>
              <a:t>|  </a:t>
            </a:r>
            <a:fld id="{C57923EB-5663-814D-8520-41A222571678}" type="slidenum">
              <a:rPr lang="en-US" sz="1050" smtClean="0">
                <a:latin typeface="+mn-lt"/>
              </a:rPr>
              <a:t>‹#›</a:t>
            </a:fld>
            <a:endParaRPr lang="en-US" sz="1050" dirty="0"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4EE2D1-CE38-1046-B9E1-22F98460E6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4585"/>
          <a:stretch/>
        </p:blipFill>
        <p:spPr>
          <a:xfrm>
            <a:off x="192757" y="6272103"/>
            <a:ext cx="2942705" cy="56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60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b="1" i="0" kern="1200" baseline="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microsoft.com/office/2007/relationships/hdphoto" Target="../media/hdphoto2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www.census.gov/economic-indicators/index.php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hyperlink" Target="http://www.census.gov/foreign-trade/data/index.html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ensus.gov/econ/isp/index.php" TargetMode="External"/><Relationship Id="rId3" Type="http://schemas.openxmlformats.org/officeDocument/2006/relationships/image" Target="../media/image31.png"/><Relationship Id="rId7" Type="http://schemas.openxmlformats.org/officeDocument/2006/relationships/hyperlink" Target="https://www.census.gov/data/data-tools/cbb.html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census.gov/quickfacts/fact/table/US/PST045217" TargetMode="External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hyperlink" Target="https://factfinder.census.gov/faces/nav/jsf/pages/index.xhtml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ti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t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t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8.png"/><Relationship Id="rId3" Type="http://schemas.microsoft.com/office/2007/relationships/media" Target="../media/media2.mp4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47.emf"/><Relationship Id="rId17" Type="http://schemas.openxmlformats.org/officeDocument/2006/relationships/image" Target="../media/image1.png"/><Relationship Id="rId2" Type="http://schemas.openxmlformats.org/officeDocument/2006/relationships/video" Target="../media/media1.mp4"/><Relationship Id="rId16" Type="http://schemas.openxmlformats.org/officeDocument/2006/relationships/image" Target="../media/image51.jpg"/><Relationship Id="rId1" Type="http://schemas.microsoft.com/office/2007/relationships/media" Target="../media/media1.mp4"/><Relationship Id="rId6" Type="http://schemas.microsoft.com/office/2007/relationships/media" Target="../media/media3.mp4"/><Relationship Id="rId11" Type="http://schemas.openxmlformats.org/officeDocument/2006/relationships/image" Target="../media/image46.emf"/><Relationship Id="rId5" Type="http://schemas.openxmlformats.org/officeDocument/2006/relationships/video" Target="NULL" TargetMode="External"/><Relationship Id="rId15" Type="http://schemas.openxmlformats.org/officeDocument/2006/relationships/image" Target="../media/image50.jpeg"/><Relationship Id="rId10" Type="http://schemas.openxmlformats.org/officeDocument/2006/relationships/image" Target="../media/image45.(null)"/><Relationship Id="rId4" Type="http://schemas.openxmlformats.org/officeDocument/2006/relationships/video" Target="../media/media2.mp4"/><Relationship Id="rId9" Type="http://schemas.openxmlformats.org/officeDocument/2006/relationships/hyperlink" Target="http://www.census.gov/EconomicCensus" TargetMode="External"/><Relationship Id="rId14" Type="http://schemas.openxmlformats.org/officeDocument/2006/relationships/image" Target="../media/image4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52.emf"/><Relationship Id="rId4" Type="http://schemas.openxmlformats.org/officeDocument/2006/relationships/hyperlink" Target="http://www.census.gov/EconomicCensus" TargetMode="Externa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742281F-F28C-704A-B078-3FE8E650512B}"/>
              </a:ext>
            </a:extLst>
          </p:cNvPr>
          <p:cNvGrpSpPr/>
          <p:nvPr/>
        </p:nvGrpSpPr>
        <p:grpSpPr>
          <a:xfrm>
            <a:off x="7445829" y="-13855"/>
            <a:ext cx="4746171" cy="6117378"/>
            <a:chOff x="4441744" y="-8688"/>
            <a:chExt cx="4702256" cy="606077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038A234-B200-A845-B1B8-C89D07AB4A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00" r="22051"/>
            <a:stretch/>
          </p:blipFill>
          <p:spPr>
            <a:xfrm>
              <a:off x="6857994" y="-8688"/>
              <a:ext cx="2286005" cy="2361687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99"/>
            <a:stretch/>
          </p:blipFill>
          <p:spPr>
            <a:xfrm>
              <a:off x="4441744" y="1976278"/>
              <a:ext cx="2416251" cy="200600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14" t="14350" r="8817" b="10646"/>
            <a:stretch/>
          </p:blipFill>
          <p:spPr>
            <a:xfrm>
              <a:off x="6857995" y="3994698"/>
              <a:ext cx="2286004" cy="205739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/>
            <a:srcRect l="2634" t="340" r="27580" b="10656"/>
            <a:stretch/>
          </p:blipFill>
          <p:spPr>
            <a:xfrm>
              <a:off x="4443930" y="4005562"/>
              <a:ext cx="2414065" cy="204652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/>
            <a:srcRect l="35503" r="4120" b="19508"/>
            <a:stretch/>
          </p:blipFill>
          <p:spPr>
            <a:xfrm>
              <a:off x="6857996" y="1991567"/>
              <a:ext cx="2286004" cy="201135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55" t="7670" r="28342" b="22192"/>
            <a:stretch/>
          </p:blipFill>
          <p:spPr>
            <a:xfrm>
              <a:off x="4441744" y="4465"/>
              <a:ext cx="2416250" cy="1989238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9112578" y="65044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E158E5-060B-9E49-99C0-78060A09AA1B}"/>
              </a:ext>
            </a:extLst>
          </p:cNvPr>
          <p:cNvSpPr/>
          <p:nvPr/>
        </p:nvSpPr>
        <p:spPr>
          <a:xfrm>
            <a:off x="-295564" y="-13855"/>
            <a:ext cx="11899075" cy="6119552"/>
          </a:xfrm>
          <a:prstGeom prst="rect">
            <a:avLst/>
          </a:prstGeom>
          <a:gradFill flip="none" rotWithShape="1">
            <a:gsLst>
              <a:gs pos="63000">
                <a:srgbClr val="162E48"/>
              </a:gs>
              <a:gs pos="69000">
                <a:schemeClr val="bg1">
                  <a:lumMod val="85000"/>
                  <a:alpha val="11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Title 10">
            <a:extLst>
              <a:ext uri="{FF2B5EF4-FFF2-40B4-BE49-F238E27FC236}">
                <a16:creationId xmlns:a16="http://schemas.microsoft.com/office/drawing/2014/main" id="{0FD2685C-E8BE-F342-A7FB-7E527E330CF2}"/>
              </a:ext>
            </a:extLst>
          </p:cNvPr>
          <p:cNvSpPr txBox="1">
            <a:spLocks/>
          </p:cNvSpPr>
          <p:nvPr/>
        </p:nvSpPr>
        <p:spPr>
          <a:xfrm>
            <a:off x="868342" y="1877332"/>
            <a:ext cx="4563057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l" fontAlgn="auto">
              <a:lnSpc>
                <a:spcPts val="4060"/>
              </a:lnSpc>
              <a:spcAft>
                <a:spcPts val="0"/>
              </a:spcAft>
            </a:pPr>
            <a:r>
              <a:rPr lang="en-US" sz="4000" spc="1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U.S. Census Bureau Economic Census</a:t>
            </a:r>
            <a:endParaRPr lang="en-US" sz="4000" dirty="0">
              <a:solidFill>
                <a:srgbClr val="FAC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68342" y="3238080"/>
            <a:ext cx="38506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+mn-lt"/>
              </a:rPr>
              <a:t>SDC Annual Conference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+mn-lt"/>
              </a:rPr>
              <a:t>April 10, 2018</a:t>
            </a:r>
            <a:endParaRPr lang="en-US" sz="2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919571" y="6364454"/>
            <a:ext cx="81984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+mn-lt"/>
              </a:rPr>
              <a:t>April 2018</a:t>
            </a:r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7148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1"/>
          <p:cNvSpPr txBox="1">
            <a:spLocks/>
          </p:cNvSpPr>
          <p:nvPr/>
        </p:nvSpPr>
        <p:spPr>
          <a:xfrm>
            <a:off x="581464" y="1195754"/>
            <a:ext cx="6016283" cy="473810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5275" indent="-295275" fontAlgn="auto">
              <a:spcBef>
                <a:spcPts val="0"/>
              </a:spcBef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The U.S. Census Bureau is the federal government’s largest statistical agency.</a:t>
            </a:r>
          </a:p>
          <a:p>
            <a:pPr marL="295275" indent="-295275" fontAlgn="auto">
              <a:spcBef>
                <a:spcPts val="0"/>
              </a:spcBef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We conduct more than 130 censuses and surveys each year, including </a:t>
            </a:r>
          </a:p>
          <a:p>
            <a:pPr marL="635000" lvl="1" indent="-339725" fontAlgn="auto">
              <a:spcBef>
                <a:spcPts val="0"/>
              </a:spcBef>
              <a:spcAft>
                <a:spcPts val="1400"/>
              </a:spcAft>
              <a:buFont typeface=".AppleSystemUIFont" charset="-120"/>
              <a:buChar char="-"/>
            </a:pPr>
            <a:r>
              <a:rPr lang="en-US" sz="1800" b="1" dirty="0">
                <a:solidFill>
                  <a:srgbClr val="4188B3"/>
                </a:solidFill>
                <a:latin typeface="Calibri" charset="0"/>
                <a:ea typeface="Calibri" charset="0"/>
                <a:cs typeface="Calibri" charset="0"/>
              </a:rPr>
              <a:t>The Decennial Census </a:t>
            </a:r>
            <a:r>
              <a:rPr lang="mr-IN" sz="1800" dirty="0"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 the once-a-decade population and housing count of all 50 states</a:t>
            </a:r>
          </a:p>
          <a:p>
            <a:pPr marL="635000" lvl="1" indent="-339725" fontAlgn="auto">
              <a:spcBef>
                <a:spcPts val="0"/>
              </a:spcBef>
              <a:spcAft>
                <a:spcPts val="1400"/>
              </a:spcAft>
              <a:buFont typeface=".AppleSystemUIFont" charset="-120"/>
              <a:buChar char="-"/>
            </a:pPr>
            <a:r>
              <a:rPr lang="en-US" sz="1800" b="1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The American Community Survey </a:t>
            </a:r>
            <a:r>
              <a:rPr lang="mr-IN" sz="1800" dirty="0"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 the ongoing annual survey of the nation’s population </a:t>
            </a:r>
          </a:p>
          <a:p>
            <a:pPr marL="635000" lvl="1" indent="-339725" fontAlgn="auto">
              <a:spcBef>
                <a:spcPts val="0"/>
              </a:spcBef>
              <a:spcAft>
                <a:spcPts val="1400"/>
              </a:spcAft>
              <a:buFont typeface=".AppleSystemUIFont" charset="-120"/>
              <a:buChar char="-"/>
            </a:pPr>
            <a:r>
              <a:rPr lang="en-US" sz="1800" b="1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The Economic Census </a:t>
            </a:r>
            <a:r>
              <a:rPr lang="mr-IN" sz="1800" dirty="0"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  the official five-year measure of American business</a:t>
            </a:r>
          </a:p>
          <a:p>
            <a:pPr fontAlgn="auto">
              <a:spcBef>
                <a:spcPts val="0"/>
              </a:spcBef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Our mission is to serve as the leading source of quality data about America’s people, places, and economy. </a:t>
            </a:r>
          </a:p>
        </p:txBody>
      </p:sp>
      <p:sp>
        <p:nvSpPr>
          <p:cNvPr id="11" name="Title 10"/>
          <p:cNvSpPr txBox="1">
            <a:spLocks/>
          </p:cNvSpPr>
          <p:nvPr/>
        </p:nvSpPr>
        <p:spPr>
          <a:xfrm>
            <a:off x="581464" y="370023"/>
            <a:ext cx="6237549" cy="55555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400" dirty="0">
                <a:solidFill>
                  <a:srgbClr val="1E2F4D"/>
                </a:solidFill>
                <a:latin typeface="Calibri"/>
              </a:rPr>
              <a:t>About the Census Bureau</a:t>
            </a:r>
          </a:p>
          <a:p>
            <a:pPr fontAlgn="auto">
              <a:spcAft>
                <a:spcPts val="0"/>
              </a:spcAft>
            </a:pPr>
            <a:endParaRPr lang="en-US" sz="3200" dirty="0">
              <a:solidFill>
                <a:srgbClr val="1E2F4D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539368" y="0"/>
            <a:ext cx="4652632" cy="6096000"/>
          </a:xfrm>
          <a:prstGeom prst="rect">
            <a:avLst/>
          </a:prstGeom>
          <a:solidFill>
            <a:srgbClr val="172F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Content Placeholder 11"/>
          <p:cNvSpPr txBox="1">
            <a:spLocks/>
          </p:cNvSpPr>
          <p:nvPr/>
        </p:nvSpPr>
        <p:spPr>
          <a:xfrm>
            <a:off x="8070995" y="564777"/>
            <a:ext cx="3478580" cy="503227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Decennial Population 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and Housing Census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Every 10 years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Economic Census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Every 5 years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Census of Governments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Every 5 years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American Community Survey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Annual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Annual Retail Trade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Annual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Plus more than 130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 demographic and economic surveys every year</a:t>
            </a:r>
            <a:endParaRPr lang="en-US" sz="2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Content Placeholder 11"/>
          <p:cNvSpPr txBox="1">
            <a:spLocks/>
          </p:cNvSpPr>
          <p:nvPr/>
        </p:nvSpPr>
        <p:spPr>
          <a:xfrm>
            <a:off x="1949302" y="954588"/>
            <a:ext cx="4338084" cy="91722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800"/>
              </a:spcAft>
              <a:buNone/>
              <a:defRPr/>
            </a:pPr>
            <a:endParaRPr lang="en-US" sz="1600" dirty="0"/>
          </a:p>
        </p:txBody>
      </p:sp>
      <p:sp>
        <p:nvSpPr>
          <p:cNvPr id="19" name="Content Placeholder 11"/>
          <p:cNvSpPr txBox="1">
            <a:spLocks/>
          </p:cNvSpPr>
          <p:nvPr/>
        </p:nvSpPr>
        <p:spPr>
          <a:xfrm>
            <a:off x="1736652" y="881632"/>
            <a:ext cx="4327451" cy="153769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800"/>
              </a:spcAft>
              <a:buNone/>
            </a:pPr>
            <a:endParaRPr lang="en-US" sz="1600" dirty="0">
              <a:solidFill>
                <a:srgbClr val="5E8EB4"/>
              </a:solidFill>
            </a:endParaRPr>
          </a:p>
        </p:txBody>
      </p:sp>
      <p:sp>
        <p:nvSpPr>
          <p:cNvPr id="20" name="Content Placeholder 11"/>
          <p:cNvSpPr txBox="1">
            <a:spLocks/>
          </p:cNvSpPr>
          <p:nvPr/>
        </p:nvSpPr>
        <p:spPr>
          <a:xfrm>
            <a:off x="1736650" y="5372267"/>
            <a:ext cx="4550736" cy="76885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/>
              <a:t/>
            </a:r>
            <a:br>
              <a:rPr lang="en-US" sz="1600" dirty="0"/>
            </a:br>
            <a:endParaRPr lang="en-US" sz="1600" dirty="0">
              <a:solidFill>
                <a:srgbClr val="172F48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919571" y="6364454"/>
            <a:ext cx="81984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+mn-lt"/>
              </a:rPr>
              <a:t>April 2018</a:t>
            </a:r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9667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217" t="4695" b="16856"/>
          <a:stretch/>
        </p:blipFill>
        <p:spPr>
          <a:xfrm>
            <a:off x="3490884" y="14069"/>
            <a:ext cx="8701116" cy="60579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3884034-CFCF-1749-8AD4-5FACC0805359}"/>
              </a:ext>
            </a:extLst>
          </p:cNvPr>
          <p:cNvSpPr/>
          <p:nvPr/>
        </p:nvSpPr>
        <p:spPr>
          <a:xfrm>
            <a:off x="0" y="0"/>
            <a:ext cx="12217400" cy="6071969"/>
          </a:xfrm>
          <a:prstGeom prst="rect">
            <a:avLst/>
          </a:prstGeom>
          <a:gradFill flip="none" rotWithShape="1">
            <a:gsLst>
              <a:gs pos="47000">
                <a:srgbClr val="7F8796">
                  <a:alpha val="82000"/>
                </a:srgbClr>
              </a:gs>
              <a:gs pos="33000">
                <a:srgbClr val="162E48"/>
              </a:gs>
              <a:gs pos="74000">
                <a:schemeClr val="bg1">
                  <a:lumMod val="8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Title 10">
            <a:extLst>
              <a:ext uri="{FF2B5EF4-FFF2-40B4-BE49-F238E27FC236}">
                <a16:creationId xmlns:a16="http://schemas.microsoft.com/office/drawing/2014/main" id="{0D20E58D-C4E2-1848-BBAF-32F20B2A0FD9}"/>
              </a:ext>
            </a:extLst>
          </p:cNvPr>
          <p:cNvSpPr txBox="1">
            <a:spLocks/>
          </p:cNvSpPr>
          <p:nvPr/>
        </p:nvSpPr>
        <p:spPr>
          <a:xfrm>
            <a:off x="803539" y="2490568"/>
            <a:ext cx="5878613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l" fontAlgn="auto">
              <a:lnSpc>
                <a:spcPts val="4060"/>
              </a:lnSpc>
              <a:spcAft>
                <a:spcPts val="0"/>
              </a:spcAft>
            </a:pPr>
            <a:r>
              <a:rPr lang="en-US" sz="4000" spc="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The American</a:t>
            </a:r>
          </a:p>
          <a:p>
            <a:pPr algn="l" fontAlgn="auto">
              <a:lnSpc>
                <a:spcPts val="4060"/>
              </a:lnSpc>
              <a:spcAft>
                <a:spcPts val="0"/>
              </a:spcAft>
            </a:pPr>
            <a:r>
              <a:rPr lang="en-US" sz="4000" spc="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Community Survey (ACS)</a:t>
            </a:r>
          </a:p>
          <a:p>
            <a:pPr algn="l" fontAlgn="auto">
              <a:spcAft>
                <a:spcPts val="0"/>
              </a:spcAft>
            </a:pPr>
            <a:endParaRPr lang="en-US" dirty="0">
              <a:solidFill>
                <a:srgbClr val="FAC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919571" y="6364454"/>
            <a:ext cx="81984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+mn-lt"/>
              </a:rPr>
              <a:t>April 2018</a:t>
            </a:r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02530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1"/>
          <p:cNvSpPr txBox="1">
            <a:spLocks/>
          </p:cNvSpPr>
          <p:nvPr/>
        </p:nvSpPr>
        <p:spPr>
          <a:xfrm>
            <a:off x="595533" y="1209822"/>
            <a:ext cx="6237548" cy="473810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1800" dirty="0">
                <a:cs typeface="Arial" panose="020B0604020202020204" pitchFamily="34" charset="0"/>
              </a:rPr>
              <a:t>Ongoing monthly survey sent to 3.5 million addresses per year to produce detailed population and housing estimates 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1800" dirty="0">
                <a:cs typeface="Arial" panose="020B0604020202020204" pitchFamily="34" charset="0"/>
              </a:rPr>
              <a:t>Designed to produce </a:t>
            </a:r>
            <a:r>
              <a:rPr lang="en-US" sz="1800" i="1" dirty="0">
                <a:cs typeface="Arial" panose="020B0604020202020204" pitchFamily="34" charset="0"/>
              </a:rPr>
              <a:t>critical information on small areas and small population groups </a:t>
            </a:r>
            <a:r>
              <a:rPr lang="en-US" sz="1800" dirty="0">
                <a:cs typeface="Arial" panose="020B0604020202020204" pitchFamily="34" charset="0"/>
              </a:rPr>
              <a:t>previously collected on the decennial long form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1800" dirty="0">
                <a:cs typeface="Arial" panose="020B0604020202020204" pitchFamily="34" charset="0"/>
              </a:rPr>
              <a:t>Supports over 300 known Federal Government uses</a:t>
            </a:r>
          </a:p>
        </p:txBody>
      </p:sp>
      <p:sp>
        <p:nvSpPr>
          <p:cNvPr id="11" name="Title 10"/>
          <p:cNvSpPr txBox="1">
            <a:spLocks/>
          </p:cNvSpPr>
          <p:nvPr/>
        </p:nvSpPr>
        <p:spPr>
          <a:xfrm>
            <a:off x="581464" y="370023"/>
            <a:ext cx="6237549" cy="55555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400" dirty="0">
                <a:solidFill>
                  <a:srgbClr val="1E2F4D"/>
                </a:solidFill>
                <a:latin typeface="Calibri"/>
              </a:rPr>
              <a:t>American Community Survey</a:t>
            </a:r>
          </a:p>
          <a:p>
            <a:pPr fontAlgn="auto">
              <a:spcAft>
                <a:spcPts val="0"/>
              </a:spcAft>
            </a:pPr>
            <a:endParaRPr lang="en-US" sz="3200" dirty="0">
              <a:solidFill>
                <a:srgbClr val="1E2F4D"/>
              </a:solidFill>
              <a:latin typeface="Calibri"/>
            </a:endParaRPr>
          </a:p>
        </p:txBody>
      </p:sp>
      <p:sp>
        <p:nvSpPr>
          <p:cNvPr id="17" name="Content Placeholder 11"/>
          <p:cNvSpPr txBox="1">
            <a:spLocks/>
          </p:cNvSpPr>
          <p:nvPr/>
        </p:nvSpPr>
        <p:spPr>
          <a:xfrm>
            <a:off x="1949302" y="954588"/>
            <a:ext cx="4338084" cy="91722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800"/>
              </a:spcAft>
              <a:buNone/>
              <a:defRPr/>
            </a:pPr>
            <a:endParaRPr lang="en-US" sz="1600" dirty="0"/>
          </a:p>
        </p:txBody>
      </p:sp>
      <p:sp>
        <p:nvSpPr>
          <p:cNvPr id="19" name="Content Placeholder 11"/>
          <p:cNvSpPr txBox="1">
            <a:spLocks/>
          </p:cNvSpPr>
          <p:nvPr/>
        </p:nvSpPr>
        <p:spPr>
          <a:xfrm>
            <a:off x="1736652" y="881632"/>
            <a:ext cx="4327451" cy="153769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800"/>
              </a:spcAft>
              <a:buNone/>
            </a:pPr>
            <a:endParaRPr lang="en-US" sz="1600" dirty="0">
              <a:solidFill>
                <a:srgbClr val="5E8EB4"/>
              </a:solidFill>
            </a:endParaRPr>
          </a:p>
        </p:txBody>
      </p:sp>
      <p:sp>
        <p:nvSpPr>
          <p:cNvPr id="20" name="Content Placeholder 11"/>
          <p:cNvSpPr txBox="1">
            <a:spLocks/>
          </p:cNvSpPr>
          <p:nvPr/>
        </p:nvSpPr>
        <p:spPr>
          <a:xfrm>
            <a:off x="1736650" y="5372267"/>
            <a:ext cx="4550736" cy="76885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/>
              <a:t/>
            </a:r>
            <a:br>
              <a:rPr lang="en-US" sz="1600" dirty="0"/>
            </a:br>
            <a:endParaRPr lang="en-US" sz="1600" dirty="0">
              <a:solidFill>
                <a:srgbClr val="172F48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82DAB31-80F0-3E4A-812A-89F531BC6C44}"/>
              </a:ext>
            </a:extLst>
          </p:cNvPr>
          <p:cNvGrpSpPr/>
          <p:nvPr/>
        </p:nvGrpSpPr>
        <p:grpSpPr>
          <a:xfrm>
            <a:off x="7539368" y="0"/>
            <a:ext cx="4652632" cy="6096000"/>
            <a:chOff x="7539368" y="0"/>
            <a:chExt cx="4652632" cy="6096000"/>
          </a:xfrm>
        </p:grpSpPr>
        <p:sp>
          <p:nvSpPr>
            <p:cNvPr id="13" name="Rectangle 12"/>
            <p:cNvSpPr/>
            <p:nvPr/>
          </p:nvSpPr>
          <p:spPr>
            <a:xfrm>
              <a:off x="7539368" y="0"/>
              <a:ext cx="4652632" cy="6096000"/>
            </a:xfrm>
            <a:prstGeom prst="rect">
              <a:avLst/>
            </a:prstGeom>
            <a:solidFill>
              <a:srgbClr val="172F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F5D39E9-479F-F240-A034-2589B20CA7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803" t="32167" r="30280" b="17392"/>
            <a:stretch/>
          </p:blipFill>
          <p:spPr bwMode="auto">
            <a:xfrm>
              <a:off x="9367265" y="438929"/>
              <a:ext cx="2054622" cy="208821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E60CC76-6478-B241-AB77-1FBBBCA0D99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540" t="35415" r="30436" b="14338"/>
            <a:stretch/>
          </p:blipFill>
          <p:spPr bwMode="auto">
            <a:xfrm rot="20337913">
              <a:off x="8177680" y="1887949"/>
              <a:ext cx="1835967" cy="19202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5" name="Picture 14" title="ACS internet response screenshot">
              <a:extLst>
                <a:ext uri="{FF2B5EF4-FFF2-40B4-BE49-F238E27FC236}">
                  <a16:creationId xmlns:a16="http://schemas.microsoft.com/office/drawing/2014/main" id="{222C9327-419A-7D47-8A74-83CEFA76A6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04226">
              <a:off x="9178877" y="3532523"/>
              <a:ext cx="2236437" cy="19202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6" name="TextBox 15"/>
          <p:cNvSpPr txBox="1"/>
          <p:nvPr/>
        </p:nvSpPr>
        <p:spPr>
          <a:xfrm>
            <a:off x="10919571" y="6364454"/>
            <a:ext cx="81984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+mn-lt"/>
              </a:rPr>
              <a:t>April 2018</a:t>
            </a:r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5259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1"/>
          <p:cNvSpPr txBox="1">
            <a:spLocks/>
          </p:cNvSpPr>
          <p:nvPr/>
        </p:nvSpPr>
        <p:spPr>
          <a:xfrm>
            <a:off x="595533" y="1209822"/>
            <a:ext cx="6237548" cy="473810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1800" dirty="0">
                <a:cs typeface="Arial" panose="020B0604020202020204" pitchFamily="34" charset="0"/>
              </a:rPr>
              <a:t>Ongoing monthly survey sent to 3.5 million addresses per year to produce detailed population and housing estimates 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1800" dirty="0">
                <a:cs typeface="Arial" panose="020B0604020202020204" pitchFamily="34" charset="0"/>
              </a:rPr>
              <a:t>Designed to produce </a:t>
            </a:r>
            <a:r>
              <a:rPr lang="en-US" sz="1800" i="1" dirty="0">
                <a:cs typeface="Arial" panose="020B0604020202020204" pitchFamily="34" charset="0"/>
              </a:rPr>
              <a:t>critical information on small areas and small population groups </a:t>
            </a:r>
            <a:r>
              <a:rPr lang="en-US" sz="1800" dirty="0">
                <a:cs typeface="Arial" panose="020B0604020202020204" pitchFamily="34" charset="0"/>
              </a:rPr>
              <a:t>previously collected on the decennial long form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1800" dirty="0">
                <a:cs typeface="Arial" panose="020B0604020202020204" pitchFamily="34" charset="0"/>
              </a:rPr>
              <a:t>Supports over 300 known Federal Government uses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1800" dirty="0">
                <a:cs typeface="Arial" panose="020B0604020202020204" pitchFamily="34" charset="0"/>
              </a:rPr>
              <a:t>Reports on more than 35,000 communities, 930,000 “geographic areas.”</a:t>
            </a:r>
          </a:p>
        </p:txBody>
      </p:sp>
      <p:sp>
        <p:nvSpPr>
          <p:cNvPr id="11" name="Title 10"/>
          <p:cNvSpPr txBox="1">
            <a:spLocks/>
          </p:cNvSpPr>
          <p:nvPr/>
        </p:nvSpPr>
        <p:spPr>
          <a:xfrm>
            <a:off x="581464" y="370023"/>
            <a:ext cx="6237549" cy="55555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400" dirty="0">
                <a:solidFill>
                  <a:srgbClr val="1E2F4D"/>
                </a:solidFill>
                <a:latin typeface="Calibri"/>
              </a:rPr>
              <a:t>American Community Survey</a:t>
            </a:r>
          </a:p>
          <a:p>
            <a:pPr fontAlgn="auto">
              <a:spcAft>
                <a:spcPts val="0"/>
              </a:spcAft>
            </a:pPr>
            <a:endParaRPr lang="en-US" sz="3200" dirty="0">
              <a:solidFill>
                <a:srgbClr val="1E2F4D"/>
              </a:solidFill>
              <a:latin typeface="Calibri"/>
            </a:endParaRPr>
          </a:p>
        </p:txBody>
      </p:sp>
      <p:sp>
        <p:nvSpPr>
          <p:cNvPr id="17" name="Content Placeholder 11"/>
          <p:cNvSpPr txBox="1">
            <a:spLocks/>
          </p:cNvSpPr>
          <p:nvPr/>
        </p:nvSpPr>
        <p:spPr>
          <a:xfrm>
            <a:off x="1949302" y="954588"/>
            <a:ext cx="4338084" cy="91722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800"/>
              </a:spcAft>
              <a:buNone/>
              <a:defRPr/>
            </a:pPr>
            <a:endParaRPr lang="en-US" sz="1600" dirty="0"/>
          </a:p>
        </p:txBody>
      </p:sp>
      <p:sp>
        <p:nvSpPr>
          <p:cNvPr id="19" name="Content Placeholder 11"/>
          <p:cNvSpPr txBox="1">
            <a:spLocks/>
          </p:cNvSpPr>
          <p:nvPr/>
        </p:nvSpPr>
        <p:spPr>
          <a:xfrm>
            <a:off x="1736652" y="881632"/>
            <a:ext cx="4327451" cy="153769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800"/>
              </a:spcAft>
              <a:buNone/>
            </a:pPr>
            <a:endParaRPr lang="en-US" sz="1600" dirty="0">
              <a:solidFill>
                <a:srgbClr val="5E8EB4"/>
              </a:solidFill>
            </a:endParaRPr>
          </a:p>
        </p:txBody>
      </p:sp>
      <p:sp>
        <p:nvSpPr>
          <p:cNvPr id="20" name="Content Placeholder 11"/>
          <p:cNvSpPr txBox="1">
            <a:spLocks/>
          </p:cNvSpPr>
          <p:nvPr/>
        </p:nvSpPr>
        <p:spPr>
          <a:xfrm>
            <a:off x="1736650" y="5372267"/>
            <a:ext cx="4550736" cy="76885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/>
              <a:t/>
            </a:r>
            <a:br>
              <a:rPr lang="en-US" sz="1600" dirty="0"/>
            </a:br>
            <a:endParaRPr lang="en-US" sz="1600" dirty="0">
              <a:solidFill>
                <a:srgbClr val="172F48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BBFC461-0C13-E044-AC81-C8A54FEBF879}"/>
              </a:ext>
            </a:extLst>
          </p:cNvPr>
          <p:cNvGrpSpPr/>
          <p:nvPr/>
        </p:nvGrpSpPr>
        <p:grpSpPr>
          <a:xfrm>
            <a:off x="7539368" y="0"/>
            <a:ext cx="4652632" cy="6096000"/>
            <a:chOff x="7539368" y="0"/>
            <a:chExt cx="4652632" cy="6096000"/>
          </a:xfrm>
        </p:grpSpPr>
        <p:sp>
          <p:nvSpPr>
            <p:cNvPr id="13" name="Rectangle 12"/>
            <p:cNvSpPr/>
            <p:nvPr/>
          </p:nvSpPr>
          <p:spPr>
            <a:xfrm>
              <a:off x="7539368" y="0"/>
              <a:ext cx="4652632" cy="6096000"/>
            </a:xfrm>
            <a:prstGeom prst="rect">
              <a:avLst/>
            </a:prstGeom>
            <a:solidFill>
              <a:srgbClr val="172F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F5D39E9-479F-F240-A034-2589B20CA7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803" t="32167" r="30280" b="17392"/>
            <a:stretch/>
          </p:blipFill>
          <p:spPr bwMode="auto">
            <a:xfrm>
              <a:off x="9367265" y="438929"/>
              <a:ext cx="2054622" cy="208821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E60CC76-6478-B241-AB77-1FBBBCA0D99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540" t="35415" r="30436" b="14338"/>
            <a:stretch/>
          </p:blipFill>
          <p:spPr bwMode="auto">
            <a:xfrm rot="20337913">
              <a:off x="8177680" y="1887949"/>
              <a:ext cx="1835967" cy="19202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5" name="Picture 14" title="ACS internet response screenshot">
              <a:extLst>
                <a:ext uri="{FF2B5EF4-FFF2-40B4-BE49-F238E27FC236}">
                  <a16:creationId xmlns:a16="http://schemas.microsoft.com/office/drawing/2014/main" id="{222C9327-419A-7D47-8A74-83CEFA76A6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04226">
              <a:off x="9178877" y="3532523"/>
              <a:ext cx="2236437" cy="19202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29FEB55A-7B13-B247-9D38-09E4B08D15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1737" y="3823004"/>
            <a:ext cx="4693746" cy="246756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919571" y="6364454"/>
            <a:ext cx="81984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+mn-lt"/>
              </a:rPr>
              <a:t>April 2018</a:t>
            </a:r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9084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6447088" y="1319558"/>
            <a:ext cx="2268280" cy="4189780"/>
            <a:chOff x="5866533" y="1194282"/>
            <a:chExt cx="2268280" cy="418978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56" r="5693"/>
            <a:stretch/>
          </p:blipFill>
          <p:spPr>
            <a:xfrm>
              <a:off x="5884447" y="1194282"/>
              <a:ext cx="2250365" cy="4189780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5866533" y="1194282"/>
              <a:ext cx="2268280" cy="4189780"/>
            </a:xfrm>
            <a:prstGeom prst="rect">
              <a:avLst/>
            </a:prstGeom>
            <a:solidFill>
              <a:srgbClr val="DCE6F2">
                <a:alpha val="83922"/>
              </a:srgb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91440" rtlCol="0" anchor="t"/>
            <a:lstStyle/>
            <a:p>
              <a:pPr>
                <a:spcAft>
                  <a:spcPts val="300"/>
                </a:spcAft>
              </a:pPr>
              <a:r>
                <a:rPr lang="en-US" b="1" dirty="0">
                  <a:solidFill>
                    <a:srgbClr val="A9203C"/>
                  </a:solidFill>
                  <a:latin typeface="Arial" charset="0"/>
                  <a:ea typeface="Arial" charset="0"/>
                  <a:cs typeface="Arial" charset="0"/>
                </a:rPr>
                <a:t>Housing</a:t>
              </a:r>
              <a:endParaRPr lang="en-US" sz="1200" b="1" dirty="0">
                <a:solidFill>
                  <a:srgbClr val="A9203C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>
                <a:spcAft>
                  <a:spcPts val="200"/>
                </a:spcAft>
              </a:pPr>
              <a:r>
                <a:rPr lang="en-US" sz="1200" b="1" dirty="0">
                  <a:solidFill>
                    <a:schemeClr val="tx1"/>
                  </a:solidFill>
                  <a:cs typeface="Arial" panose="020B0604020202020204" pitchFamily="34" charset="0"/>
                </a:rPr>
                <a:t>Bedrooms</a:t>
              </a:r>
            </a:p>
            <a:p>
              <a:pPr>
                <a:spcAft>
                  <a:spcPts val="200"/>
                </a:spcAft>
              </a:pPr>
              <a:r>
                <a:rPr lang="en-US" sz="1200" b="1" dirty="0">
                  <a:solidFill>
                    <a:schemeClr val="tx1"/>
                  </a:solidFill>
                  <a:cs typeface="Arial" panose="020B0604020202020204" pitchFamily="34" charset="0"/>
                </a:rPr>
                <a:t>Computer and Internet Use</a:t>
              </a:r>
            </a:p>
            <a:p>
              <a:pPr>
                <a:spcAft>
                  <a:spcPts val="200"/>
                </a:spcAft>
              </a:pPr>
              <a:r>
                <a:rPr lang="en-US" sz="1200" b="1" dirty="0">
                  <a:solidFill>
                    <a:schemeClr val="tx1"/>
                  </a:solidFill>
                  <a:cs typeface="Arial" panose="020B0604020202020204" pitchFamily="34" charset="0"/>
                </a:rPr>
                <a:t>House Heating Fuel</a:t>
              </a:r>
            </a:p>
            <a:p>
              <a:pPr>
                <a:spcAft>
                  <a:spcPts val="200"/>
                </a:spcAft>
              </a:pPr>
              <a:r>
                <a:rPr lang="en-US" sz="1200" b="1" dirty="0">
                  <a:solidFill>
                    <a:schemeClr val="tx1"/>
                  </a:solidFill>
                  <a:cs typeface="Arial" panose="020B0604020202020204" pitchFamily="34" charset="0"/>
                </a:rPr>
                <a:t>Kitchen Facilities</a:t>
              </a:r>
            </a:p>
            <a:p>
              <a:pPr>
                <a:spcAft>
                  <a:spcPts val="200"/>
                </a:spcAft>
              </a:pPr>
              <a:r>
                <a:rPr lang="en-US" sz="1200" b="1" dirty="0">
                  <a:solidFill>
                    <a:schemeClr val="tx1"/>
                  </a:solidFill>
                  <a:cs typeface="Arial" panose="020B0604020202020204" pitchFamily="34" charset="0"/>
                </a:rPr>
                <a:t>Occupancy/Vacancy Status</a:t>
              </a:r>
            </a:p>
            <a:p>
              <a:pPr>
                <a:spcAft>
                  <a:spcPts val="200"/>
                </a:spcAft>
              </a:pPr>
              <a:r>
                <a:rPr lang="en-US" sz="1200" b="1" dirty="0">
                  <a:solidFill>
                    <a:schemeClr val="tx1"/>
                  </a:solidFill>
                  <a:cs typeface="Arial" panose="020B0604020202020204" pitchFamily="34" charset="0"/>
                </a:rPr>
                <a:t>Occupants Per Room</a:t>
              </a:r>
            </a:p>
            <a:p>
              <a:pPr>
                <a:spcAft>
                  <a:spcPts val="200"/>
                </a:spcAft>
              </a:pPr>
              <a:r>
                <a:rPr lang="en-US" sz="1200" b="1" dirty="0">
                  <a:solidFill>
                    <a:schemeClr val="tx1"/>
                  </a:solidFill>
                  <a:cs typeface="Arial" panose="020B0604020202020204" pitchFamily="34" charset="0"/>
                </a:rPr>
                <a:t>Plumbing Facilities</a:t>
              </a:r>
            </a:p>
            <a:p>
              <a:pPr>
                <a:spcAft>
                  <a:spcPts val="200"/>
                </a:spcAft>
              </a:pPr>
              <a:r>
                <a:rPr lang="en-US" sz="1200" b="1" dirty="0">
                  <a:solidFill>
                    <a:schemeClr val="tx1"/>
                  </a:solidFill>
                  <a:cs typeface="Arial" panose="020B0604020202020204" pitchFamily="34" charset="0"/>
                </a:rPr>
                <a:t>Rent</a:t>
              </a:r>
            </a:p>
            <a:p>
              <a:pPr>
                <a:spcAft>
                  <a:spcPts val="200"/>
                </a:spcAft>
              </a:pPr>
              <a:r>
                <a:rPr lang="en-US" sz="1200" b="1" dirty="0">
                  <a:solidFill>
                    <a:schemeClr val="tx1"/>
                  </a:solidFill>
                  <a:cs typeface="Arial" panose="020B0604020202020204" pitchFamily="34" charset="0"/>
                </a:rPr>
                <a:t>Rooms</a:t>
              </a:r>
            </a:p>
            <a:p>
              <a:pPr>
                <a:spcAft>
                  <a:spcPts val="200"/>
                </a:spcAft>
              </a:pPr>
              <a:r>
                <a:rPr lang="en-US" sz="1200" b="1" dirty="0">
                  <a:solidFill>
                    <a:schemeClr val="tx1"/>
                  </a:solidFill>
                  <a:cs typeface="Arial" panose="020B0604020202020204" pitchFamily="34" charset="0"/>
                </a:rPr>
                <a:t>Selected Monthly Owner Costs</a:t>
              </a:r>
            </a:p>
            <a:p>
              <a:pPr>
                <a:spcAft>
                  <a:spcPts val="200"/>
                </a:spcAft>
              </a:pPr>
              <a:r>
                <a:rPr lang="en-US" sz="1200" b="1" dirty="0">
                  <a:solidFill>
                    <a:schemeClr val="tx1"/>
                  </a:solidFill>
                  <a:cs typeface="Arial" panose="020B0604020202020204" pitchFamily="34" charset="0"/>
                </a:rPr>
                <a:t>Telephone Service Available</a:t>
              </a:r>
            </a:p>
            <a:p>
              <a:pPr>
                <a:spcAft>
                  <a:spcPts val="200"/>
                </a:spcAft>
              </a:pPr>
              <a:r>
                <a:rPr lang="en-US" sz="1200" b="1" dirty="0">
                  <a:solidFill>
                    <a:schemeClr val="tx1"/>
                  </a:solidFill>
                  <a:cs typeface="Arial" panose="020B0604020202020204" pitchFamily="34" charset="0"/>
                </a:rPr>
                <a:t>Tenure (Owner/Renter)</a:t>
              </a:r>
            </a:p>
            <a:p>
              <a:pPr>
                <a:spcAft>
                  <a:spcPts val="200"/>
                </a:spcAft>
              </a:pPr>
              <a:r>
                <a:rPr lang="en-US" sz="1200" b="1" dirty="0">
                  <a:solidFill>
                    <a:schemeClr val="tx1"/>
                  </a:solidFill>
                  <a:cs typeface="Arial" panose="020B0604020202020204" pitchFamily="34" charset="0"/>
                </a:rPr>
                <a:t>Units in Structure</a:t>
              </a:r>
            </a:p>
            <a:p>
              <a:pPr>
                <a:spcAft>
                  <a:spcPts val="200"/>
                </a:spcAft>
              </a:pPr>
              <a:r>
                <a:rPr lang="en-US" sz="1200" b="1" dirty="0">
                  <a:solidFill>
                    <a:schemeClr val="tx1"/>
                  </a:solidFill>
                  <a:cs typeface="Arial" panose="020B0604020202020204" pitchFamily="34" charset="0"/>
                </a:rPr>
                <a:t>Value of Home</a:t>
              </a:r>
            </a:p>
            <a:p>
              <a:pPr>
                <a:spcAft>
                  <a:spcPts val="200"/>
                </a:spcAft>
              </a:pPr>
              <a:r>
                <a:rPr lang="en-US" sz="1200" b="1" dirty="0">
                  <a:solidFill>
                    <a:schemeClr val="tx1"/>
                  </a:solidFill>
                  <a:cs typeface="Arial" panose="020B0604020202020204" pitchFamily="34" charset="0"/>
                </a:rPr>
                <a:t>Vehicles Available</a:t>
              </a:r>
            </a:p>
            <a:p>
              <a:pPr>
                <a:spcAft>
                  <a:spcPts val="200"/>
                </a:spcAft>
              </a:pPr>
              <a:r>
                <a:rPr lang="en-US" sz="1200" b="1" dirty="0">
                  <a:solidFill>
                    <a:schemeClr val="tx1"/>
                  </a:solidFill>
                  <a:cs typeface="Arial" panose="020B0604020202020204" pitchFamily="34" charset="0"/>
                </a:rPr>
                <a:t>Year Householder Moved In Year Structure Built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917271" y="2928339"/>
            <a:ext cx="2279798" cy="2555361"/>
            <a:chOff x="3336716" y="2803062"/>
            <a:chExt cx="2279798" cy="255536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60" r="13202"/>
            <a:stretch/>
          </p:blipFill>
          <p:spPr>
            <a:xfrm>
              <a:off x="3336716" y="2803062"/>
              <a:ext cx="2279798" cy="2550885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3336716" y="2807538"/>
              <a:ext cx="2279798" cy="2550885"/>
            </a:xfrm>
            <a:prstGeom prst="rect">
              <a:avLst/>
            </a:prstGeom>
            <a:solidFill>
              <a:srgbClr val="DCE6F2">
                <a:alpha val="83922"/>
              </a:srgb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91440" rtlCol="0" anchor="t"/>
            <a:lstStyle/>
            <a:p>
              <a:pPr>
                <a:spcAft>
                  <a:spcPts val="300"/>
                </a:spcAft>
              </a:pPr>
              <a:r>
                <a:rPr lang="en-US" b="1" dirty="0">
                  <a:solidFill>
                    <a:srgbClr val="A9203C"/>
                  </a:solidFill>
                  <a:latin typeface="Arial" charset="0"/>
                  <a:ea typeface="Arial" charset="0"/>
                  <a:cs typeface="Arial" charset="0"/>
                </a:rPr>
                <a:t>Economic</a:t>
              </a:r>
              <a:endParaRPr lang="en-US" sz="1400" dirty="0">
                <a:solidFill>
                  <a:schemeClr val="tx1"/>
                </a:solidFill>
                <a:cs typeface="Arial" panose="020B0604020202020204" pitchFamily="34" charset="0"/>
              </a:endParaRPr>
            </a:p>
            <a:p>
              <a:pPr>
                <a:spcAft>
                  <a:spcPts val="100"/>
                </a:spcAft>
              </a:pPr>
              <a:r>
                <a:rPr lang="en-US" sz="1200" b="1" dirty="0">
                  <a:solidFill>
                    <a:schemeClr val="tx1"/>
                  </a:solidFill>
                  <a:cs typeface="Arial" panose="020B0604020202020204" pitchFamily="34" charset="0"/>
                </a:rPr>
                <a:t>Commuting (Journey to Work)</a:t>
              </a:r>
            </a:p>
            <a:p>
              <a:pPr>
                <a:spcAft>
                  <a:spcPts val="100"/>
                </a:spcAft>
              </a:pPr>
              <a:r>
                <a:rPr lang="en-US" sz="1200" b="1" dirty="0">
                  <a:solidFill>
                    <a:schemeClr val="tx1"/>
                  </a:solidFill>
                  <a:cs typeface="Arial" panose="020B0604020202020204" pitchFamily="34" charset="0"/>
                </a:rPr>
                <a:t>Place of Work</a:t>
              </a:r>
            </a:p>
            <a:p>
              <a:pPr>
                <a:spcAft>
                  <a:spcPts val="100"/>
                </a:spcAft>
              </a:pPr>
              <a:r>
                <a:rPr lang="en-US" sz="1200" b="1" dirty="0">
                  <a:solidFill>
                    <a:schemeClr val="tx1"/>
                  </a:solidFill>
                  <a:cs typeface="Arial" panose="020B0604020202020204" pitchFamily="34" charset="0"/>
                </a:rPr>
                <a:t>Employment Status</a:t>
              </a:r>
            </a:p>
            <a:p>
              <a:pPr>
                <a:spcAft>
                  <a:spcPts val="100"/>
                </a:spcAft>
              </a:pPr>
              <a:r>
                <a:rPr lang="en-US" sz="1200" b="1" dirty="0">
                  <a:solidFill>
                    <a:schemeClr val="tx1"/>
                  </a:solidFill>
                  <a:cs typeface="Arial" panose="020B0604020202020204" pitchFamily="34" charset="0"/>
                </a:rPr>
                <a:t>Food Stamps/SNAP</a:t>
              </a:r>
            </a:p>
            <a:p>
              <a:pPr>
                <a:spcAft>
                  <a:spcPts val="100"/>
                </a:spcAft>
              </a:pPr>
              <a:r>
                <a:rPr lang="en-US" sz="1200" b="1" dirty="0">
                  <a:solidFill>
                    <a:schemeClr val="tx1"/>
                  </a:solidFill>
                  <a:cs typeface="Arial" panose="020B0604020202020204" pitchFamily="34" charset="0"/>
                </a:rPr>
                <a:t>Health Insurance Coverage</a:t>
              </a:r>
            </a:p>
            <a:p>
              <a:pPr>
                <a:spcAft>
                  <a:spcPts val="100"/>
                </a:spcAft>
              </a:pPr>
              <a:r>
                <a:rPr lang="en-US" sz="1200" b="1" dirty="0">
                  <a:solidFill>
                    <a:schemeClr val="tx1"/>
                  </a:solidFill>
                  <a:cs typeface="Arial" panose="020B0604020202020204" pitchFamily="34" charset="0"/>
                </a:rPr>
                <a:t>Income and Earnings</a:t>
              </a:r>
            </a:p>
            <a:p>
              <a:pPr>
                <a:spcAft>
                  <a:spcPts val="100"/>
                </a:spcAft>
              </a:pPr>
              <a:r>
                <a:rPr lang="en-US" sz="1200" b="1" dirty="0">
                  <a:solidFill>
                    <a:schemeClr val="tx1"/>
                  </a:solidFill>
                  <a:cs typeface="Arial" panose="020B0604020202020204" pitchFamily="34" charset="0"/>
                </a:rPr>
                <a:t>Industry, Occupation</a:t>
              </a:r>
            </a:p>
            <a:p>
              <a:pPr>
                <a:spcAft>
                  <a:spcPts val="100"/>
                </a:spcAft>
              </a:pPr>
              <a:r>
                <a:rPr lang="en-US" sz="1200" b="1" dirty="0">
                  <a:solidFill>
                    <a:schemeClr val="tx1"/>
                  </a:solidFill>
                  <a:cs typeface="Arial" panose="020B0604020202020204" pitchFamily="34" charset="0"/>
                </a:rPr>
                <a:t>Class of Worker</a:t>
              </a:r>
            </a:p>
            <a:p>
              <a:pPr>
                <a:spcAft>
                  <a:spcPts val="100"/>
                </a:spcAft>
              </a:pPr>
              <a:r>
                <a:rPr lang="en-US" sz="1200" b="1" dirty="0">
                  <a:solidFill>
                    <a:schemeClr val="tx1"/>
                  </a:solidFill>
                  <a:cs typeface="Arial" panose="020B0604020202020204" pitchFamily="34" charset="0"/>
                </a:rPr>
                <a:t>Poverty Status</a:t>
              </a:r>
            </a:p>
            <a:p>
              <a:pPr>
                <a:spcAft>
                  <a:spcPts val="100"/>
                </a:spcAft>
              </a:pPr>
              <a:r>
                <a:rPr lang="en-US" sz="1200" b="1" dirty="0">
                  <a:solidFill>
                    <a:schemeClr val="tx1"/>
                  </a:solidFill>
                  <a:cs typeface="Arial" panose="020B0604020202020204" pitchFamily="34" charset="0"/>
                </a:rPr>
                <a:t>Work Status Last Year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406347" y="1319559"/>
            <a:ext cx="2268281" cy="4159664"/>
            <a:chOff x="878956" y="1194283"/>
            <a:chExt cx="2268281" cy="4068832"/>
          </a:xfrm>
        </p:grpSpPr>
        <p:pic>
          <p:nvPicPr>
            <p:cNvPr id="5" name="Picture 10" descr="One girl walking beside another girl in a wheelchair"/>
            <p:cNvPicPr>
              <a:picLocks noChangeAspect="1" noChangeArrowheads="1"/>
            </p:cNvPicPr>
            <p:nvPr/>
          </p:nvPicPr>
          <p:blipFill rotWithShape="1">
            <a:blip r:embed="rId4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4000" contrast="10000"/>
                      </a14:imgEffect>
                    </a14:imgLayer>
                  </a14:imgProps>
                </a:ext>
              </a:extLst>
            </a:blip>
            <a:srcRect r="12919" b="1787"/>
            <a:stretch/>
          </p:blipFill>
          <p:spPr>
            <a:xfrm>
              <a:off x="878956" y="1194283"/>
              <a:ext cx="2268281" cy="4068832"/>
            </a:xfrm>
            <a:prstGeom prst="rect">
              <a:avLst/>
            </a:prstGeom>
            <a:ln>
              <a:noFill/>
            </a:ln>
          </p:spPr>
        </p:pic>
        <p:sp>
          <p:nvSpPr>
            <p:cNvPr id="21" name="Rectangle 20"/>
            <p:cNvSpPr/>
            <p:nvPr/>
          </p:nvSpPr>
          <p:spPr>
            <a:xfrm>
              <a:off x="878957" y="1196523"/>
              <a:ext cx="2268280" cy="4066592"/>
            </a:xfrm>
            <a:prstGeom prst="rect">
              <a:avLst/>
            </a:prstGeom>
            <a:solidFill>
              <a:srgbClr val="DCE6F2">
                <a:alpha val="83922"/>
              </a:srgb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91440" rtlCol="0" anchor="t"/>
            <a:lstStyle/>
            <a:p>
              <a:pPr>
                <a:spcAft>
                  <a:spcPts val="300"/>
                </a:spcAft>
              </a:pPr>
              <a:r>
                <a:rPr lang="en-US" b="1" dirty="0">
                  <a:solidFill>
                    <a:srgbClr val="A9203C"/>
                  </a:solidFill>
                  <a:latin typeface="Arial" charset="0"/>
                  <a:ea typeface="Arial" charset="0"/>
                  <a:cs typeface="Arial" charset="0"/>
                </a:rPr>
                <a:t>Social</a:t>
              </a:r>
              <a:endParaRPr lang="en-US" sz="1200" b="1" dirty="0">
                <a:solidFill>
                  <a:srgbClr val="A9203C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>
                <a:spcAft>
                  <a:spcPts val="300"/>
                </a:spcAft>
              </a:pPr>
              <a:r>
                <a:rPr lang="en-US" sz="1200" b="1" dirty="0">
                  <a:solidFill>
                    <a:schemeClr val="tx1"/>
                  </a:solidFill>
                  <a:cs typeface="Arial" panose="020B0604020202020204" pitchFamily="34" charset="0"/>
                </a:rPr>
                <a:t>Ancestry</a:t>
              </a:r>
            </a:p>
            <a:p>
              <a:pPr>
                <a:spcAft>
                  <a:spcPts val="300"/>
                </a:spcAft>
              </a:pPr>
              <a:r>
                <a:rPr lang="en-US" sz="1200" b="1" dirty="0">
                  <a:solidFill>
                    <a:schemeClr val="tx1"/>
                  </a:solidFill>
                  <a:cs typeface="Arial" panose="020B0604020202020204" pitchFamily="34" charset="0"/>
                </a:rPr>
                <a:t>Citizenship Status</a:t>
              </a:r>
            </a:p>
            <a:p>
              <a:pPr>
                <a:spcAft>
                  <a:spcPts val="300"/>
                </a:spcAft>
              </a:pPr>
              <a:r>
                <a:rPr lang="en-US" sz="1200" b="1" dirty="0">
                  <a:solidFill>
                    <a:schemeClr val="tx1"/>
                  </a:solidFill>
                  <a:cs typeface="Arial" panose="020B0604020202020204" pitchFamily="34" charset="0"/>
                </a:rPr>
                <a:t>Disability Status</a:t>
              </a:r>
            </a:p>
            <a:p>
              <a:pPr>
                <a:spcAft>
                  <a:spcPts val="300"/>
                </a:spcAft>
              </a:pPr>
              <a:r>
                <a:rPr lang="en-US" sz="1200" b="1" dirty="0">
                  <a:solidFill>
                    <a:schemeClr val="tx1"/>
                  </a:solidFill>
                  <a:cs typeface="Arial" panose="020B0604020202020204" pitchFamily="34" charset="0"/>
                </a:rPr>
                <a:t>Educational Attainment &amp; School Enrollment</a:t>
              </a:r>
            </a:p>
            <a:p>
              <a:pPr>
                <a:spcAft>
                  <a:spcPts val="300"/>
                </a:spcAft>
              </a:pPr>
              <a:r>
                <a:rPr lang="en-US" sz="1200" b="1" dirty="0">
                  <a:solidFill>
                    <a:schemeClr val="tx1"/>
                  </a:solidFill>
                  <a:cs typeface="Arial" panose="020B0604020202020204" pitchFamily="34" charset="0"/>
                </a:rPr>
                <a:t>Fertility</a:t>
              </a:r>
            </a:p>
            <a:p>
              <a:pPr>
                <a:spcAft>
                  <a:spcPts val="300"/>
                </a:spcAft>
              </a:pPr>
              <a:r>
                <a:rPr lang="en-US" sz="1200" b="1" dirty="0">
                  <a:solidFill>
                    <a:schemeClr val="tx1"/>
                  </a:solidFill>
                  <a:cs typeface="Arial" panose="020B0604020202020204" pitchFamily="34" charset="0"/>
                </a:rPr>
                <a:t>Grandparents as Caregivers</a:t>
              </a:r>
            </a:p>
            <a:p>
              <a:pPr>
                <a:spcAft>
                  <a:spcPts val="300"/>
                </a:spcAft>
              </a:pPr>
              <a:r>
                <a:rPr lang="en-US" sz="1200" b="1" dirty="0">
                  <a:solidFill>
                    <a:schemeClr val="tx1"/>
                  </a:solidFill>
                  <a:cs typeface="Arial" panose="020B0604020202020204" pitchFamily="34" charset="0"/>
                </a:rPr>
                <a:t>Language Spoken at Home</a:t>
              </a:r>
            </a:p>
            <a:p>
              <a:pPr>
                <a:spcAft>
                  <a:spcPts val="300"/>
                </a:spcAft>
              </a:pPr>
              <a:r>
                <a:rPr lang="en-US" sz="1200" b="1" dirty="0">
                  <a:solidFill>
                    <a:schemeClr val="tx1"/>
                  </a:solidFill>
                  <a:cs typeface="Arial" panose="020B0604020202020204" pitchFamily="34" charset="0"/>
                </a:rPr>
                <a:t>Marital History; Marital Status</a:t>
              </a:r>
            </a:p>
            <a:p>
              <a:pPr>
                <a:spcAft>
                  <a:spcPts val="300"/>
                </a:spcAft>
              </a:pPr>
              <a:r>
                <a:rPr lang="en-US" sz="1200" b="1" dirty="0">
                  <a:solidFill>
                    <a:schemeClr val="tx1"/>
                  </a:solidFill>
                  <a:cs typeface="Arial" panose="020B0604020202020204" pitchFamily="34" charset="0"/>
                </a:rPr>
                <a:t>Migration/Residence 1 Year Ago</a:t>
              </a:r>
            </a:p>
            <a:p>
              <a:pPr>
                <a:spcAft>
                  <a:spcPts val="300"/>
                </a:spcAft>
              </a:pPr>
              <a:r>
                <a:rPr lang="en-US" sz="1200" b="1" dirty="0">
                  <a:solidFill>
                    <a:schemeClr val="tx1"/>
                  </a:solidFill>
                  <a:cs typeface="Arial" panose="020B0604020202020204" pitchFamily="34" charset="0"/>
                </a:rPr>
                <a:t>Period of Military Service</a:t>
              </a:r>
            </a:p>
            <a:p>
              <a:pPr>
                <a:spcAft>
                  <a:spcPts val="300"/>
                </a:spcAft>
              </a:pPr>
              <a:r>
                <a:rPr lang="en-US" sz="1200" b="1" dirty="0">
                  <a:solidFill>
                    <a:schemeClr val="tx1"/>
                  </a:solidFill>
                  <a:cs typeface="Arial" panose="020B0604020202020204" pitchFamily="34" charset="0"/>
                </a:rPr>
                <a:t>Place of Birth</a:t>
              </a:r>
            </a:p>
            <a:p>
              <a:pPr>
                <a:spcAft>
                  <a:spcPts val="300"/>
                </a:spcAft>
              </a:pPr>
              <a:r>
                <a:rPr lang="en-US" sz="1200" b="1" dirty="0">
                  <a:solidFill>
                    <a:schemeClr val="tx1"/>
                  </a:solidFill>
                  <a:cs typeface="Arial" panose="020B0604020202020204" pitchFamily="34" charset="0"/>
                </a:rPr>
                <a:t>Undergraduate Field of Degree</a:t>
              </a:r>
            </a:p>
            <a:p>
              <a:pPr>
                <a:spcAft>
                  <a:spcPts val="300"/>
                </a:spcAft>
              </a:pPr>
              <a:r>
                <a:rPr lang="en-US" sz="1200" b="1" dirty="0">
                  <a:solidFill>
                    <a:schemeClr val="tx1"/>
                  </a:solidFill>
                  <a:cs typeface="Arial" panose="020B0604020202020204" pitchFamily="34" charset="0"/>
                </a:rPr>
                <a:t>Veteran Status</a:t>
              </a:r>
            </a:p>
            <a:p>
              <a:pPr>
                <a:spcAft>
                  <a:spcPts val="300"/>
                </a:spcAft>
              </a:pPr>
              <a:r>
                <a:rPr lang="en-US" sz="1200" b="1" dirty="0">
                  <a:solidFill>
                    <a:schemeClr val="tx1"/>
                  </a:solidFill>
                  <a:cs typeface="Arial" panose="020B0604020202020204" pitchFamily="34" charset="0"/>
                </a:rPr>
                <a:t>Year of Entry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917271" y="1319560"/>
            <a:ext cx="2279798" cy="1458181"/>
            <a:chOff x="3336716" y="1194283"/>
            <a:chExt cx="2279798" cy="1458181"/>
          </a:xfrm>
        </p:grpSpPr>
        <p:pic>
          <p:nvPicPr>
            <p:cNvPr id="7" name="Picture 14" descr="Three girls posing for photograph"/>
            <p:cNvPicPr>
              <a:picLocks noChangeAspect="1" noChangeArrowheads="1"/>
            </p:cNvPicPr>
            <p:nvPr/>
          </p:nvPicPr>
          <p:blipFill rotWithShape="1">
            <a:blip r:embed="rId6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6250"/>
                      </a14:imgEffect>
                    </a14:imgLayer>
                  </a14:imgProps>
                </a:ext>
              </a:extLst>
            </a:blip>
            <a:srcRect t="82" r="3744" b="9660"/>
            <a:stretch/>
          </p:blipFill>
          <p:spPr bwMode="auto">
            <a:xfrm>
              <a:off x="3336716" y="1194283"/>
              <a:ext cx="2261883" cy="1458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Rectangle 23"/>
            <p:cNvSpPr/>
            <p:nvPr/>
          </p:nvSpPr>
          <p:spPr>
            <a:xfrm>
              <a:off x="3348234" y="1194283"/>
              <a:ext cx="2268280" cy="1458181"/>
            </a:xfrm>
            <a:prstGeom prst="rect">
              <a:avLst/>
            </a:prstGeom>
            <a:solidFill>
              <a:srgbClr val="DCE6F2">
                <a:alpha val="83922"/>
              </a:srgb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91440" rtlCol="0" anchor="t"/>
            <a:lstStyle/>
            <a:p>
              <a:pPr>
                <a:spcAft>
                  <a:spcPts val="300"/>
                </a:spcAft>
              </a:pPr>
              <a:r>
                <a:rPr lang="en-US" b="1" dirty="0">
                  <a:solidFill>
                    <a:srgbClr val="A9203C"/>
                  </a:solidFill>
                  <a:latin typeface="Arial" charset="0"/>
                  <a:ea typeface="Arial" charset="0"/>
                  <a:cs typeface="Arial" charset="0"/>
                </a:rPr>
                <a:t>Demographic</a:t>
              </a:r>
              <a:endParaRPr lang="en-US" sz="1200" b="1" dirty="0">
                <a:solidFill>
                  <a:srgbClr val="A9203C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>
                <a:spcAft>
                  <a:spcPts val="100"/>
                </a:spcAft>
              </a:pPr>
              <a:r>
                <a:rPr lang="en-US" sz="1200" b="1" dirty="0">
                  <a:solidFill>
                    <a:schemeClr val="tx1"/>
                  </a:solidFill>
                  <a:cs typeface="Arial" panose="020B0604020202020204" pitchFamily="34" charset="0"/>
                </a:rPr>
                <a:t>Age</a:t>
              </a:r>
            </a:p>
            <a:p>
              <a:pPr>
                <a:spcAft>
                  <a:spcPts val="100"/>
                </a:spcAft>
              </a:pPr>
              <a:r>
                <a:rPr lang="en-US" sz="1200" b="1" dirty="0">
                  <a:solidFill>
                    <a:schemeClr val="tx1"/>
                  </a:solidFill>
                  <a:cs typeface="Arial" panose="020B0604020202020204" pitchFamily="34" charset="0"/>
                </a:rPr>
                <a:t>Hispanic or Latino Origin</a:t>
              </a:r>
            </a:p>
            <a:p>
              <a:pPr>
                <a:spcAft>
                  <a:spcPts val="100"/>
                </a:spcAft>
              </a:pPr>
              <a:r>
                <a:rPr lang="en-US" sz="1200" b="1" dirty="0">
                  <a:solidFill>
                    <a:schemeClr val="tx1"/>
                  </a:solidFill>
                  <a:cs typeface="Arial" panose="020B0604020202020204" pitchFamily="34" charset="0"/>
                </a:rPr>
                <a:t>Race</a:t>
              </a:r>
            </a:p>
            <a:p>
              <a:pPr>
                <a:spcAft>
                  <a:spcPts val="100"/>
                </a:spcAft>
              </a:pPr>
              <a:r>
                <a:rPr lang="en-US" sz="1200" b="1" dirty="0">
                  <a:solidFill>
                    <a:schemeClr val="tx1"/>
                  </a:solidFill>
                  <a:cs typeface="Arial" panose="020B0604020202020204" pitchFamily="34" charset="0"/>
                </a:rPr>
                <a:t>Relationship to Householder</a:t>
              </a:r>
            </a:p>
            <a:p>
              <a:pPr>
                <a:spcAft>
                  <a:spcPts val="100"/>
                </a:spcAft>
              </a:pPr>
              <a:r>
                <a:rPr lang="en-US" sz="1200" b="1" dirty="0">
                  <a:solidFill>
                    <a:schemeClr val="tx1"/>
                  </a:solidFill>
                  <a:cs typeface="Arial" panose="020B0604020202020204" pitchFamily="34" charset="0"/>
                </a:rPr>
                <a:t>Sex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9E29CFD-D6BF-7D4B-87CF-DEC1AD3D861C}"/>
              </a:ext>
            </a:extLst>
          </p:cNvPr>
          <p:cNvGrpSpPr/>
          <p:nvPr/>
        </p:nvGrpSpPr>
        <p:grpSpPr>
          <a:xfrm>
            <a:off x="9105115" y="1693180"/>
            <a:ext cx="2523471" cy="3233527"/>
            <a:chOff x="9105115" y="1693180"/>
            <a:chExt cx="2523471" cy="3233527"/>
          </a:xfrm>
        </p:grpSpPr>
        <p:sp>
          <p:nvSpPr>
            <p:cNvPr id="11" name="TextBox 10"/>
            <p:cNvSpPr txBox="1"/>
            <p:nvPr/>
          </p:nvSpPr>
          <p:spPr>
            <a:xfrm>
              <a:off x="9105115" y="1693180"/>
              <a:ext cx="21145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  <a:cs typeface="Arial" panose="020B0604020202020204" pitchFamily="34" charset="0"/>
                </a:rPr>
                <a:t>35+ Topics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105115" y="3099414"/>
              <a:ext cx="22553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  <a:cs typeface="Arial" panose="020B0604020202020204" pitchFamily="34" charset="0"/>
                </a:rPr>
                <a:t>1000</a:t>
              </a:r>
              <a:r>
                <a:rPr lang="en-US" dirty="0">
                  <a:solidFill>
                    <a:srgbClr val="C00000"/>
                  </a:solidFill>
                  <a:cs typeface="Arial" panose="020B0604020202020204" pitchFamily="34" charset="0"/>
                </a:rPr>
                <a:t>+</a:t>
              </a:r>
              <a:r>
                <a:rPr lang="en-US" b="1" dirty="0">
                  <a:solidFill>
                    <a:srgbClr val="C00000"/>
                  </a:solidFill>
                  <a:cs typeface="Arial" panose="020B0604020202020204" pitchFamily="34" charset="0"/>
                </a:rPr>
                <a:t> Tables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105115" y="4557375"/>
              <a:ext cx="25234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  <a:cs typeface="Arial" panose="020B0604020202020204" pitchFamily="34" charset="0"/>
                </a:rPr>
                <a:t>11 Billion Estimates</a:t>
              </a:r>
            </a:p>
          </p:txBody>
        </p:sp>
        <p:sp>
          <p:nvSpPr>
            <p:cNvPr id="28" name="Right Arrow 27"/>
            <p:cNvSpPr/>
            <p:nvPr/>
          </p:nvSpPr>
          <p:spPr>
            <a:xfrm rot="5400000">
              <a:off x="9403123" y="2406381"/>
              <a:ext cx="625659" cy="375397"/>
            </a:xfrm>
            <a:prstGeom prst="rightArrow">
              <a:avLst/>
            </a:prstGeom>
            <a:solidFill>
              <a:srgbClr val="30405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ight Arrow 29">
              <a:extLst>
                <a:ext uri="{FF2B5EF4-FFF2-40B4-BE49-F238E27FC236}">
                  <a16:creationId xmlns:a16="http://schemas.microsoft.com/office/drawing/2014/main" id="{97BCBB50-4E0E-D348-AC50-53446B09843E}"/>
                </a:ext>
              </a:extLst>
            </p:cNvPr>
            <p:cNvSpPr/>
            <p:nvPr/>
          </p:nvSpPr>
          <p:spPr>
            <a:xfrm rot="5400000">
              <a:off x="9403123" y="3812615"/>
              <a:ext cx="625659" cy="375397"/>
            </a:xfrm>
            <a:prstGeom prst="rightArrow">
              <a:avLst/>
            </a:prstGeom>
            <a:solidFill>
              <a:srgbClr val="30405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1" name="Title 10">
            <a:extLst>
              <a:ext uri="{FF2B5EF4-FFF2-40B4-BE49-F238E27FC236}">
                <a16:creationId xmlns:a16="http://schemas.microsoft.com/office/drawing/2014/main" id="{585FF833-84FF-A543-A587-13A66758A8EB}"/>
              </a:ext>
            </a:extLst>
          </p:cNvPr>
          <p:cNvSpPr txBox="1">
            <a:spLocks/>
          </p:cNvSpPr>
          <p:nvPr/>
        </p:nvSpPr>
        <p:spPr>
          <a:xfrm>
            <a:off x="581464" y="370023"/>
            <a:ext cx="11047122" cy="55555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400" dirty="0">
                <a:solidFill>
                  <a:srgbClr val="1E2F4D"/>
                </a:solidFill>
                <a:latin typeface="Calibri"/>
              </a:rPr>
              <a:t>ACS Content</a:t>
            </a:r>
          </a:p>
          <a:p>
            <a:pPr fontAlgn="auto">
              <a:spcAft>
                <a:spcPts val="0"/>
              </a:spcAft>
            </a:pPr>
            <a:endParaRPr lang="en-US" sz="3200" dirty="0">
              <a:solidFill>
                <a:srgbClr val="1E2F4D"/>
              </a:solidFill>
              <a:latin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919571" y="6364454"/>
            <a:ext cx="81984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+mn-lt"/>
              </a:rPr>
              <a:t>April 2018</a:t>
            </a:r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9556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EDE5570-BFC7-4946-84AE-09D4C2DD38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90" r="699"/>
          <a:stretch/>
        </p:blipFill>
        <p:spPr>
          <a:xfrm>
            <a:off x="1783253" y="-42204"/>
            <a:ext cx="10408748" cy="61227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2EB3C5-E948-0D48-A7C2-F69AEDEFCF72}"/>
              </a:ext>
            </a:extLst>
          </p:cNvPr>
          <p:cNvSpPr/>
          <p:nvPr/>
        </p:nvSpPr>
        <p:spPr>
          <a:xfrm>
            <a:off x="0" y="-42204"/>
            <a:ext cx="12192000" cy="6119552"/>
          </a:xfrm>
          <a:prstGeom prst="rect">
            <a:avLst/>
          </a:prstGeom>
          <a:gradFill flip="none" rotWithShape="1">
            <a:gsLst>
              <a:gs pos="45000">
                <a:srgbClr val="7F8796">
                  <a:alpha val="82000"/>
                </a:srgbClr>
              </a:gs>
              <a:gs pos="22000">
                <a:srgbClr val="162E48"/>
              </a:gs>
              <a:gs pos="74000">
                <a:schemeClr val="bg1">
                  <a:lumMod val="8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itle 10">
            <a:extLst>
              <a:ext uri="{FF2B5EF4-FFF2-40B4-BE49-F238E27FC236}">
                <a16:creationId xmlns:a16="http://schemas.microsoft.com/office/drawing/2014/main" id="{35C3543C-9EC7-584E-99DC-15F9BC1C5F40}"/>
              </a:ext>
            </a:extLst>
          </p:cNvPr>
          <p:cNvSpPr txBox="1">
            <a:spLocks/>
          </p:cNvSpPr>
          <p:nvPr/>
        </p:nvSpPr>
        <p:spPr>
          <a:xfrm>
            <a:off x="803539" y="2474052"/>
            <a:ext cx="5878613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l" fontAlgn="auto">
              <a:lnSpc>
                <a:spcPts val="4060"/>
              </a:lnSpc>
              <a:spcAft>
                <a:spcPts val="0"/>
              </a:spcAft>
            </a:pPr>
            <a:r>
              <a:rPr lang="en-US" sz="4000" spc="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Census Bureau</a:t>
            </a:r>
          </a:p>
          <a:p>
            <a:pPr algn="l" fontAlgn="auto">
              <a:lnSpc>
                <a:spcPts val="4060"/>
              </a:lnSpc>
              <a:spcAft>
                <a:spcPts val="0"/>
              </a:spcAft>
            </a:pPr>
            <a:r>
              <a:rPr lang="en-US" sz="4000" spc="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Economic Programs</a:t>
            </a:r>
          </a:p>
          <a:p>
            <a:pPr algn="l" fontAlgn="auto">
              <a:spcAft>
                <a:spcPts val="0"/>
              </a:spcAft>
            </a:pPr>
            <a:endParaRPr lang="en-US" dirty="0">
              <a:solidFill>
                <a:srgbClr val="FAC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919571" y="6364454"/>
            <a:ext cx="81984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+mn-lt"/>
              </a:rPr>
              <a:t>April 2018</a:t>
            </a:r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1379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1632" b="-503"/>
          <a:stretch/>
        </p:blipFill>
        <p:spPr>
          <a:xfrm>
            <a:off x="0" y="0"/>
            <a:ext cx="6537714" cy="429657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12121"/>
            <a:ext cx="12192000" cy="6083880"/>
          </a:xfrm>
          <a:prstGeom prst="rect">
            <a:avLst/>
          </a:prstGeom>
          <a:gradFill flip="none" rotWithShape="1">
            <a:gsLst>
              <a:gs pos="44000">
                <a:srgbClr val="162E48"/>
              </a:gs>
              <a:gs pos="62000">
                <a:schemeClr val="bg1">
                  <a:lumMod val="85000"/>
                  <a:alpha val="34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86086" y="-1327"/>
            <a:ext cx="6105914" cy="3578147"/>
          </a:xfrm>
          <a:prstGeom prst="rect">
            <a:avLst/>
          </a:prstGeom>
          <a:gradFill flip="none" rotWithShape="1">
            <a:gsLst>
              <a:gs pos="28000">
                <a:srgbClr val="162E48"/>
              </a:gs>
              <a:gs pos="81000">
                <a:schemeClr val="bg1">
                  <a:lumMod val="75000"/>
                  <a:alpha val="84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Content Placeholder 9"/>
          <p:cNvSpPr txBox="1">
            <a:spLocks/>
          </p:cNvSpPr>
          <p:nvPr/>
        </p:nvSpPr>
        <p:spPr>
          <a:xfrm>
            <a:off x="456132" y="4163239"/>
            <a:ext cx="11045479" cy="191048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sz="17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Census Bureau Economic Surveys are a key source for official statistics companies can use:</a:t>
            </a:r>
          </a:p>
        </p:txBody>
      </p:sp>
      <p:sp>
        <p:nvSpPr>
          <p:cNvPr id="14" name="Content Placeholder 9"/>
          <p:cNvSpPr txBox="1">
            <a:spLocks/>
          </p:cNvSpPr>
          <p:nvPr/>
        </p:nvSpPr>
        <p:spPr>
          <a:xfrm>
            <a:off x="335865" y="3510208"/>
            <a:ext cx="5414356" cy="6234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Census Economic Surveys</a:t>
            </a:r>
            <a:endParaRPr lang="en-US" sz="17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919571" y="6364454"/>
            <a:ext cx="81984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+mn-lt"/>
              </a:rPr>
              <a:t>April 2018</a:t>
            </a:r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3661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1632" b="-503"/>
          <a:stretch/>
        </p:blipFill>
        <p:spPr>
          <a:xfrm>
            <a:off x="0" y="0"/>
            <a:ext cx="6537714" cy="429657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12121"/>
            <a:ext cx="12192000" cy="6083880"/>
          </a:xfrm>
          <a:prstGeom prst="rect">
            <a:avLst/>
          </a:prstGeom>
          <a:gradFill flip="none" rotWithShape="1">
            <a:gsLst>
              <a:gs pos="44000">
                <a:srgbClr val="162E48"/>
              </a:gs>
              <a:gs pos="62000">
                <a:schemeClr val="bg1">
                  <a:lumMod val="85000"/>
                  <a:alpha val="34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86086" y="-1327"/>
            <a:ext cx="6105914" cy="3578147"/>
          </a:xfrm>
          <a:prstGeom prst="rect">
            <a:avLst/>
          </a:prstGeom>
          <a:gradFill flip="none" rotWithShape="1">
            <a:gsLst>
              <a:gs pos="28000">
                <a:srgbClr val="162E48"/>
              </a:gs>
              <a:gs pos="81000">
                <a:schemeClr val="bg1">
                  <a:lumMod val="75000"/>
                  <a:alpha val="84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Content Placeholder 9"/>
          <p:cNvSpPr txBox="1">
            <a:spLocks/>
          </p:cNvSpPr>
          <p:nvPr/>
        </p:nvSpPr>
        <p:spPr>
          <a:xfrm>
            <a:off x="456132" y="4163239"/>
            <a:ext cx="11045479" cy="191048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sz="17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Census Bureau Economic Surveys are a key source for official statistics companies can use: </a:t>
            </a:r>
          </a:p>
          <a:p>
            <a:pPr lvl="1" fontAlgn="auto">
              <a:spcBef>
                <a:spcPts val="0"/>
              </a:spcBef>
              <a:spcAft>
                <a:spcPts val="800"/>
              </a:spcAft>
              <a:buFont typeface="Calibri" panose="020F0502020204030204" pitchFamily="34" charset="0"/>
              <a:buChar char="–"/>
              <a:defRPr/>
            </a:pPr>
            <a:r>
              <a:rPr lang="en-US" sz="1700" dirty="0">
                <a:solidFill>
                  <a:prstClr val="white"/>
                </a:solidFill>
              </a:rPr>
              <a:t>Monthly and Quarterly are small sample surveys that provide the most </a:t>
            </a:r>
            <a:r>
              <a:rPr lang="en-US" sz="1700" b="1" dirty="0">
                <a:solidFill>
                  <a:srgbClr val="FF0000"/>
                </a:solidFill>
              </a:rPr>
              <a:t>TIMELY </a:t>
            </a:r>
            <a:r>
              <a:rPr lang="en-US" sz="1700" dirty="0">
                <a:solidFill>
                  <a:prstClr val="white"/>
                </a:solidFill>
              </a:rPr>
              <a:t>data available</a:t>
            </a:r>
            <a:endParaRPr lang="en-US" sz="17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Content Placeholder 9"/>
          <p:cNvSpPr txBox="1">
            <a:spLocks/>
          </p:cNvSpPr>
          <p:nvPr/>
        </p:nvSpPr>
        <p:spPr>
          <a:xfrm>
            <a:off x="335865" y="3510208"/>
            <a:ext cx="5414356" cy="6234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Census Economic Surveys</a:t>
            </a:r>
            <a:endParaRPr lang="en-US" sz="17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Isosceles Triangle 10">
            <a:extLst>
              <a:ext uri="{FF2B5EF4-FFF2-40B4-BE49-F238E27FC236}">
                <a16:creationId xmlns:a16="http://schemas.microsoft.com/office/drawing/2014/main" id="{24BB7DE5-42C9-F746-A183-11A066D6B549}"/>
              </a:ext>
            </a:extLst>
          </p:cNvPr>
          <p:cNvSpPr/>
          <p:nvPr/>
        </p:nvSpPr>
        <p:spPr>
          <a:xfrm>
            <a:off x="8302339" y="538415"/>
            <a:ext cx="1659463" cy="1363163"/>
          </a:xfrm>
          <a:prstGeom prst="triangle">
            <a:avLst>
              <a:gd name="adj" fmla="val 49186"/>
            </a:avLst>
          </a:prstGeom>
          <a:solidFill>
            <a:srgbClr val="BA374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91440" rIns="0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b="1" dirty="0">
                <a:solidFill>
                  <a:prstClr val="white"/>
                </a:solidFill>
              </a:rPr>
              <a:t>Monthly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b="1" dirty="0">
                <a:solidFill>
                  <a:prstClr val="white"/>
                </a:solidFill>
              </a:rPr>
              <a:t>and Quarterly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b="1" dirty="0">
                <a:solidFill>
                  <a:prstClr val="white"/>
                </a:solidFill>
              </a:rPr>
              <a:t>Surveys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00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919571" y="6364454"/>
            <a:ext cx="81984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+mn-lt"/>
              </a:rPr>
              <a:t>April 2018</a:t>
            </a:r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0006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1632" b="-503"/>
          <a:stretch/>
        </p:blipFill>
        <p:spPr>
          <a:xfrm>
            <a:off x="0" y="0"/>
            <a:ext cx="6537714" cy="429657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12121"/>
            <a:ext cx="12192000" cy="6083880"/>
          </a:xfrm>
          <a:prstGeom prst="rect">
            <a:avLst/>
          </a:prstGeom>
          <a:gradFill flip="none" rotWithShape="1">
            <a:gsLst>
              <a:gs pos="44000">
                <a:srgbClr val="162E48"/>
              </a:gs>
              <a:gs pos="62000">
                <a:schemeClr val="bg1">
                  <a:lumMod val="85000"/>
                  <a:alpha val="34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86086" y="-1327"/>
            <a:ext cx="6105914" cy="3578147"/>
          </a:xfrm>
          <a:prstGeom prst="rect">
            <a:avLst/>
          </a:prstGeom>
          <a:gradFill flip="none" rotWithShape="1">
            <a:gsLst>
              <a:gs pos="28000">
                <a:srgbClr val="162E48"/>
              </a:gs>
              <a:gs pos="81000">
                <a:schemeClr val="bg1">
                  <a:lumMod val="75000"/>
                  <a:alpha val="84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Content Placeholder 9"/>
          <p:cNvSpPr txBox="1">
            <a:spLocks/>
          </p:cNvSpPr>
          <p:nvPr/>
        </p:nvSpPr>
        <p:spPr>
          <a:xfrm>
            <a:off x="456132" y="4163239"/>
            <a:ext cx="11045479" cy="191048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sz="17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Census Bureau Economic Surveys are a key source for official statistics companies can use: </a:t>
            </a:r>
          </a:p>
          <a:p>
            <a:pPr lvl="1" fontAlgn="auto">
              <a:spcBef>
                <a:spcPts val="0"/>
              </a:spcBef>
              <a:spcAft>
                <a:spcPts val="800"/>
              </a:spcAft>
              <a:buFont typeface="Calibri" panose="020F0502020204030204" pitchFamily="34" charset="0"/>
              <a:buChar char="–"/>
              <a:defRPr/>
            </a:pPr>
            <a:r>
              <a:rPr lang="en-US" sz="1700" dirty="0">
                <a:solidFill>
                  <a:prstClr val="white"/>
                </a:solidFill>
              </a:rPr>
              <a:t>Monthly and Quarterly are small sample surveys that provide the most </a:t>
            </a:r>
            <a:r>
              <a:rPr lang="en-US" sz="1700" b="1" dirty="0">
                <a:solidFill>
                  <a:srgbClr val="FF0000"/>
                </a:solidFill>
              </a:rPr>
              <a:t>TIMELY </a:t>
            </a:r>
            <a:r>
              <a:rPr lang="en-US" sz="1700" dirty="0">
                <a:solidFill>
                  <a:prstClr val="white"/>
                </a:solidFill>
              </a:rPr>
              <a:t>data available</a:t>
            </a:r>
          </a:p>
          <a:p>
            <a:pPr lvl="1" fontAlgn="auto">
              <a:spcBef>
                <a:spcPts val="0"/>
              </a:spcBef>
              <a:spcAft>
                <a:spcPts val="800"/>
              </a:spcAft>
              <a:buFont typeface="Calibri" panose="020F0502020204030204" pitchFamily="34" charset="0"/>
              <a:buChar char="–"/>
              <a:defRPr/>
            </a:pPr>
            <a:r>
              <a:rPr lang="en-US" sz="1700" dirty="0">
                <a:solidFill>
                  <a:prstClr val="white"/>
                </a:solidFill>
              </a:rPr>
              <a:t>Annual surveys have larger samples and provide the most up-to-date </a:t>
            </a:r>
            <a:r>
              <a:rPr lang="en-US" sz="1700" b="1" dirty="0">
                <a:solidFill>
                  <a:srgbClr val="3B983C"/>
                </a:solidFill>
              </a:rPr>
              <a:t>TREND</a:t>
            </a:r>
            <a:r>
              <a:rPr lang="en-US" sz="1700" dirty="0">
                <a:solidFill>
                  <a:prstClr val="white"/>
                </a:solidFill>
              </a:rPr>
              <a:t> data available</a:t>
            </a:r>
            <a:endParaRPr lang="en-US" sz="17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Content Placeholder 9"/>
          <p:cNvSpPr txBox="1">
            <a:spLocks/>
          </p:cNvSpPr>
          <p:nvPr/>
        </p:nvSpPr>
        <p:spPr>
          <a:xfrm>
            <a:off x="335865" y="3510208"/>
            <a:ext cx="5414356" cy="6234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Census Economic Surveys</a:t>
            </a:r>
            <a:endParaRPr lang="en-US" sz="17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Isosceles Triangle 10">
            <a:extLst>
              <a:ext uri="{FF2B5EF4-FFF2-40B4-BE49-F238E27FC236}">
                <a16:creationId xmlns:a16="http://schemas.microsoft.com/office/drawing/2014/main" id="{24BB7DE5-42C9-F746-A183-11A066D6B549}"/>
              </a:ext>
            </a:extLst>
          </p:cNvPr>
          <p:cNvSpPr/>
          <p:nvPr/>
        </p:nvSpPr>
        <p:spPr>
          <a:xfrm>
            <a:off x="8302339" y="538415"/>
            <a:ext cx="1659463" cy="1363163"/>
          </a:xfrm>
          <a:prstGeom prst="triangle">
            <a:avLst>
              <a:gd name="adj" fmla="val 49186"/>
            </a:avLst>
          </a:prstGeom>
          <a:solidFill>
            <a:srgbClr val="BA374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91440" rIns="0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b="1" dirty="0">
                <a:solidFill>
                  <a:prstClr val="white"/>
                </a:solidFill>
              </a:rPr>
              <a:t>Monthly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b="1" dirty="0">
                <a:solidFill>
                  <a:prstClr val="white"/>
                </a:solidFill>
              </a:rPr>
              <a:t>and Quarterly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b="1" dirty="0">
                <a:solidFill>
                  <a:prstClr val="white"/>
                </a:solidFill>
              </a:rPr>
              <a:t>Surveys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00" dirty="0">
              <a:solidFill>
                <a:prstClr val="white"/>
              </a:solidFill>
            </a:endParaRPr>
          </a:p>
        </p:txBody>
      </p:sp>
      <p:sp>
        <p:nvSpPr>
          <p:cNvPr id="22" name="Trapezoid 21">
            <a:extLst>
              <a:ext uri="{FF2B5EF4-FFF2-40B4-BE49-F238E27FC236}">
                <a16:creationId xmlns:a16="http://schemas.microsoft.com/office/drawing/2014/main" id="{0A36185C-0019-8349-80B8-1B84796AB436}"/>
              </a:ext>
            </a:extLst>
          </p:cNvPr>
          <p:cNvSpPr/>
          <p:nvPr/>
        </p:nvSpPr>
        <p:spPr>
          <a:xfrm>
            <a:off x="7779915" y="1879239"/>
            <a:ext cx="2704311" cy="849454"/>
          </a:xfrm>
          <a:prstGeom prst="trapezoid">
            <a:avLst>
              <a:gd name="adj" fmla="val 62899"/>
            </a:avLst>
          </a:prstGeom>
          <a:solidFill>
            <a:srgbClr val="3B983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0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b="1" dirty="0">
                <a:solidFill>
                  <a:prstClr val="white"/>
                </a:solidFill>
              </a:rPr>
              <a:t>Annual Surveys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919571" y="6364454"/>
            <a:ext cx="81984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+mn-lt"/>
              </a:rPr>
              <a:t>April 2018</a:t>
            </a:r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8196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1632" b="-503"/>
          <a:stretch/>
        </p:blipFill>
        <p:spPr>
          <a:xfrm>
            <a:off x="0" y="0"/>
            <a:ext cx="6537714" cy="429657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12121"/>
            <a:ext cx="12192000" cy="6083880"/>
          </a:xfrm>
          <a:prstGeom prst="rect">
            <a:avLst/>
          </a:prstGeom>
          <a:gradFill flip="none" rotWithShape="1">
            <a:gsLst>
              <a:gs pos="44000">
                <a:srgbClr val="162E48"/>
              </a:gs>
              <a:gs pos="62000">
                <a:schemeClr val="bg1">
                  <a:lumMod val="85000"/>
                  <a:alpha val="34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86086" y="-1327"/>
            <a:ext cx="6105914" cy="3578147"/>
          </a:xfrm>
          <a:prstGeom prst="rect">
            <a:avLst/>
          </a:prstGeom>
          <a:gradFill flip="none" rotWithShape="1">
            <a:gsLst>
              <a:gs pos="28000">
                <a:srgbClr val="162E48"/>
              </a:gs>
              <a:gs pos="81000">
                <a:schemeClr val="bg1">
                  <a:lumMod val="75000"/>
                  <a:alpha val="84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Content Placeholder 9"/>
          <p:cNvSpPr txBox="1">
            <a:spLocks/>
          </p:cNvSpPr>
          <p:nvPr/>
        </p:nvSpPr>
        <p:spPr>
          <a:xfrm>
            <a:off x="456132" y="4163239"/>
            <a:ext cx="11045479" cy="191048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sz="17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Census Bureau Economic Surveys are a key source for official statistics companies can use: </a:t>
            </a:r>
          </a:p>
          <a:p>
            <a:pPr lvl="1" fontAlgn="auto">
              <a:spcBef>
                <a:spcPts val="0"/>
              </a:spcBef>
              <a:spcAft>
                <a:spcPts val="800"/>
              </a:spcAft>
              <a:buFont typeface="Calibri" panose="020F0502020204030204" pitchFamily="34" charset="0"/>
              <a:buChar char="–"/>
              <a:defRPr/>
            </a:pPr>
            <a:r>
              <a:rPr lang="en-US" sz="1700" dirty="0">
                <a:solidFill>
                  <a:prstClr val="white"/>
                </a:solidFill>
              </a:rPr>
              <a:t>Monthly and Quarterly are small sample surveys that provide the most </a:t>
            </a:r>
            <a:r>
              <a:rPr lang="en-US" sz="1700" b="1" dirty="0">
                <a:solidFill>
                  <a:srgbClr val="FF0000"/>
                </a:solidFill>
              </a:rPr>
              <a:t>TIMELY </a:t>
            </a:r>
            <a:r>
              <a:rPr lang="en-US" sz="1700" dirty="0">
                <a:solidFill>
                  <a:prstClr val="white"/>
                </a:solidFill>
              </a:rPr>
              <a:t>data available</a:t>
            </a:r>
          </a:p>
          <a:p>
            <a:pPr lvl="1" fontAlgn="auto">
              <a:spcBef>
                <a:spcPts val="0"/>
              </a:spcBef>
              <a:spcAft>
                <a:spcPts val="800"/>
              </a:spcAft>
              <a:buFont typeface="Calibri" panose="020F0502020204030204" pitchFamily="34" charset="0"/>
              <a:buChar char="–"/>
              <a:defRPr/>
            </a:pPr>
            <a:r>
              <a:rPr lang="en-US" sz="1700" dirty="0">
                <a:solidFill>
                  <a:prstClr val="white"/>
                </a:solidFill>
              </a:rPr>
              <a:t>Annual surveys have larger samples and provide the most up-to-date </a:t>
            </a:r>
            <a:r>
              <a:rPr lang="en-US" sz="1700" b="1" dirty="0">
                <a:solidFill>
                  <a:srgbClr val="3B983C"/>
                </a:solidFill>
              </a:rPr>
              <a:t>TREND</a:t>
            </a:r>
            <a:r>
              <a:rPr lang="en-US" sz="1700" dirty="0">
                <a:solidFill>
                  <a:prstClr val="white"/>
                </a:solidFill>
              </a:rPr>
              <a:t> data available</a:t>
            </a:r>
          </a:p>
          <a:p>
            <a:pPr lvl="1" fontAlgn="auto">
              <a:spcBef>
                <a:spcPts val="0"/>
              </a:spcBef>
              <a:spcAft>
                <a:spcPts val="800"/>
              </a:spcAft>
              <a:buFont typeface="Calibri" panose="020F0502020204030204" pitchFamily="34" charset="0"/>
              <a:buChar char="–"/>
              <a:defRPr/>
            </a:pPr>
            <a:r>
              <a:rPr lang="en-US" sz="1700" dirty="0">
                <a:solidFill>
                  <a:prstClr val="white"/>
                </a:solidFill>
              </a:rPr>
              <a:t>Every 5 years, the Economic Census measures all businesses and provides the most </a:t>
            </a:r>
            <a:r>
              <a:rPr lang="en-US" sz="1700" b="1" dirty="0">
                <a:solidFill>
                  <a:srgbClr val="509BD7"/>
                </a:solidFill>
              </a:rPr>
              <a:t>COMPREHENSIVE</a:t>
            </a:r>
            <a:r>
              <a:rPr lang="en-US" sz="1700" dirty="0">
                <a:solidFill>
                  <a:prstClr val="white"/>
                </a:solidFill>
              </a:rPr>
              <a:t> data available</a:t>
            </a:r>
            <a:endParaRPr lang="en-US" sz="17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Content Placeholder 9"/>
          <p:cNvSpPr txBox="1">
            <a:spLocks/>
          </p:cNvSpPr>
          <p:nvPr/>
        </p:nvSpPr>
        <p:spPr>
          <a:xfrm>
            <a:off x="335865" y="3510208"/>
            <a:ext cx="5414356" cy="6234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Census Economic Surveys</a:t>
            </a:r>
            <a:endParaRPr lang="en-US" sz="17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Isosceles Triangle 10">
            <a:extLst>
              <a:ext uri="{FF2B5EF4-FFF2-40B4-BE49-F238E27FC236}">
                <a16:creationId xmlns:a16="http://schemas.microsoft.com/office/drawing/2014/main" id="{24BB7DE5-42C9-F746-A183-11A066D6B549}"/>
              </a:ext>
            </a:extLst>
          </p:cNvPr>
          <p:cNvSpPr/>
          <p:nvPr/>
        </p:nvSpPr>
        <p:spPr>
          <a:xfrm>
            <a:off x="8302339" y="538415"/>
            <a:ext cx="1659463" cy="1363163"/>
          </a:xfrm>
          <a:prstGeom prst="triangle">
            <a:avLst>
              <a:gd name="adj" fmla="val 49186"/>
            </a:avLst>
          </a:prstGeom>
          <a:solidFill>
            <a:srgbClr val="BA374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91440" rIns="0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b="1" dirty="0">
                <a:solidFill>
                  <a:prstClr val="white"/>
                </a:solidFill>
              </a:rPr>
              <a:t>Monthly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b="1" dirty="0">
                <a:solidFill>
                  <a:prstClr val="white"/>
                </a:solidFill>
              </a:rPr>
              <a:t>and Quarterly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b="1" dirty="0">
                <a:solidFill>
                  <a:prstClr val="white"/>
                </a:solidFill>
              </a:rPr>
              <a:t>Surveys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00" dirty="0">
              <a:solidFill>
                <a:prstClr val="white"/>
              </a:solidFill>
            </a:endParaRPr>
          </a:p>
        </p:txBody>
      </p:sp>
      <p:sp>
        <p:nvSpPr>
          <p:cNvPr id="22" name="Trapezoid 21">
            <a:extLst>
              <a:ext uri="{FF2B5EF4-FFF2-40B4-BE49-F238E27FC236}">
                <a16:creationId xmlns:a16="http://schemas.microsoft.com/office/drawing/2014/main" id="{0A36185C-0019-8349-80B8-1B84796AB436}"/>
              </a:ext>
            </a:extLst>
          </p:cNvPr>
          <p:cNvSpPr/>
          <p:nvPr/>
        </p:nvSpPr>
        <p:spPr>
          <a:xfrm>
            <a:off x="7779915" y="1879239"/>
            <a:ext cx="2704311" cy="849454"/>
          </a:xfrm>
          <a:prstGeom prst="trapezoid">
            <a:avLst>
              <a:gd name="adj" fmla="val 62899"/>
            </a:avLst>
          </a:prstGeom>
          <a:solidFill>
            <a:srgbClr val="3B983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0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b="1" dirty="0">
                <a:solidFill>
                  <a:prstClr val="white"/>
                </a:solidFill>
              </a:rPr>
              <a:t>Annual Surveys</a:t>
            </a:r>
          </a:p>
        </p:txBody>
      </p:sp>
      <p:sp>
        <p:nvSpPr>
          <p:cNvPr id="23" name="Trapezoid 22">
            <a:extLst>
              <a:ext uri="{FF2B5EF4-FFF2-40B4-BE49-F238E27FC236}">
                <a16:creationId xmlns:a16="http://schemas.microsoft.com/office/drawing/2014/main" id="{880044EF-8033-1448-82A1-3040640D78F2}"/>
              </a:ext>
            </a:extLst>
          </p:cNvPr>
          <p:cNvSpPr/>
          <p:nvPr/>
        </p:nvSpPr>
        <p:spPr>
          <a:xfrm>
            <a:off x="7256362" y="2728693"/>
            <a:ext cx="3751414" cy="849454"/>
          </a:xfrm>
          <a:prstGeom prst="trapezoid">
            <a:avLst>
              <a:gd name="adj" fmla="val 61792"/>
            </a:avLst>
          </a:prstGeom>
          <a:solidFill>
            <a:srgbClr val="509BD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b="1" dirty="0">
                <a:solidFill>
                  <a:prstClr val="white"/>
                </a:solidFill>
              </a:rPr>
              <a:t>Economic Census – Every 5 years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919571" y="6364454"/>
            <a:ext cx="81984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+mn-lt"/>
              </a:rPr>
              <a:t>April 2018</a:t>
            </a:r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4207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742281F-F28C-704A-B078-3FE8E650512B}"/>
              </a:ext>
            </a:extLst>
          </p:cNvPr>
          <p:cNvGrpSpPr/>
          <p:nvPr/>
        </p:nvGrpSpPr>
        <p:grpSpPr>
          <a:xfrm>
            <a:off x="7445829" y="-13855"/>
            <a:ext cx="4746171" cy="6117378"/>
            <a:chOff x="4441744" y="-8688"/>
            <a:chExt cx="4702256" cy="606077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038A234-B200-A845-B1B8-C89D07AB4A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00" r="22051"/>
            <a:stretch/>
          </p:blipFill>
          <p:spPr>
            <a:xfrm>
              <a:off x="6857994" y="-8688"/>
              <a:ext cx="2286005" cy="2361687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99"/>
            <a:stretch/>
          </p:blipFill>
          <p:spPr>
            <a:xfrm>
              <a:off x="4441744" y="1976278"/>
              <a:ext cx="2416251" cy="200600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14" t="14350" r="8817" b="10646"/>
            <a:stretch/>
          </p:blipFill>
          <p:spPr>
            <a:xfrm>
              <a:off x="6857995" y="3994698"/>
              <a:ext cx="2286004" cy="205739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/>
            <a:srcRect l="2634" t="340" r="27580" b="10656"/>
            <a:stretch/>
          </p:blipFill>
          <p:spPr>
            <a:xfrm>
              <a:off x="4443930" y="4005562"/>
              <a:ext cx="2414065" cy="204652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/>
            <a:srcRect l="35503" r="4120" b="19508"/>
            <a:stretch/>
          </p:blipFill>
          <p:spPr>
            <a:xfrm>
              <a:off x="6857996" y="1991567"/>
              <a:ext cx="2286004" cy="201135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55" t="7670" r="28342" b="22192"/>
            <a:stretch/>
          </p:blipFill>
          <p:spPr>
            <a:xfrm>
              <a:off x="4441744" y="4465"/>
              <a:ext cx="2416250" cy="1989238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9112578" y="65044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E158E5-060B-9E49-99C0-78060A09AA1B}"/>
              </a:ext>
            </a:extLst>
          </p:cNvPr>
          <p:cNvSpPr/>
          <p:nvPr/>
        </p:nvSpPr>
        <p:spPr>
          <a:xfrm>
            <a:off x="0" y="-57756"/>
            <a:ext cx="11899075" cy="6119552"/>
          </a:xfrm>
          <a:prstGeom prst="rect">
            <a:avLst/>
          </a:prstGeom>
          <a:gradFill flip="none" rotWithShape="1">
            <a:gsLst>
              <a:gs pos="63000">
                <a:srgbClr val="162E48"/>
              </a:gs>
              <a:gs pos="69000">
                <a:schemeClr val="bg1">
                  <a:lumMod val="85000"/>
                  <a:alpha val="11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Title 10">
            <a:extLst>
              <a:ext uri="{FF2B5EF4-FFF2-40B4-BE49-F238E27FC236}">
                <a16:creationId xmlns:a16="http://schemas.microsoft.com/office/drawing/2014/main" id="{0FD2685C-E8BE-F342-A7FB-7E527E330CF2}"/>
              </a:ext>
            </a:extLst>
          </p:cNvPr>
          <p:cNvSpPr txBox="1">
            <a:spLocks/>
          </p:cNvSpPr>
          <p:nvPr/>
        </p:nvSpPr>
        <p:spPr>
          <a:xfrm>
            <a:off x="868342" y="1877332"/>
            <a:ext cx="4563057" cy="7076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l" fontAlgn="auto">
              <a:lnSpc>
                <a:spcPts val="4060"/>
              </a:lnSpc>
              <a:spcAft>
                <a:spcPts val="0"/>
              </a:spcAft>
            </a:pPr>
            <a:r>
              <a:rPr lang="en-US" sz="4000" spc="1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Opening Remarks</a:t>
            </a:r>
            <a:endParaRPr lang="en-US" sz="4000" dirty="0">
              <a:solidFill>
                <a:srgbClr val="FAC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68342" y="3238080"/>
            <a:ext cx="62845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+mn-lt"/>
              </a:rPr>
              <a:t>Kimberly P. </a:t>
            </a:r>
            <a:r>
              <a:rPr lang="en-US" sz="2800" dirty="0" smtClean="0">
                <a:solidFill>
                  <a:schemeClr val="bg1"/>
                </a:solidFill>
                <a:latin typeface="+mn-lt"/>
              </a:rPr>
              <a:t>Moore</a:t>
            </a:r>
          </a:p>
          <a:p>
            <a:r>
              <a:rPr lang="en-US" sz="2800" smtClean="0">
                <a:solidFill>
                  <a:schemeClr val="bg1"/>
                </a:solidFill>
                <a:latin typeface="+mn-lt"/>
              </a:rPr>
              <a:t>Survey </a:t>
            </a:r>
            <a:r>
              <a:rPr lang="en-US" sz="2800" dirty="0" smtClean="0">
                <a:solidFill>
                  <a:schemeClr val="bg1"/>
                </a:solidFill>
                <a:latin typeface="+mn-lt"/>
              </a:rPr>
              <a:t>Director for the Economic Census</a:t>
            </a:r>
            <a:endParaRPr lang="en-US" sz="2800" dirty="0" smtClean="0">
              <a:solidFill>
                <a:schemeClr val="bg1"/>
              </a:solidFill>
              <a:latin typeface="+mn-lt"/>
            </a:endParaRPr>
          </a:p>
          <a:p>
            <a:r>
              <a:rPr lang="en-US" sz="2800" dirty="0" smtClean="0">
                <a:solidFill>
                  <a:schemeClr val="bg1"/>
                </a:solidFill>
                <a:latin typeface="+mn-lt"/>
              </a:rPr>
              <a:t>Chief, Economy-Wide Statistics Division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+mn-lt"/>
              </a:rPr>
              <a:t>U.S. Census Bureau</a:t>
            </a:r>
            <a:endParaRPr lang="en-US" sz="2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919571" y="6364454"/>
            <a:ext cx="81984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+mn-lt"/>
              </a:rPr>
              <a:t>April 2018</a:t>
            </a:r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93135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1632" b="-503"/>
          <a:stretch/>
        </p:blipFill>
        <p:spPr>
          <a:xfrm>
            <a:off x="0" y="0"/>
            <a:ext cx="6537714" cy="429657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12121"/>
            <a:ext cx="12192000" cy="6083880"/>
          </a:xfrm>
          <a:prstGeom prst="rect">
            <a:avLst/>
          </a:prstGeom>
          <a:gradFill flip="none" rotWithShape="1">
            <a:gsLst>
              <a:gs pos="44000">
                <a:srgbClr val="162E48"/>
              </a:gs>
              <a:gs pos="62000">
                <a:schemeClr val="bg1">
                  <a:lumMod val="85000"/>
                  <a:alpha val="34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86086" y="-1327"/>
            <a:ext cx="6105914" cy="3578147"/>
          </a:xfrm>
          <a:prstGeom prst="rect">
            <a:avLst/>
          </a:prstGeom>
          <a:gradFill flip="none" rotWithShape="1">
            <a:gsLst>
              <a:gs pos="28000">
                <a:srgbClr val="162E48"/>
              </a:gs>
              <a:gs pos="81000">
                <a:schemeClr val="bg1">
                  <a:lumMod val="75000"/>
                  <a:alpha val="84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Content Placeholder 9"/>
          <p:cNvSpPr txBox="1">
            <a:spLocks/>
          </p:cNvSpPr>
          <p:nvPr/>
        </p:nvSpPr>
        <p:spPr>
          <a:xfrm>
            <a:off x="456132" y="4163239"/>
            <a:ext cx="11045479" cy="191048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sz="17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Census Bureau Economic Surveys are a key source for official statistics companies can use: </a:t>
            </a:r>
          </a:p>
          <a:p>
            <a:pPr lvl="1" fontAlgn="auto">
              <a:spcBef>
                <a:spcPts val="0"/>
              </a:spcBef>
              <a:spcAft>
                <a:spcPts val="800"/>
              </a:spcAft>
              <a:buFont typeface="Calibri" panose="020F0502020204030204" pitchFamily="34" charset="0"/>
              <a:buChar char="–"/>
              <a:defRPr/>
            </a:pPr>
            <a:r>
              <a:rPr lang="en-US" sz="1700" dirty="0">
                <a:solidFill>
                  <a:prstClr val="white"/>
                </a:solidFill>
              </a:rPr>
              <a:t>Monthly and Quarterly are small sample surveys that provide the most </a:t>
            </a:r>
            <a:r>
              <a:rPr lang="en-US" sz="1700" b="1" dirty="0">
                <a:solidFill>
                  <a:srgbClr val="FF0000"/>
                </a:solidFill>
              </a:rPr>
              <a:t>TIMELY </a:t>
            </a:r>
            <a:r>
              <a:rPr lang="en-US" sz="1700" dirty="0">
                <a:solidFill>
                  <a:prstClr val="white"/>
                </a:solidFill>
              </a:rPr>
              <a:t>data available</a:t>
            </a:r>
          </a:p>
          <a:p>
            <a:pPr lvl="1" fontAlgn="auto">
              <a:spcBef>
                <a:spcPts val="0"/>
              </a:spcBef>
              <a:spcAft>
                <a:spcPts val="800"/>
              </a:spcAft>
              <a:buFont typeface="Calibri" panose="020F0502020204030204" pitchFamily="34" charset="0"/>
              <a:buChar char="–"/>
              <a:defRPr/>
            </a:pPr>
            <a:r>
              <a:rPr lang="en-US" sz="1700" dirty="0">
                <a:solidFill>
                  <a:prstClr val="white"/>
                </a:solidFill>
              </a:rPr>
              <a:t>Annual surveys have larger samples and provide the most up-to-date </a:t>
            </a:r>
            <a:r>
              <a:rPr lang="en-US" sz="1700" b="1" dirty="0">
                <a:solidFill>
                  <a:srgbClr val="3B983C"/>
                </a:solidFill>
              </a:rPr>
              <a:t>TREND</a:t>
            </a:r>
            <a:r>
              <a:rPr lang="en-US" sz="1700" dirty="0">
                <a:solidFill>
                  <a:prstClr val="white"/>
                </a:solidFill>
              </a:rPr>
              <a:t> data available</a:t>
            </a:r>
          </a:p>
          <a:p>
            <a:pPr lvl="1" fontAlgn="auto">
              <a:spcBef>
                <a:spcPts val="0"/>
              </a:spcBef>
              <a:spcAft>
                <a:spcPts val="800"/>
              </a:spcAft>
              <a:buFont typeface="Calibri" panose="020F0502020204030204" pitchFamily="34" charset="0"/>
              <a:buChar char="–"/>
              <a:defRPr/>
            </a:pPr>
            <a:r>
              <a:rPr lang="en-US" sz="1700" dirty="0">
                <a:solidFill>
                  <a:prstClr val="white"/>
                </a:solidFill>
              </a:rPr>
              <a:t>Every 5 years, the Economic Census measures all businesses and provides the most </a:t>
            </a:r>
            <a:r>
              <a:rPr lang="en-US" sz="1700" b="1" dirty="0">
                <a:solidFill>
                  <a:srgbClr val="509BD7"/>
                </a:solidFill>
              </a:rPr>
              <a:t>COMPREHENSIVE</a:t>
            </a:r>
            <a:r>
              <a:rPr lang="en-US" sz="1700" dirty="0">
                <a:solidFill>
                  <a:prstClr val="white"/>
                </a:solidFill>
              </a:rPr>
              <a:t> data available</a:t>
            </a:r>
          </a:p>
          <a:p>
            <a:pPr fontAlgn="auto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sz="17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These surveys set the standard for U.S. economic statistics, and are fueled by the data provided by individual businesses</a:t>
            </a:r>
          </a:p>
          <a:p>
            <a:pPr lvl="1" fontAlgn="auto">
              <a:spcBef>
                <a:spcPts val="0"/>
              </a:spcBef>
              <a:spcAft>
                <a:spcPts val="800"/>
              </a:spcAft>
              <a:buFont typeface="Calibri" panose="020F0502020204030204" pitchFamily="34" charset="0"/>
              <a:buChar char="–"/>
              <a:defRPr/>
            </a:pPr>
            <a:endParaRPr lang="en-US" sz="17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Content Placeholder 9"/>
          <p:cNvSpPr txBox="1">
            <a:spLocks/>
          </p:cNvSpPr>
          <p:nvPr/>
        </p:nvSpPr>
        <p:spPr>
          <a:xfrm>
            <a:off x="335865" y="3510208"/>
            <a:ext cx="5414356" cy="6234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Census Economic Surveys</a:t>
            </a:r>
            <a:endParaRPr lang="en-US" sz="17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Isosceles Triangle 10">
            <a:extLst>
              <a:ext uri="{FF2B5EF4-FFF2-40B4-BE49-F238E27FC236}">
                <a16:creationId xmlns:a16="http://schemas.microsoft.com/office/drawing/2014/main" id="{24BB7DE5-42C9-F746-A183-11A066D6B549}"/>
              </a:ext>
            </a:extLst>
          </p:cNvPr>
          <p:cNvSpPr/>
          <p:nvPr/>
        </p:nvSpPr>
        <p:spPr>
          <a:xfrm>
            <a:off x="8302339" y="538415"/>
            <a:ext cx="1659463" cy="1363163"/>
          </a:xfrm>
          <a:prstGeom prst="triangle">
            <a:avLst>
              <a:gd name="adj" fmla="val 49186"/>
            </a:avLst>
          </a:prstGeom>
          <a:solidFill>
            <a:srgbClr val="BA374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91440" rIns="0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b="1" dirty="0">
                <a:solidFill>
                  <a:prstClr val="white"/>
                </a:solidFill>
              </a:rPr>
              <a:t>Monthly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b="1" dirty="0">
                <a:solidFill>
                  <a:prstClr val="white"/>
                </a:solidFill>
              </a:rPr>
              <a:t>and Quarterly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b="1" dirty="0">
                <a:solidFill>
                  <a:prstClr val="white"/>
                </a:solidFill>
              </a:rPr>
              <a:t>Surveys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00" dirty="0">
              <a:solidFill>
                <a:prstClr val="white"/>
              </a:solidFill>
            </a:endParaRPr>
          </a:p>
        </p:txBody>
      </p:sp>
      <p:sp>
        <p:nvSpPr>
          <p:cNvPr id="22" name="Trapezoid 21">
            <a:extLst>
              <a:ext uri="{FF2B5EF4-FFF2-40B4-BE49-F238E27FC236}">
                <a16:creationId xmlns:a16="http://schemas.microsoft.com/office/drawing/2014/main" id="{0A36185C-0019-8349-80B8-1B84796AB436}"/>
              </a:ext>
            </a:extLst>
          </p:cNvPr>
          <p:cNvSpPr/>
          <p:nvPr/>
        </p:nvSpPr>
        <p:spPr>
          <a:xfrm>
            <a:off x="7779915" y="1879239"/>
            <a:ext cx="2704311" cy="849454"/>
          </a:xfrm>
          <a:prstGeom prst="trapezoid">
            <a:avLst>
              <a:gd name="adj" fmla="val 62899"/>
            </a:avLst>
          </a:prstGeom>
          <a:solidFill>
            <a:srgbClr val="3B983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0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b="1" dirty="0">
                <a:solidFill>
                  <a:prstClr val="white"/>
                </a:solidFill>
              </a:rPr>
              <a:t>Annual Surveys</a:t>
            </a:r>
          </a:p>
        </p:txBody>
      </p:sp>
      <p:sp>
        <p:nvSpPr>
          <p:cNvPr id="23" name="Trapezoid 22">
            <a:extLst>
              <a:ext uri="{FF2B5EF4-FFF2-40B4-BE49-F238E27FC236}">
                <a16:creationId xmlns:a16="http://schemas.microsoft.com/office/drawing/2014/main" id="{880044EF-8033-1448-82A1-3040640D78F2}"/>
              </a:ext>
            </a:extLst>
          </p:cNvPr>
          <p:cNvSpPr/>
          <p:nvPr/>
        </p:nvSpPr>
        <p:spPr>
          <a:xfrm>
            <a:off x="7256362" y="2728693"/>
            <a:ext cx="3751414" cy="849454"/>
          </a:xfrm>
          <a:prstGeom prst="trapezoid">
            <a:avLst>
              <a:gd name="adj" fmla="val 61792"/>
            </a:avLst>
          </a:prstGeom>
          <a:solidFill>
            <a:srgbClr val="509BD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b="1" dirty="0">
                <a:solidFill>
                  <a:prstClr val="white"/>
                </a:solidFill>
              </a:rPr>
              <a:t>Economic Census – Every 5 years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919571" y="6364454"/>
            <a:ext cx="81984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+mn-lt"/>
              </a:rPr>
              <a:t>April 2018</a:t>
            </a:r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7473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8BCDBE8-DD33-AC46-BA0A-87378034D10C}"/>
              </a:ext>
            </a:extLst>
          </p:cNvPr>
          <p:cNvSpPr/>
          <p:nvPr/>
        </p:nvSpPr>
        <p:spPr>
          <a:xfrm>
            <a:off x="0" y="0"/>
            <a:ext cx="12192000" cy="6096000"/>
          </a:xfrm>
          <a:prstGeom prst="rect">
            <a:avLst/>
          </a:prstGeom>
          <a:gradFill flip="none" rotWithShape="1">
            <a:gsLst>
              <a:gs pos="76000">
                <a:srgbClr val="7F8796">
                  <a:alpha val="87000"/>
                </a:srgbClr>
              </a:gs>
              <a:gs pos="63500">
                <a:srgbClr val="4B5B6F"/>
              </a:gs>
              <a:gs pos="51000">
                <a:srgbClr val="162E48"/>
              </a:gs>
              <a:gs pos="91000">
                <a:schemeClr val="bg1">
                  <a:lumMod val="85000"/>
                  <a:alpha val="48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itle 10">
            <a:extLst>
              <a:ext uri="{FF2B5EF4-FFF2-40B4-BE49-F238E27FC236}">
                <a16:creationId xmlns:a16="http://schemas.microsoft.com/office/drawing/2014/main" id="{9792A78C-260A-BC43-BCE1-A4F024FA3691}"/>
              </a:ext>
            </a:extLst>
          </p:cNvPr>
          <p:cNvSpPr txBox="1">
            <a:spLocks/>
          </p:cNvSpPr>
          <p:nvPr/>
        </p:nvSpPr>
        <p:spPr>
          <a:xfrm>
            <a:off x="803539" y="2476500"/>
            <a:ext cx="5878613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l" fontAlgn="auto">
              <a:lnSpc>
                <a:spcPts val="4060"/>
              </a:lnSpc>
              <a:spcAft>
                <a:spcPts val="0"/>
              </a:spcAft>
            </a:pPr>
            <a:r>
              <a:rPr lang="en-US" sz="4000" spc="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Census Economic Surveys</a:t>
            </a:r>
          </a:p>
          <a:p>
            <a:pPr algn="l" fontAlgn="auto">
              <a:lnSpc>
                <a:spcPts val="4060"/>
              </a:lnSpc>
              <a:spcAft>
                <a:spcPts val="0"/>
              </a:spcAft>
            </a:pPr>
            <a:r>
              <a:rPr lang="en-US" sz="4000" spc="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Additional Information</a:t>
            </a:r>
          </a:p>
          <a:p>
            <a:pPr algn="l" fontAlgn="auto">
              <a:spcAft>
                <a:spcPts val="0"/>
              </a:spcAft>
            </a:pPr>
            <a:endParaRPr lang="en-US" dirty="0">
              <a:solidFill>
                <a:srgbClr val="FAC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19571" y="6364454"/>
            <a:ext cx="81984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+mn-lt"/>
              </a:rPr>
              <a:t>April 2018</a:t>
            </a:r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0657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1"/>
          <p:cNvSpPr txBox="1">
            <a:spLocks/>
          </p:cNvSpPr>
          <p:nvPr/>
        </p:nvSpPr>
        <p:spPr>
          <a:xfrm>
            <a:off x="585484" y="1280158"/>
            <a:ext cx="6488555" cy="473810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800"/>
              </a:spcAft>
              <a:buClr>
                <a:srgbClr val="002060"/>
              </a:buClr>
              <a:buFont typeface="Arial" charset="0"/>
              <a:buChar char="•"/>
            </a:pPr>
            <a:r>
              <a:rPr lang="en-US" sz="1800" dirty="0">
                <a:cs typeface="Arial" panose="020B0604020202020204" pitchFamily="34" charset="0"/>
              </a:rPr>
              <a:t>17 Census Bureau surveys that provide key economic statistics for nearly every sector</a:t>
            </a:r>
          </a:p>
          <a:p>
            <a:pPr lvl="1">
              <a:spcBef>
                <a:spcPts val="0"/>
              </a:spcBef>
              <a:spcAft>
                <a:spcPts val="800"/>
              </a:spcAft>
              <a:buClr>
                <a:srgbClr val="002060"/>
              </a:buClr>
              <a:buFont typeface=".AppleSystemUIFont" charset="-120"/>
              <a:buChar char="-"/>
            </a:pPr>
            <a:r>
              <a:rPr lang="en-US" sz="1800" dirty="0">
                <a:cs typeface="Arial" panose="020B0604020202020204" pitchFamily="34" charset="0"/>
              </a:rPr>
              <a:t>Monthly, including:</a:t>
            </a:r>
          </a:p>
          <a:p>
            <a:pPr lvl="2">
              <a:spcBef>
                <a:spcPts val="0"/>
              </a:spcBef>
              <a:spcAft>
                <a:spcPts val="800"/>
              </a:spcAft>
              <a:buClr>
                <a:srgbClr val="002060"/>
              </a:buClr>
              <a:buFont typeface="Arial" charset="0"/>
              <a:buChar char="•"/>
            </a:pPr>
            <a:r>
              <a:rPr lang="en-US" sz="1800" dirty="0">
                <a:cs typeface="Arial" panose="020B0604020202020204" pitchFamily="34" charset="0"/>
              </a:rPr>
              <a:t>Retail Trade Survey, Building Permits, and Exports/Imports</a:t>
            </a:r>
          </a:p>
          <a:p>
            <a:pPr lvl="1">
              <a:spcBef>
                <a:spcPts val="0"/>
              </a:spcBef>
              <a:spcAft>
                <a:spcPts val="800"/>
              </a:spcAft>
              <a:buClr>
                <a:srgbClr val="002060"/>
              </a:buClr>
              <a:buFont typeface=".AppleSystemUIFont" charset="-120"/>
              <a:buChar char="-"/>
            </a:pPr>
            <a:r>
              <a:rPr lang="en-US" sz="1800" dirty="0">
                <a:cs typeface="Arial" panose="020B0604020202020204" pitchFamily="34" charset="0"/>
              </a:rPr>
              <a:t>Quarterly Financial Report; Quarterly Services Survey</a:t>
            </a:r>
          </a:p>
          <a:p>
            <a:pPr>
              <a:spcBef>
                <a:spcPts val="0"/>
              </a:spcBef>
              <a:spcAft>
                <a:spcPts val="800"/>
              </a:spcAft>
              <a:buClr>
                <a:srgbClr val="002060"/>
              </a:buClr>
              <a:buFont typeface="Arial" charset="0"/>
              <a:buChar char="•"/>
            </a:pPr>
            <a:r>
              <a:rPr lang="en-US" sz="1800" dirty="0">
                <a:cs typeface="Arial" panose="020B0604020202020204" pitchFamily="34" charset="0"/>
              </a:rPr>
              <a:t>Sample surveys</a:t>
            </a:r>
          </a:p>
          <a:p>
            <a:pPr>
              <a:spcBef>
                <a:spcPts val="0"/>
              </a:spcBef>
              <a:spcAft>
                <a:spcPts val="800"/>
              </a:spcAft>
              <a:buClr>
                <a:srgbClr val="002060"/>
              </a:buClr>
              <a:buFont typeface="Arial" charset="0"/>
              <a:buChar char="•"/>
            </a:pPr>
            <a:r>
              <a:rPr lang="en-US" sz="1800" dirty="0">
                <a:cs typeface="Arial" panose="020B0604020202020204" pitchFamily="34" charset="0"/>
              </a:rPr>
              <a:t>Shown at the national level only, except:</a:t>
            </a:r>
          </a:p>
          <a:p>
            <a:pPr lvl="1">
              <a:spcBef>
                <a:spcPts val="0"/>
              </a:spcBef>
              <a:spcAft>
                <a:spcPts val="800"/>
              </a:spcAft>
              <a:buClr>
                <a:srgbClr val="002060"/>
              </a:buClr>
              <a:buFont typeface=".AppleSystemUIFont" charset="-120"/>
              <a:buChar char="-"/>
            </a:pPr>
            <a:r>
              <a:rPr lang="en-US" sz="1800" dirty="0">
                <a:cs typeface="Arial" panose="020B0604020202020204" pitchFamily="34" charset="0"/>
              </a:rPr>
              <a:t>Building Permits/Housing Starts</a:t>
            </a:r>
          </a:p>
          <a:p>
            <a:pPr lvl="1">
              <a:spcBef>
                <a:spcPts val="0"/>
              </a:spcBef>
              <a:spcAft>
                <a:spcPts val="800"/>
              </a:spcAft>
              <a:buClr>
                <a:srgbClr val="002060"/>
              </a:buClr>
              <a:buFont typeface=".AppleSystemUIFont" charset="-120"/>
              <a:buChar char="-"/>
            </a:pPr>
            <a:r>
              <a:rPr lang="en-US" sz="1800" dirty="0">
                <a:cs typeface="Arial" panose="020B0604020202020204" pitchFamily="34" charset="0"/>
              </a:rPr>
              <a:t>International Trade data</a:t>
            </a:r>
          </a:p>
          <a:p>
            <a:pPr>
              <a:spcBef>
                <a:spcPts val="0"/>
              </a:spcBef>
              <a:spcAft>
                <a:spcPts val="800"/>
              </a:spcAft>
              <a:buClr>
                <a:srgbClr val="002060"/>
              </a:buClr>
              <a:buFont typeface="Arial" charset="0"/>
              <a:buChar char="•"/>
            </a:pPr>
            <a:r>
              <a:rPr lang="en-US" sz="1800" dirty="0">
                <a:cs typeface="Arial" panose="020B0604020202020204" pitchFamily="34" charset="0"/>
              </a:rPr>
              <a:t>Released on the </a:t>
            </a:r>
            <a:r>
              <a:rPr lang="en-US" sz="1800" i="1" dirty="0">
                <a:cs typeface="Arial" panose="020B0604020202020204" pitchFamily="34" charset="0"/>
              </a:rPr>
              <a:t>Economic Indicators Briefing Room: </a:t>
            </a:r>
            <a:r>
              <a:rPr lang="en-US" sz="1800" dirty="0">
                <a:hlinkClick r:id="rId2"/>
              </a:rPr>
              <a:t>www.census.gov/economic-indicators/index.php</a:t>
            </a:r>
            <a:endParaRPr lang="en-US" sz="1800" dirty="0"/>
          </a:p>
        </p:txBody>
      </p:sp>
      <p:sp>
        <p:nvSpPr>
          <p:cNvPr id="11" name="Title 10"/>
          <p:cNvSpPr txBox="1">
            <a:spLocks/>
          </p:cNvSpPr>
          <p:nvPr/>
        </p:nvSpPr>
        <p:spPr>
          <a:xfrm>
            <a:off x="541273" y="440359"/>
            <a:ext cx="5482638" cy="55555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400" dirty="0">
                <a:solidFill>
                  <a:srgbClr val="1E2F4D"/>
                </a:solidFill>
                <a:latin typeface="Calibri"/>
              </a:rPr>
              <a:t>Economic Indicators</a:t>
            </a:r>
          </a:p>
          <a:p>
            <a:pPr fontAlgn="auto">
              <a:spcAft>
                <a:spcPts val="0"/>
              </a:spcAft>
            </a:pPr>
            <a:endParaRPr lang="en-US" sz="3200" dirty="0">
              <a:solidFill>
                <a:srgbClr val="1E2F4D"/>
              </a:solidFill>
              <a:latin typeface="Calibri"/>
            </a:endParaRPr>
          </a:p>
        </p:txBody>
      </p:sp>
      <p:sp>
        <p:nvSpPr>
          <p:cNvPr id="17" name="Content Placeholder 11"/>
          <p:cNvSpPr txBox="1">
            <a:spLocks/>
          </p:cNvSpPr>
          <p:nvPr/>
        </p:nvSpPr>
        <p:spPr>
          <a:xfrm>
            <a:off x="1949302" y="954588"/>
            <a:ext cx="4338084" cy="91722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800"/>
              </a:spcAft>
              <a:buNone/>
              <a:defRPr/>
            </a:pPr>
            <a:endParaRPr lang="en-US" sz="1600" dirty="0"/>
          </a:p>
        </p:txBody>
      </p:sp>
      <p:sp>
        <p:nvSpPr>
          <p:cNvPr id="19" name="Content Placeholder 11"/>
          <p:cNvSpPr txBox="1">
            <a:spLocks/>
          </p:cNvSpPr>
          <p:nvPr/>
        </p:nvSpPr>
        <p:spPr>
          <a:xfrm>
            <a:off x="1736652" y="881632"/>
            <a:ext cx="4327451" cy="153769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800"/>
              </a:spcAft>
              <a:buNone/>
            </a:pPr>
            <a:endParaRPr lang="en-US" sz="1600" dirty="0">
              <a:solidFill>
                <a:srgbClr val="5E8EB4"/>
              </a:solidFill>
            </a:endParaRPr>
          </a:p>
        </p:txBody>
      </p:sp>
      <p:sp>
        <p:nvSpPr>
          <p:cNvPr id="20" name="Content Placeholder 11"/>
          <p:cNvSpPr txBox="1">
            <a:spLocks/>
          </p:cNvSpPr>
          <p:nvPr/>
        </p:nvSpPr>
        <p:spPr>
          <a:xfrm>
            <a:off x="1736650" y="5372267"/>
            <a:ext cx="4550736" cy="76885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/>
              <a:t/>
            </a:r>
            <a:br>
              <a:rPr lang="en-US" sz="1600" dirty="0"/>
            </a:br>
            <a:endParaRPr lang="en-US" sz="1600" dirty="0">
              <a:solidFill>
                <a:srgbClr val="172F48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1F77344-A5A6-A64B-B178-41E61AE68956}"/>
              </a:ext>
            </a:extLst>
          </p:cNvPr>
          <p:cNvGrpSpPr/>
          <p:nvPr/>
        </p:nvGrpSpPr>
        <p:grpSpPr>
          <a:xfrm>
            <a:off x="7539368" y="0"/>
            <a:ext cx="4652632" cy="6096000"/>
            <a:chOff x="7539368" y="0"/>
            <a:chExt cx="4652632" cy="6096000"/>
          </a:xfrm>
        </p:grpSpPr>
        <p:sp>
          <p:nvSpPr>
            <p:cNvPr id="13" name="Rectangle 12"/>
            <p:cNvSpPr/>
            <p:nvPr/>
          </p:nvSpPr>
          <p:spPr>
            <a:xfrm>
              <a:off x="7539368" y="0"/>
              <a:ext cx="4652632" cy="6096000"/>
            </a:xfrm>
            <a:prstGeom prst="rect">
              <a:avLst/>
            </a:prstGeom>
            <a:solidFill>
              <a:srgbClr val="172F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34E36E6-ACB8-0E48-9BA0-52CD319E3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05111" y="472905"/>
              <a:ext cx="3329623" cy="186582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DB11894-A1BA-BE43-9C27-9245D03588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05111" y="2801588"/>
              <a:ext cx="3354354" cy="2857948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A15D531-3111-F64C-BCE1-41B97F309F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3182" y="183208"/>
            <a:ext cx="1139818" cy="87928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919571" y="6364454"/>
            <a:ext cx="81984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+mn-lt"/>
              </a:rPr>
              <a:t>April 2018</a:t>
            </a:r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342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1"/>
          <p:cNvSpPr txBox="1">
            <a:spLocks/>
          </p:cNvSpPr>
          <p:nvPr/>
        </p:nvSpPr>
        <p:spPr>
          <a:xfrm>
            <a:off x="585484" y="1300254"/>
            <a:ext cx="5966041" cy="473810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cs typeface="Arial" panose="020B0604020202020204" pitchFamily="34" charset="0"/>
              </a:rPr>
              <a:t>10 Census Bureau surveys that provide monthly and annual U.S. exports and imports statistics at the national, state, and port levels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cs typeface="Arial" panose="020B0604020202020204" pitchFamily="34" charset="0"/>
              </a:rPr>
              <a:t>Also provides data by Commodity Classification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cs typeface="Arial" panose="020B0604020202020204" pitchFamily="34" charset="0"/>
              </a:rPr>
              <a:t>e.g. Beer and Ale sales across multiple industries (liquor stores, grocery stores, convenience, etc.)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cs typeface="Arial" panose="020B0604020202020204" pitchFamily="34" charset="0"/>
              </a:rPr>
              <a:t>Issues export regulations from the U.S.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cs typeface="Arial" panose="020B0604020202020204" pitchFamily="34" charset="0"/>
              </a:rPr>
              <a:t>See </a:t>
            </a:r>
            <a:r>
              <a:rPr lang="en-US" sz="1800" dirty="0">
                <a:cs typeface="Arial" panose="020B0604020202020204" pitchFamily="34" charset="0"/>
                <a:hlinkClick r:id="rId2"/>
              </a:rPr>
              <a:t>census.gov/foreign-trade/data/index.html</a:t>
            </a:r>
            <a:endParaRPr lang="en-US" sz="1800" dirty="0">
              <a:cs typeface="Arial" panose="020B0604020202020204" pitchFamily="34" charset="0"/>
            </a:endParaRPr>
          </a:p>
        </p:txBody>
      </p:sp>
      <p:sp>
        <p:nvSpPr>
          <p:cNvPr id="11" name="Title 10"/>
          <p:cNvSpPr txBox="1">
            <a:spLocks/>
          </p:cNvSpPr>
          <p:nvPr/>
        </p:nvSpPr>
        <p:spPr>
          <a:xfrm>
            <a:off x="541273" y="440359"/>
            <a:ext cx="5482638" cy="55555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400" dirty="0">
                <a:solidFill>
                  <a:srgbClr val="1E2F4D"/>
                </a:solidFill>
                <a:latin typeface="Calibri"/>
              </a:rPr>
              <a:t>International Trade</a:t>
            </a:r>
          </a:p>
          <a:p>
            <a:pPr fontAlgn="auto">
              <a:spcAft>
                <a:spcPts val="0"/>
              </a:spcAft>
            </a:pPr>
            <a:endParaRPr lang="en-US" sz="3200" dirty="0">
              <a:solidFill>
                <a:srgbClr val="1E2F4D"/>
              </a:solidFill>
              <a:latin typeface="Calibri"/>
            </a:endParaRPr>
          </a:p>
        </p:txBody>
      </p:sp>
      <p:sp>
        <p:nvSpPr>
          <p:cNvPr id="17" name="Content Placeholder 11"/>
          <p:cNvSpPr txBox="1">
            <a:spLocks/>
          </p:cNvSpPr>
          <p:nvPr/>
        </p:nvSpPr>
        <p:spPr>
          <a:xfrm>
            <a:off x="1949302" y="954588"/>
            <a:ext cx="4338084" cy="91722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800"/>
              </a:spcAft>
              <a:buNone/>
              <a:defRPr/>
            </a:pPr>
            <a:endParaRPr lang="en-US" sz="1600" dirty="0"/>
          </a:p>
        </p:txBody>
      </p:sp>
      <p:sp>
        <p:nvSpPr>
          <p:cNvPr id="19" name="Content Placeholder 11"/>
          <p:cNvSpPr txBox="1">
            <a:spLocks/>
          </p:cNvSpPr>
          <p:nvPr/>
        </p:nvSpPr>
        <p:spPr>
          <a:xfrm>
            <a:off x="1736652" y="881632"/>
            <a:ext cx="4327451" cy="153769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800"/>
              </a:spcAft>
              <a:buNone/>
            </a:pPr>
            <a:endParaRPr lang="en-US" sz="1600" dirty="0">
              <a:solidFill>
                <a:srgbClr val="5E8EB4"/>
              </a:solidFill>
            </a:endParaRPr>
          </a:p>
        </p:txBody>
      </p:sp>
      <p:sp>
        <p:nvSpPr>
          <p:cNvPr id="20" name="Content Placeholder 11"/>
          <p:cNvSpPr txBox="1">
            <a:spLocks/>
          </p:cNvSpPr>
          <p:nvPr/>
        </p:nvSpPr>
        <p:spPr>
          <a:xfrm>
            <a:off x="1736650" y="5372267"/>
            <a:ext cx="4550736" cy="76885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/>
              <a:t/>
            </a:r>
            <a:br>
              <a:rPr lang="en-US" sz="1600" dirty="0"/>
            </a:br>
            <a:endParaRPr lang="en-US" sz="1600" dirty="0">
              <a:solidFill>
                <a:srgbClr val="172F48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15D531-3111-F64C-BCE1-41B97F309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3086" y="183208"/>
            <a:ext cx="1139818" cy="87928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3322578-B5C2-5646-A76F-B60A8F4346BB}"/>
              </a:ext>
            </a:extLst>
          </p:cNvPr>
          <p:cNvGrpSpPr/>
          <p:nvPr/>
        </p:nvGrpSpPr>
        <p:grpSpPr>
          <a:xfrm>
            <a:off x="7539368" y="0"/>
            <a:ext cx="4652632" cy="6096000"/>
            <a:chOff x="7539368" y="0"/>
            <a:chExt cx="4652632" cy="6096000"/>
          </a:xfrm>
        </p:grpSpPr>
        <p:sp>
          <p:nvSpPr>
            <p:cNvPr id="13" name="Rectangle 12"/>
            <p:cNvSpPr/>
            <p:nvPr/>
          </p:nvSpPr>
          <p:spPr>
            <a:xfrm>
              <a:off x="7539368" y="0"/>
              <a:ext cx="4652632" cy="6096000"/>
            </a:xfrm>
            <a:prstGeom prst="rect">
              <a:avLst/>
            </a:prstGeom>
            <a:solidFill>
              <a:srgbClr val="172F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89CA97D-6158-A045-B0C4-98E324D9EF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1936"/>
            <a:stretch/>
          </p:blipFill>
          <p:spPr>
            <a:xfrm>
              <a:off x="8079330" y="718136"/>
              <a:ext cx="3635824" cy="234599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D3B848B-EA98-134D-855E-F658F388FA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91878" y="3411102"/>
              <a:ext cx="3614197" cy="1915437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10919571" y="6364454"/>
            <a:ext cx="81984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+mn-lt"/>
              </a:rPr>
              <a:t>April 2018</a:t>
            </a:r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3487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1"/>
          <p:cNvSpPr txBox="1">
            <a:spLocks/>
          </p:cNvSpPr>
          <p:nvPr/>
        </p:nvSpPr>
        <p:spPr>
          <a:xfrm>
            <a:off x="585483" y="1300254"/>
            <a:ext cx="6156961" cy="473810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800"/>
              </a:spcAft>
              <a:buClr>
                <a:srgbClr val="002060"/>
              </a:buClr>
              <a:buFont typeface="Arial" charset="0"/>
              <a:buChar char="•"/>
            </a:pPr>
            <a:r>
              <a:rPr lang="en-US" sz="1800" dirty="0">
                <a:cs typeface="Arial" panose="020B0604020202020204" pitchFamily="34" charset="0"/>
              </a:rPr>
              <a:t>20 Census Bureau surveys that provide annual economic statistics for nearly every sector</a:t>
            </a:r>
          </a:p>
          <a:p>
            <a:pPr>
              <a:spcBef>
                <a:spcPts val="0"/>
              </a:spcBef>
              <a:spcAft>
                <a:spcPts val="800"/>
              </a:spcAft>
              <a:buClr>
                <a:srgbClr val="002060"/>
              </a:buClr>
              <a:buFont typeface="Arial" charset="0"/>
              <a:buChar char="•"/>
            </a:pPr>
            <a:r>
              <a:rPr lang="en-US" sz="1800" dirty="0">
                <a:cs typeface="Arial" panose="020B0604020202020204" pitchFamily="34" charset="0"/>
              </a:rPr>
              <a:t>Sample surveys or administrative data</a:t>
            </a:r>
          </a:p>
          <a:p>
            <a:pPr>
              <a:spcBef>
                <a:spcPts val="0"/>
              </a:spcBef>
              <a:spcAft>
                <a:spcPts val="800"/>
              </a:spcAft>
              <a:buClr>
                <a:srgbClr val="002060"/>
              </a:buClr>
              <a:buFont typeface="Arial" charset="0"/>
              <a:buChar char="•"/>
            </a:pPr>
            <a:r>
              <a:rPr lang="en-US" sz="1800" dirty="0">
                <a:cs typeface="Arial" panose="020B0604020202020204" pitchFamily="34" charset="0"/>
              </a:rPr>
              <a:t>Shown primarily at the national level, except:</a:t>
            </a:r>
          </a:p>
          <a:p>
            <a:pPr lvl="1">
              <a:spcBef>
                <a:spcPts val="0"/>
              </a:spcBef>
              <a:spcAft>
                <a:spcPts val="800"/>
              </a:spcAft>
              <a:buClr>
                <a:srgbClr val="002060"/>
              </a:buClr>
              <a:buFont typeface=".AppleSystemUIFont" charset="-120"/>
              <a:buChar char="-"/>
            </a:pPr>
            <a:r>
              <a:rPr lang="en-US" sz="1800" i="1" dirty="0">
                <a:cs typeface="Arial" panose="020B0604020202020204" pitchFamily="34" charset="0"/>
              </a:rPr>
              <a:t>County Business Patterns: </a:t>
            </a:r>
            <a:r>
              <a:rPr lang="en-US" sz="1800" dirty="0">
                <a:cs typeface="Arial" panose="020B0604020202020204" pitchFamily="34" charset="0"/>
              </a:rPr>
              <a:t>National, State, Metro, County, ZIP Code</a:t>
            </a:r>
          </a:p>
          <a:p>
            <a:pPr lvl="1">
              <a:spcBef>
                <a:spcPts val="0"/>
              </a:spcBef>
              <a:spcAft>
                <a:spcPts val="800"/>
              </a:spcAft>
              <a:buClr>
                <a:srgbClr val="002060"/>
              </a:buClr>
              <a:buFont typeface=".AppleSystemUIFont" charset="-120"/>
              <a:buChar char="-"/>
            </a:pPr>
            <a:r>
              <a:rPr lang="en-US" sz="1800" i="1" dirty="0">
                <a:cs typeface="Arial" panose="020B0604020202020204" pitchFamily="34" charset="0"/>
              </a:rPr>
              <a:t>Non-Employer Statistics: </a:t>
            </a:r>
            <a:r>
              <a:rPr lang="en-US" sz="1800" dirty="0">
                <a:cs typeface="Arial" panose="020B0604020202020204" pitchFamily="34" charset="0"/>
              </a:rPr>
              <a:t>National, State, Metro, County</a:t>
            </a:r>
          </a:p>
          <a:p>
            <a:pPr lvl="1">
              <a:spcBef>
                <a:spcPts val="0"/>
              </a:spcBef>
              <a:spcAft>
                <a:spcPts val="800"/>
              </a:spcAft>
              <a:buClr>
                <a:srgbClr val="002060"/>
              </a:buClr>
              <a:buFont typeface=".AppleSystemUIFont" charset="-120"/>
              <a:buChar char="-"/>
            </a:pPr>
            <a:r>
              <a:rPr lang="en-US" sz="1800" i="1" dirty="0">
                <a:cs typeface="Arial" panose="020B0604020202020204" pitchFamily="34" charset="0"/>
              </a:rPr>
              <a:t>Annual Survey of Manufacturers: </a:t>
            </a:r>
            <a:r>
              <a:rPr lang="en-US" sz="1800" dirty="0">
                <a:cs typeface="Arial" panose="020B0604020202020204" pitchFamily="34" charset="0"/>
              </a:rPr>
              <a:t>National and State</a:t>
            </a:r>
          </a:p>
          <a:p>
            <a:pPr>
              <a:spcBef>
                <a:spcPts val="0"/>
              </a:spcBef>
              <a:spcAft>
                <a:spcPts val="800"/>
              </a:spcAft>
              <a:buClr>
                <a:srgbClr val="002060"/>
              </a:buClr>
              <a:buFont typeface="Arial" charset="0"/>
              <a:buChar char="•"/>
            </a:pPr>
            <a:r>
              <a:rPr lang="en-US" sz="1800" dirty="0">
                <a:cs typeface="Arial" panose="020B0604020202020204" pitchFamily="34" charset="0"/>
              </a:rPr>
              <a:t>Other Related Annual Programs, including </a:t>
            </a:r>
            <a:r>
              <a:rPr lang="en-US" sz="1800" dirty="0"/>
              <a:t>Retail eCommerce Sales (E-Stats) and Annual Capital Expenditures Survey</a:t>
            </a:r>
          </a:p>
          <a:p>
            <a:pPr>
              <a:spcBef>
                <a:spcPts val="0"/>
              </a:spcBef>
              <a:spcAft>
                <a:spcPts val="800"/>
              </a:spcAft>
              <a:buClr>
                <a:srgbClr val="002060"/>
              </a:buClr>
              <a:buFont typeface="Arial" charset="0"/>
              <a:buChar char="•"/>
            </a:pPr>
            <a:r>
              <a:rPr lang="en-US" sz="1800" dirty="0">
                <a:cs typeface="Arial" panose="020B0604020202020204" pitchFamily="34" charset="0"/>
              </a:rPr>
              <a:t>Released on American FactFinder, QuickFacts, Excel files, and other Census tools</a:t>
            </a:r>
          </a:p>
        </p:txBody>
      </p:sp>
      <p:sp>
        <p:nvSpPr>
          <p:cNvPr id="11" name="Title 10"/>
          <p:cNvSpPr txBox="1">
            <a:spLocks/>
          </p:cNvSpPr>
          <p:nvPr/>
        </p:nvSpPr>
        <p:spPr>
          <a:xfrm>
            <a:off x="450841" y="370023"/>
            <a:ext cx="5482638" cy="55555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400" dirty="0">
                <a:solidFill>
                  <a:srgbClr val="1E2F4D"/>
                </a:solidFill>
                <a:latin typeface="Calibri"/>
              </a:rPr>
              <a:t>Annual Economic Programs</a:t>
            </a:r>
          </a:p>
          <a:p>
            <a:pPr fontAlgn="auto">
              <a:spcAft>
                <a:spcPts val="0"/>
              </a:spcAft>
            </a:pPr>
            <a:endParaRPr lang="en-US" sz="3200" dirty="0">
              <a:solidFill>
                <a:srgbClr val="1E2F4D"/>
              </a:solidFill>
              <a:latin typeface="Calibri"/>
            </a:endParaRPr>
          </a:p>
        </p:txBody>
      </p:sp>
      <p:sp>
        <p:nvSpPr>
          <p:cNvPr id="17" name="Content Placeholder 11"/>
          <p:cNvSpPr txBox="1">
            <a:spLocks/>
          </p:cNvSpPr>
          <p:nvPr/>
        </p:nvSpPr>
        <p:spPr>
          <a:xfrm>
            <a:off x="1949302" y="954588"/>
            <a:ext cx="4338084" cy="91722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800"/>
              </a:spcAft>
              <a:buNone/>
              <a:defRPr/>
            </a:pPr>
            <a:endParaRPr lang="en-US" sz="1600" dirty="0"/>
          </a:p>
        </p:txBody>
      </p:sp>
      <p:sp>
        <p:nvSpPr>
          <p:cNvPr id="19" name="Content Placeholder 11"/>
          <p:cNvSpPr txBox="1">
            <a:spLocks/>
          </p:cNvSpPr>
          <p:nvPr/>
        </p:nvSpPr>
        <p:spPr>
          <a:xfrm>
            <a:off x="1736652" y="881632"/>
            <a:ext cx="4327451" cy="153769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800"/>
              </a:spcAft>
              <a:buNone/>
            </a:pPr>
            <a:endParaRPr lang="en-US" sz="1600" dirty="0">
              <a:solidFill>
                <a:srgbClr val="5E8EB4"/>
              </a:solidFill>
            </a:endParaRPr>
          </a:p>
        </p:txBody>
      </p:sp>
      <p:sp>
        <p:nvSpPr>
          <p:cNvPr id="20" name="Content Placeholder 11"/>
          <p:cNvSpPr txBox="1">
            <a:spLocks/>
          </p:cNvSpPr>
          <p:nvPr/>
        </p:nvSpPr>
        <p:spPr>
          <a:xfrm>
            <a:off x="1736650" y="5372267"/>
            <a:ext cx="4550736" cy="76885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/>
              <a:t/>
            </a:r>
            <a:br>
              <a:rPr lang="en-US" sz="1600" dirty="0"/>
            </a:br>
            <a:endParaRPr lang="en-US" sz="1600" dirty="0">
              <a:solidFill>
                <a:srgbClr val="172F48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BB385F6-E176-DE4F-BF09-CC3EE0F29D59}"/>
              </a:ext>
            </a:extLst>
          </p:cNvPr>
          <p:cNvGrpSpPr/>
          <p:nvPr/>
        </p:nvGrpSpPr>
        <p:grpSpPr>
          <a:xfrm>
            <a:off x="7539368" y="0"/>
            <a:ext cx="4652632" cy="6096000"/>
            <a:chOff x="7539368" y="0"/>
            <a:chExt cx="4652632" cy="6096000"/>
          </a:xfrm>
        </p:grpSpPr>
        <p:sp>
          <p:nvSpPr>
            <p:cNvPr id="13" name="Rectangle 12"/>
            <p:cNvSpPr/>
            <p:nvPr/>
          </p:nvSpPr>
          <p:spPr>
            <a:xfrm>
              <a:off x="7539368" y="0"/>
              <a:ext cx="4652632" cy="6096000"/>
            </a:xfrm>
            <a:prstGeom prst="rect">
              <a:avLst/>
            </a:prstGeom>
            <a:solidFill>
              <a:srgbClr val="172F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18DFE8A-508D-C64E-9B5C-E5F1AF29A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50348" y="647800"/>
              <a:ext cx="3470863" cy="256409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CB13617-57D1-E342-BBF5-2F69D2A542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50349" y="3575402"/>
              <a:ext cx="3470863" cy="1925748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76660EF-0C54-4E45-A15A-C5CD7F33D0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2020" y="466469"/>
            <a:ext cx="1376032" cy="53233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919571" y="6364454"/>
            <a:ext cx="81984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+mn-lt"/>
              </a:rPr>
              <a:t>April 2018</a:t>
            </a:r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6205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1"/>
          <p:cNvSpPr txBox="1">
            <a:spLocks/>
          </p:cNvSpPr>
          <p:nvPr/>
        </p:nvSpPr>
        <p:spPr>
          <a:xfrm>
            <a:off x="585483" y="1300254"/>
            <a:ext cx="6156961" cy="473810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000"/>
              </a:spcAft>
              <a:buClr>
                <a:srgbClr val="002060"/>
              </a:buClr>
              <a:buFont typeface="Arial" charset="0"/>
              <a:buChar char="•"/>
            </a:pPr>
            <a:r>
              <a:rPr lang="en-US" sz="1800" dirty="0">
                <a:cs typeface="Arial" panose="020B0604020202020204" pitchFamily="34" charset="0"/>
              </a:rPr>
              <a:t>5 surveys that provide economic statistics about state and local governments</a:t>
            </a:r>
          </a:p>
          <a:p>
            <a:pPr>
              <a:spcBef>
                <a:spcPts val="0"/>
              </a:spcBef>
              <a:spcAft>
                <a:spcPts val="1000"/>
              </a:spcAft>
              <a:buClr>
                <a:srgbClr val="002060"/>
              </a:buClr>
              <a:buFont typeface="Arial" charset="0"/>
              <a:buChar char="•"/>
            </a:pPr>
            <a:r>
              <a:rPr lang="en-US" sz="1800" dirty="0">
                <a:cs typeface="Arial" panose="020B0604020202020204" pitchFamily="34" charset="0"/>
              </a:rPr>
              <a:t>Serve as public-sector counterpart to private sector data </a:t>
            </a:r>
          </a:p>
          <a:p>
            <a:pPr>
              <a:spcBef>
                <a:spcPts val="0"/>
              </a:spcBef>
              <a:spcAft>
                <a:spcPts val="1000"/>
              </a:spcAft>
              <a:buClr>
                <a:srgbClr val="002060"/>
              </a:buClr>
              <a:buFont typeface="Arial" charset="0"/>
              <a:buChar char="•"/>
            </a:pPr>
            <a:r>
              <a:rPr lang="en-US" sz="1800" dirty="0">
                <a:cs typeface="Arial" panose="020B0604020202020204" pitchFamily="34" charset="0"/>
              </a:rPr>
              <a:t>Response is voluntary</a:t>
            </a:r>
          </a:p>
          <a:p>
            <a:pPr>
              <a:spcBef>
                <a:spcPts val="0"/>
              </a:spcBef>
              <a:spcAft>
                <a:spcPts val="1000"/>
              </a:spcAft>
              <a:buClr>
                <a:srgbClr val="002060"/>
              </a:buClr>
              <a:buFont typeface="Arial" charset="0"/>
              <a:buChar char="•"/>
            </a:pPr>
            <a:r>
              <a:rPr lang="en-US" sz="1800" dirty="0">
                <a:cs typeface="Arial" panose="020B0604020202020204" pitchFamily="34" charset="0"/>
              </a:rPr>
              <a:t>Virtually no confidentiality restriction – data is public record</a:t>
            </a:r>
          </a:p>
          <a:p>
            <a:pPr>
              <a:spcBef>
                <a:spcPts val="0"/>
              </a:spcBef>
              <a:spcAft>
                <a:spcPts val="1000"/>
              </a:spcAft>
              <a:buClr>
                <a:srgbClr val="002060"/>
              </a:buClr>
              <a:buFont typeface="Arial" charset="0"/>
              <a:buChar char="•"/>
            </a:pPr>
            <a:r>
              <a:rPr lang="en-US" sz="1800" dirty="0">
                <a:cs typeface="Arial" panose="020B0604020202020204" pitchFamily="34" charset="0"/>
              </a:rPr>
              <a:t>Core Program Content</a:t>
            </a:r>
          </a:p>
          <a:p>
            <a:pPr lvl="1">
              <a:spcBef>
                <a:spcPts val="0"/>
              </a:spcBef>
              <a:spcAft>
                <a:spcPts val="1000"/>
              </a:spcAft>
              <a:buClr>
                <a:srgbClr val="002060"/>
              </a:buClr>
              <a:buFont typeface=".AppleSystemUIFont" charset="-120"/>
              <a:buChar char="-"/>
            </a:pPr>
            <a:r>
              <a:rPr lang="en-US" sz="1800" dirty="0">
                <a:cs typeface="Arial" panose="020B0604020202020204" pitchFamily="34" charset="0"/>
              </a:rPr>
              <a:t>Organization and Structure </a:t>
            </a:r>
          </a:p>
          <a:p>
            <a:pPr lvl="1">
              <a:spcBef>
                <a:spcPts val="0"/>
              </a:spcBef>
              <a:spcAft>
                <a:spcPts val="1000"/>
              </a:spcAft>
              <a:buClr>
                <a:srgbClr val="002060"/>
              </a:buClr>
              <a:buFont typeface=".AppleSystemUIFont" charset="-120"/>
              <a:buChar char="-"/>
            </a:pPr>
            <a:r>
              <a:rPr lang="en-US" sz="1800" dirty="0">
                <a:cs typeface="Arial" panose="020B0604020202020204" pitchFamily="34" charset="0"/>
              </a:rPr>
              <a:t>Government Employment </a:t>
            </a:r>
          </a:p>
          <a:p>
            <a:pPr lvl="1">
              <a:spcBef>
                <a:spcPts val="0"/>
              </a:spcBef>
              <a:spcAft>
                <a:spcPts val="1000"/>
              </a:spcAft>
              <a:buClr>
                <a:srgbClr val="002060"/>
              </a:buClr>
              <a:buFont typeface=".AppleSystemUIFont" charset="-120"/>
              <a:buChar char="-"/>
            </a:pPr>
            <a:r>
              <a:rPr lang="en-US" sz="1800" dirty="0">
                <a:cs typeface="Arial" panose="020B0604020202020204" pitchFamily="34" charset="0"/>
              </a:rPr>
              <a:t>Government Finances</a:t>
            </a:r>
          </a:p>
          <a:p>
            <a:pPr>
              <a:spcBef>
                <a:spcPts val="0"/>
              </a:spcBef>
              <a:spcAft>
                <a:spcPts val="1000"/>
              </a:spcAft>
              <a:buClr>
                <a:srgbClr val="002060"/>
              </a:buClr>
            </a:pPr>
            <a:r>
              <a:rPr lang="en-US" sz="1800" dirty="0">
                <a:cs typeface="Arial" panose="020B0604020202020204" pitchFamily="34" charset="0"/>
              </a:rPr>
              <a:t>Released on American FactFinder, Excel files, and other Census tools</a:t>
            </a:r>
          </a:p>
        </p:txBody>
      </p:sp>
      <p:sp>
        <p:nvSpPr>
          <p:cNvPr id="11" name="Title 10"/>
          <p:cNvSpPr txBox="1">
            <a:spLocks/>
          </p:cNvSpPr>
          <p:nvPr/>
        </p:nvSpPr>
        <p:spPr>
          <a:xfrm>
            <a:off x="571499" y="370023"/>
            <a:ext cx="6251332" cy="55555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400" dirty="0">
                <a:solidFill>
                  <a:srgbClr val="1E2F4D"/>
                </a:solidFill>
                <a:latin typeface="Calibri"/>
              </a:rPr>
              <a:t>Public Sector (Governments)</a:t>
            </a:r>
          </a:p>
          <a:p>
            <a:pPr fontAlgn="auto">
              <a:spcAft>
                <a:spcPts val="0"/>
              </a:spcAft>
            </a:pPr>
            <a:endParaRPr lang="en-US" sz="3200" dirty="0">
              <a:solidFill>
                <a:srgbClr val="1E2F4D"/>
              </a:solidFill>
              <a:latin typeface="Calibri"/>
            </a:endParaRPr>
          </a:p>
        </p:txBody>
      </p:sp>
      <p:sp>
        <p:nvSpPr>
          <p:cNvPr id="17" name="Content Placeholder 11"/>
          <p:cNvSpPr txBox="1">
            <a:spLocks/>
          </p:cNvSpPr>
          <p:nvPr/>
        </p:nvSpPr>
        <p:spPr>
          <a:xfrm>
            <a:off x="1949302" y="954588"/>
            <a:ext cx="4338084" cy="91722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800"/>
              </a:spcAft>
              <a:buNone/>
              <a:defRPr/>
            </a:pPr>
            <a:endParaRPr lang="en-US" sz="1600" dirty="0"/>
          </a:p>
        </p:txBody>
      </p:sp>
      <p:sp>
        <p:nvSpPr>
          <p:cNvPr id="19" name="Content Placeholder 11"/>
          <p:cNvSpPr txBox="1">
            <a:spLocks/>
          </p:cNvSpPr>
          <p:nvPr/>
        </p:nvSpPr>
        <p:spPr>
          <a:xfrm>
            <a:off x="1736652" y="881632"/>
            <a:ext cx="4327451" cy="153769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800"/>
              </a:spcAft>
              <a:buNone/>
            </a:pPr>
            <a:endParaRPr lang="en-US" sz="1600" dirty="0">
              <a:solidFill>
                <a:srgbClr val="5E8EB4"/>
              </a:solidFill>
            </a:endParaRPr>
          </a:p>
        </p:txBody>
      </p:sp>
      <p:sp>
        <p:nvSpPr>
          <p:cNvPr id="20" name="Content Placeholder 11"/>
          <p:cNvSpPr txBox="1">
            <a:spLocks/>
          </p:cNvSpPr>
          <p:nvPr/>
        </p:nvSpPr>
        <p:spPr>
          <a:xfrm>
            <a:off x="1736650" y="5372267"/>
            <a:ext cx="4550736" cy="76885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/>
              <a:t/>
            </a:r>
            <a:br>
              <a:rPr lang="en-US" sz="1600" dirty="0"/>
            </a:br>
            <a:endParaRPr lang="en-US" sz="1600" dirty="0">
              <a:solidFill>
                <a:srgbClr val="172F48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0A99A94-D315-3E46-BCAB-49CC04098548}"/>
              </a:ext>
            </a:extLst>
          </p:cNvPr>
          <p:cNvGrpSpPr/>
          <p:nvPr/>
        </p:nvGrpSpPr>
        <p:grpSpPr>
          <a:xfrm>
            <a:off x="7539368" y="0"/>
            <a:ext cx="4652632" cy="6096000"/>
            <a:chOff x="7539368" y="0"/>
            <a:chExt cx="4652632" cy="6096000"/>
          </a:xfrm>
        </p:grpSpPr>
        <p:sp>
          <p:nvSpPr>
            <p:cNvPr id="13" name="Rectangle 12"/>
            <p:cNvSpPr/>
            <p:nvPr/>
          </p:nvSpPr>
          <p:spPr>
            <a:xfrm>
              <a:off x="7539368" y="0"/>
              <a:ext cx="4652632" cy="6096000"/>
            </a:xfrm>
            <a:prstGeom prst="rect">
              <a:avLst/>
            </a:prstGeom>
            <a:solidFill>
              <a:srgbClr val="172F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563F624-8CF4-3E46-AC67-924E302C12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77517" y="463905"/>
              <a:ext cx="3437501" cy="290229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8D991B2-5F68-C945-84C3-F680CF6A1C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77516" y="3719549"/>
              <a:ext cx="3437500" cy="2050647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10919571" y="6364454"/>
            <a:ext cx="81984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+mn-lt"/>
              </a:rPr>
              <a:t>April 2018</a:t>
            </a:r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58095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 txBox="1">
            <a:spLocks/>
          </p:cNvSpPr>
          <p:nvPr/>
        </p:nvSpPr>
        <p:spPr>
          <a:xfrm>
            <a:off x="571499" y="370023"/>
            <a:ext cx="5909688" cy="55555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400" dirty="0">
                <a:solidFill>
                  <a:srgbClr val="1E2F4D"/>
                </a:solidFill>
                <a:latin typeface="Calibri"/>
              </a:rPr>
              <a:t>Census Bureau Data Tools</a:t>
            </a:r>
          </a:p>
          <a:p>
            <a:pPr fontAlgn="auto">
              <a:spcAft>
                <a:spcPts val="0"/>
              </a:spcAft>
            </a:pPr>
            <a:endParaRPr lang="en-US" sz="3200" dirty="0">
              <a:solidFill>
                <a:srgbClr val="1E2F4D"/>
              </a:solidFill>
              <a:latin typeface="Calibri"/>
            </a:endParaRPr>
          </a:p>
        </p:txBody>
      </p:sp>
      <p:sp>
        <p:nvSpPr>
          <p:cNvPr id="17" name="Content Placeholder 11"/>
          <p:cNvSpPr txBox="1">
            <a:spLocks/>
          </p:cNvSpPr>
          <p:nvPr/>
        </p:nvSpPr>
        <p:spPr>
          <a:xfrm>
            <a:off x="1949302" y="954588"/>
            <a:ext cx="4338084" cy="91722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800"/>
              </a:spcAft>
              <a:buNone/>
              <a:defRPr/>
            </a:pPr>
            <a:endParaRPr lang="en-US" sz="1600" dirty="0"/>
          </a:p>
        </p:txBody>
      </p:sp>
      <p:sp>
        <p:nvSpPr>
          <p:cNvPr id="19" name="Content Placeholder 11"/>
          <p:cNvSpPr txBox="1">
            <a:spLocks/>
          </p:cNvSpPr>
          <p:nvPr/>
        </p:nvSpPr>
        <p:spPr>
          <a:xfrm>
            <a:off x="1736652" y="881632"/>
            <a:ext cx="4327451" cy="153769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800"/>
              </a:spcAft>
              <a:buNone/>
            </a:pPr>
            <a:endParaRPr lang="en-US" sz="1600" dirty="0">
              <a:solidFill>
                <a:srgbClr val="5E8EB4"/>
              </a:solidFill>
            </a:endParaRPr>
          </a:p>
        </p:txBody>
      </p:sp>
      <p:sp>
        <p:nvSpPr>
          <p:cNvPr id="20" name="Content Placeholder 11"/>
          <p:cNvSpPr txBox="1">
            <a:spLocks/>
          </p:cNvSpPr>
          <p:nvPr/>
        </p:nvSpPr>
        <p:spPr>
          <a:xfrm>
            <a:off x="1736650" y="5372267"/>
            <a:ext cx="4550736" cy="76885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/>
              <a:t/>
            </a:r>
            <a:br>
              <a:rPr lang="en-US" sz="1600" dirty="0"/>
            </a:br>
            <a:endParaRPr lang="en-US" sz="1600" dirty="0">
              <a:solidFill>
                <a:srgbClr val="172F48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5F24603-8125-0C49-8633-58E4D5E3AF7E}"/>
              </a:ext>
            </a:extLst>
          </p:cNvPr>
          <p:cNvGrpSpPr/>
          <p:nvPr/>
        </p:nvGrpSpPr>
        <p:grpSpPr>
          <a:xfrm>
            <a:off x="7539368" y="0"/>
            <a:ext cx="4652632" cy="6096000"/>
            <a:chOff x="7539368" y="0"/>
            <a:chExt cx="4652632" cy="6096000"/>
          </a:xfrm>
        </p:grpSpPr>
        <p:sp>
          <p:nvSpPr>
            <p:cNvPr id="13" name="Rectangle 12"/>
            <p:cNvSpPr/>
            <p:nvPr/>
          </p:nvSpPr>
          <p:spPr>
            <a:xfrm>
              <a:off x="7539368" y="0"/>
              <a:ext cx="4652632" cy="6096000"/>
            </a:xfrm>
            <a:prstGeom prst="rect">
              <a:avLst/>
            </a:prstGeom>
            <a:solidFill>
              <a:srgbClr val="172F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6F1EC20C-6ACE-5C43-9197-DAD977DB09F7}"/>
                </a:ext>
              </a:extLst>
            </p:cNvPr>
            <p:cNvGrpSpPr/>
            <p:nvPr/>
          </p:nvGrpSpPr>
          <p:grpSpPr>
            <a:xfrm>
              <a:off x="8148627" y="370022"/>
              <a:ext cx="3420979" cy="5357534"/>
              <a:chOff x="8148627" y="370022"/>
              <a:chExt cx="3420979" cy="5357534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34E418C1-1BF6-934D-90F5-8DED806B48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148627" y="2070442"/>
                <a:ext cx="3420979" cy="746164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1E36D829-9892-114D-BDC1-D341D30B88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48699" y="370022"/>
                <a:ext cx="3420835" cy="1463391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2A4A9C89-D9A6-0A4A-BC61-00C84E3DD8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61883" y="3057991"/>
                <a:ext cx="3394467" cy="594947"/>
              </a:xfrm>
              <a:prstGeom prst="rect">
                <a:avLst/>
              </a:prstGeom>
              <a:solidFill>
                <a:schemeClr val="accent1"/>
              </a:solidFill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0106E62C-35AB-8F41-9DD3-4835C79660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61882" y="3904659"/>
                <a:ext cx="3394468" cy="1822897"/>
              </a:xfrm>
              <a:prstGeom prst="rect">
                <a:avLst/>
              </a:prstGeom>
            </p:spPr>
          </p:pic>
        </p:grpSp>
      </p:grpSp>
      <p:sp>
        <p:nvSpPr>
          <p:cNvPr id="22" name="Content Placeholder 11">
            <a:extLst>
              <a:ext uri="{FF2B5EF4-FFF2-40B4-BE49-F238E27FC236}">
                <a16:creationId xmlns:a16="http://schemas.microsoft.com/office/drawing/2014/main" id="{6DAF252F-E49D-2045-9FC8-03064F2EB35C}"/>
              </a:ext>
            </a:extLst>
          </p:cNvPr>
          <p:cNvSpPr txBox="1">
            <a:spLocks/>
          </p:cNvSpPr>
          <p:nvPr/>
        </p:nvSpPr>
        <p:spPr>
          <a:xfrm>
            <a:off x="391887" y="1300254"/>
            <a:ext cx="6350558" cy="473810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1025" lvl="1" fontAlgn="auto"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6AA2CB"/>
                </a:solidFill>
                <a:ea typeface="Calibri" charset="0"/>
                <a:cs typeface="Calibri" charset="0"/>
                <a:hlinkClick r:id="rId6"/>
              </a:rPr>
              <a:t>QuickFacts</a:t>
            </a:r>
            <a:r>
              <a:rPr lang="en-US" sz="1800" b="1" dirty="0">
                <a:solidFill>
                  <a:srgbClr val="6AA2CB"/>
                </a:solidFill>
                <a:ea typeface="Calibri" charset="0"/>
                <a:cs typeface="Calibri" charset="0"/>
              </a:rPr>
              <a:t> </a:t>
            </a:r>
            <a:r>
              <a:rPr lang="mr-IN" sz="1800" dirty="0">
                <a:solidFill>
                  <a:prstClr val="black"/>
                </a:solidFill>
                <a:ea typeface="Calibri" charset="0"/>
                <a:cs typeface="Calibri" charset="0"/>
              </a:rPr>
              <a:t>–</a:t>
            </a:r>
            <a:r>
              <a:rPr lang="en-US" sz="1800" dirty="0">
                <a:solidFill>
                  <a:prstClr val="black"/>
                </a:solidFill>
                <a:ea typeface="Calibri" charset="0"/>
                <a:cs typeface="Calibri" charset="0"/>
              </a:rPr>
              <a:t> </a:t>
            </a:r>
            <a:r>
              <a:rPr lang="en-US" sz="1800" dirty="0"/>
              <a:t>provides statistics for all states and counties, and for cities and towns with a </a:t>
            </a:r>
            <a:r>
              <a:rPr lang="en-US" sz="1800" b="1" i="1" dirty="0"/>
              <a:t>population of 5,000 or more</a:t>
            </a:r>
            <a:endParaRPr lang="en-US" sz="1800" dirty="0">
              <a:solidFill>
                <a:prstClr val="black"/>
              </a:solidFill>
              <a:ea typeface="Calibri" charset="0"/>
              <a:cs typeface="Calibri" charset="0"/>
            </a:endParaRPr>
          </a:p>
          <a:p>
            <a:pPr marL="581025" lvl="1" fontAlgn="auto"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6AA2CB"/>
                </a:solidFill>
                <a:ea typeface="Calibri" charset="0"/>
                <a:cs typeface="Calibri" charset="0"/>
                <a:hlinkClick r:id="rId7"/>
              </a:rPr>
              <a:t>Census Business Builder (CBB) </a:t>
            </a:r>
            <a:r>
              <a:rPr lang="mr-IN" sz="1800" dirty="0">
                <a:solidFill>
                  <a:prstClr val="black"/>
                </a:solidFill>
                <a:ea typeface="Calibri" charset="0"/>
                <a:cs typeface="Calibri" charset="0"/>
              </a:rPr>
              <a:t>–</a:t>
            </a:r>
            <a:r>
              <a:rPr lang="en-US" sz="1800" dirty="0">
                <a:solidFill>
                  <a:prstClr val="black"/>
                </a:solidFill>
                <a:ea typeface="Calibri" charset="0"/>
                <a:cs typeface="Calibri" charset="0"/>
              </a:rPr>
              <a:t> </a:t>
            </a:r>
            <a:r>
              <a:rPr lang="en-US" sz="1800" dirty="0"/>
              <a:t>a suite of services that provide selected demographic and economic data from the Census Bureau tailored to specific types of users in a simple to access and use format</a:t>
            </a:r>
            <a:endParaRPr lang="en-US" sz="1800" dirty="0">
              <a:solidFill>
                <a:prstClr val="black"/>
              </a:solidFill>
              <a:ea typeface="Calibri" charset="0"/>
              <a:cs typeface="Calibri" charset="0"/>
            </a:endParaRPr>
          </a:p>
          <a:p>
            <a:pPr marL="581025" lvl="1" fontAlgn="auto"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6AA2CB"/>
                </a:solidFill>
                <a:ea typeface="Calibri" charset="0"/>
                <a:cs typeface="Calibri" charset="0"/>
                <a:hlinkClick r:id="rId8"/>
              </a:rPr>
              <a:t>Industry Statistics Portal (ISP) </a:t>
            </a:r>
            <a:r>
              <a:rPr lang="mr-IN" sz="1800" dirty="0">
                <a:solidFill>
                  <a:prstClr val="black"/>
                </a:solidFill>
                <a:ea typeface="Calibri" charset="0"/>
                <a:cs typeface="Calibri" charset="0"/>
              </a:rPr>
              <a:t>–</a:t>
            </a:r>
            <a:r>
              <a:rPr lang="en-US" sz="1800" dirty="0">
                <a:solidFill>
                  <a:prstClr val="black"/>
                </a:solidFill>
                <a:ea typeface="Calibri" charset="0"/>
                <a:cs typeface="Calibri" charset="0"/>
              </a:rPr>
              <a:t> </a:t>
            </a:r>
            <a:r>
              <a:rPr lang="en-US" sz="1800" dirty="0"/>
              <a:t>provides access to the Census Bureau programs that provide economic data for a user-selected industries</a:t>
            </a:r>
            <a:endParaRPr lang="en-US" sz="1800" dirty="0">
              <a:solidFill>
                <a:prstClr val="black"/>
              </a:solidFill>
              <a:ea typeface="Calibri" charset="0"/>
              <a:cs typeface="Calibri" charset="0"/>
            </a:endParaRPr>
          </a:p>
          <a:p>
            <a:pPr marL="581025" lvl="1" fontAlgn="auto"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6AA2CB"/>
                </a:solidFill>
                <a:ea typeface="Calibri" charset="0"/>
                <a:cs typeface="Calibri" charset="0"/>
                <a:hlinkClick r:id="rId9"/>
              </a:rPr>
              <a:t>American FactFinder (AFF) </a:t>
            </a:r>
            <a:r>
              <a:rPr lang="mr-IN" sz="1800" dirty="0">
                <a:solidFill>
                  <a:prstClr val="black"/>
                </a:solidFill>
                <a:ea typeface="Calibri" charset="0"/>
                <a:cs typeface="Calibri" charset="0"/>
              </a:rPr>
              <a:t>–</a:t>
            </a:r>
            <a:r>
              <a:rPr lang="en-US" sz="1800" dirty="0">
                <a:solidFill>
                  <a:prstClr val="black"/>
                </a:solidFill>
                <a:ea typeface="Calibri" charset="0"/>
                <a:cs typeface="Calibri" charset="0"/>
              </a:rPr>
              <a:t> </a:t>
            </a:r>
            <a:r>
              <a:rPr lang="en-US" sz="1800" dirty="0"/>
              <a:t>American FactFinder provides access to data about the United States, Puerto Rico and the Island Areas. The data in American FactFinder come from several censuses and surveys </a:t>
            </a:r>
            <a:endParaRPr lang="en-US" sz="1800" dirty="0">
              <a:solidFill>
                <a:prstClr val="black"/>
              </a:solidFill>
              <a:ea typeface="Calibri" charset="0"/>
              <a:cs typeface="Calibri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919571" y="6364454"/>
            <a:ext cx="81984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+mn-lt"/>
              </a:rPr>
              <a:t>April 2018</a:t>
            </a:r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516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8BCDBE8-DD33-AC46-BA0A-87378034D10C}"/>
              </a:ext>
            </a:extLst>
          </p:cNvPr>
          <p:cNvSpPr/>
          <p:nvPr/>
        </p:nvSpPr>
        <p:spPr>
          <a:xfrm>
            <a:off x="0" y="0"/>
            <a:ext cx="12192000" cy="6119552"/>
          </a:xfrm>
          <a:prstGeom prst="rect">
            <a:avLst/>
          </a:prstGeom>
          <a:gradFill flip="none" rotWithShape="1">
            <a:gsLst>
              <a:gs pos="76000">
                <a:srgbClr val="7F8796">
                  <a:alpha val="87000"/>
                </a:srgbClr>
              </a:gs>
              <a:gs pos="63500">
                <a:srgbClr val="4B5B6F"/>
              </a:gs>
              <a:gs pos="51000">
                <a:srgbClr val="162E48"/>
              </a:gs>
              <a:gs pos="91000">
                <a:schemeClr val="bg1">
                  <a:lumMod val="85000"/>
                  <a:alpha val="48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itle 10">
            <a:extLst>
              <a:ext uri="{FF2B5EF4-FFF2-40B4-BE49-F238E27FC236}">
                <a16:creationId xmlns:a16="http://schemas.microsoft.com/office/drawing/2014/main" id="{9792A78C-260A-BC43-BCE1-A4F024FA3691}"/>
              </a:ext>
            </a:extLst>
          </p:cNvPr>
          <p:cNvSpPr txBox="1">
            <a:spLocks/>
          </p:cNvSpPr>
          <p:nvPr/>
        </p:nvSpPr>
        <p:spPr>
          <a:xfrm>
            <a:off x="803539" y="2476500"/>
            <a:ext cx="5878613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l" fontAlgn="auto">
              <a:lnSpc>
                <a:spcPts val="4060"/>
              </a:lnSpc>
              <a:spcAft>
                <a:spcPts val="0"/>
              </a:spcAft>
            </a:pPr>
            <a:r>
              <a:rPr lang="en-US" sz="4000" spc="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Using Census Bureau</a:t>
            </a:r>
          </a:p>
          <a:p>
            <a:pPr algn="l" fontAlgn="auto">
              <a:lnSpc>
                <a:spcPts val="4060"/>
              </a:lnSpc>
              <a:spcAft>
                <a:spcPts val="0"/>
              </a:spcAft>
            </a:pPr>
            <a:r>
              <a:rPr lang="en-US" sz="4000" spc="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Statistics</a:t>
            </a:r>
          </a:p>
          <a:p>
            <a:pPr algn="l" fontAlgn="auto">
              <a:spcAft>
                <a:spcPts val="0"/>
              </a:spcAft>
            </a:pPr>
            <a:endParaRPr lang="en-US" dirty="0">
              <a:solidFill>
                <a:srgbClr val="FAC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19571" y="6364454"/>
            <a:ext cx="81984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+mn-lt"/>
              </a:rPr>
              <a:t>April 2018</a:t>
            </a:r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469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DA2A6F2D-27F6-704A-B3A7-0A268B09F3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49172" cy="351515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1F5D4A1-C9DB-4C4C-9933-B9930F4A43F7}"/>
              </a:ext>
            </a:extLst>
          </p:cNvPr>
          <p:cNvSpPr/>
          <p:nvPr/>
        </p:nvSpPr>
        <p:spPr>
          <a:xfrm>
            <a:off x="0" y="314324"/>
            <a:ext cx="12192000" cy="5781675"/>
          </a:xfrm>
          <a:prstGeom prst="rect">
            <a:avLst/>
          </a:prstGeom>
          <a:gradFill flip="none" rotWithShape="1">
            <a:gsLst>
              <a:gs pos="48000">
                <a:srgbClr val="162E48"/>
              </a:gs>
              <a:gs pos="73000">
                <a:schemeClr val="bg1">
                  <a:lumMod val="85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Content Placeholder 9">
            <a:extLst>
              <a:ext uri="{FF2B5EF4-FFF2-40B4-BE49-F238E27FC236}">
                <a16:creationId xmlns:a16="http://schemas.microsoft.com/office/drawing/2014/main" id="{EF5F452B-FF01-434A-85EF-11D4D1FBC22D}"/>
              </a:ext>
            </a:extLst>
          </p:cNvPr>
          <p:cNvSpPr txBox="1">
            <a:spLocks/>
          </p:cNvSpPr>
          <p:nvPr/>
        </p:nvSpPr>
        <p:spPr>
          <a:xfrm>
            <a:off x="471738" y="4001096"/>
            <a:ext cx="11173415" cy="17654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17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it was time for James to open his second restaurant, he used U.S. Census Bureau economic statistics to help pick the location – free and available online</a:t>
            </a:r>
            <a:endParaRPr lang="en-US" sz="1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Content Placeholder 9">
            <a:extLst>
              <a:ext uri="{FF2B5EF4-FFF2-40B4-BE49-F238E27FC236}">
                <a16:creationId xmlns:a16="http://schemas.microsoft.com/office/drawing/2014/main" id="{C3BE2AE3-7378-DA4A-A4E4-E69C10431246}"/>
              </a:ext>
            </a:extLst>
          </p:cNvPr>
          <p:cNvSpPr txBox="1">
            <a:spLocks/>
          </p:cNvSpPr>
          <p:nvPr/>
        </p:nvSpPr>
        <p:spPr>
          <a:xfrm>
            <a:off x="417408" y="3375099"/>
            <a:ext cx="5414356" cy="6234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Using Census Bureau Statistics</a:t>
            </a:r>
            <a:endParaRPr lang="en-US" sz="17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94DB56-8602-F34E-97E7-4FC676FBAF45}"/>
              </a:ext>
            </a:extLst>
          </p:cNvPr>
          <p:cNvSpPr/>
          <p:nvPr/>
        </p:nvSpPr>
        <p:spPr>
          <a:xfrm>
            <a:off x="4545107" y="-27604"/>
            <a:ext cx="3481468" cy="3626812"/>
          </a:xfrm>
          <a:prstGeom prst="rect">
            <a:avLst/>
          </a:prstGeom>
          <a:solidFill>
            <a:srgbClr val="162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E7B54FF-3DFA-3A4C-8AB9-DA137CB480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35" b="30133"/>
          <a:stretch/>
        </p:blipFill>
        <p:spPr>
          <a:xfrm>
            <a:off x="4715898" y="-63229"/>
            <a:ext cx="3109941" cy="34293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919571" y="6364454"/>
            <a:ext cx="81984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+mn-lt"/>
              </a:rPr>
              <a:t>April 2018</a:t>
            </a:r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0678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DA2A6F2D-27F6-704A-B3A7-0A268B09F3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49172" cy="351515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1F5D4A1-C9DB-4C4C-9933-B9930F4A43F7}"/>
              </a:ext>
            </a:extLst>
          </p:cNvPr>
          <p:cNvSpPr/>
          <p:nvPr/>
        </p:nvSpPr>
        <p:spPr>
          <a:xfrm>
            <a:off x="0" y="314324"/>
            <a:ext cx="12192000" cy="5781675"/>
          </a:xfrm>
          <a:prstGeom prst="rect">
            <a:avLst/>
          </a:prstGeom>
          <a:gradFill flip="none" rotWithShape="1">
            <a:gsLst>
              <a:gs pos="48000">
                <a:srgbClr val="162E48"/>
              </a:gs>
              <a:gs pos="73000">
                <a:schemeClr val="bg1">
                  <a:lumMod val="85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Content Placeholder 9">
            <a:extLst>
              <a:ext uri="{FF2B5EF4-FFF2-40B4-BE49-F238E27FC236}">
                <a16:creationId xmlns:a16="http://schemas.microsoft.com/office/drawing/2014/main" id="{EF5F452B-FF01-434A-85EF-11D4D1FBC22D}"/>
              </a:ext>
            </a:extLst>
          </p:cNvPr>
          <p:cNvSpPr txBox="1">
            <a:spLocks/>
          </p:cNvSpPr>
          <p:nvPr/>
        </p:nvSpPr>
        <p:spPr>
          <a:xfrm>
            <a:off x="471738" y="4001096"/>
            <a:ext cx="11173415" cy="17654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17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it was time for James to open his second restaurant, he used U.S. Census Bureau economic statistics to help pick the location – free and available online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17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industry trends and zip code level data, he identified a downtown spot with high potential for growth</a:t>
            </a:r>
            <a:endParaRPr lang="en-US" sz="1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Content Placeholder 9">
            <a:extLst>
              <a:ext uri="{FF2B5EF4-FFF2-40B4-BE49-F238E27FC236}">
                <a16:creationId xmlns:a16="http://schemas.microsoft.com/office/drawing/2014/main" id="{C3BE2AE3-7378-DA4A-A4E4-E69C10431246}"/>
              </a:ext>
            </a:extLst>
          </p:cNvPr>
          <p:cNvSpPr txBox="1">
            <a:spLocks/>
          </p:cNvSpPr>
          <p:nvPr/>
        </p:nvSpPr>
        <p:spPr>
          <a:xfrm>
            <a:off x="417408" y="3375099"/>
            <a:ext cx="5414356" cy="6234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Using Census Bureau Statistics</a:t>
            </a:r>
            <a:endParaRPr lang="en-US" sz="17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3C0839F-F4D0-BE4D-B0CB-8A395952F0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95" t="1931" r="-357" b="41416"/>
          <a:stretch/>
        </p:blipFill>
        <p:spPr>
          <a:xfrm>
            <a:off x="7853081" y="-27604"/>
            <a:ext cx="4357249" cy="3397926"/>
          </a:xfrm>
          <a:prstGeom prst="rect">
            <a:avLst/>
          </a:prstGeom>
        </p:spPr>
      </p:pic>
      <p:sp>
        <p:nvSpPr>
          <p:cNvPr id="15" name="Star: 5 Points 24">
            <a:extLst>
              <a:ext uri="{FF2B5EF4-FFF2-40B4-BE49-F238E27FC236}">
                <a16:creationId xmlns:a16="http://schemas.microsoft.com/office/drawing/2014/main" id="{900F2199-E864-464B-B42F-51C53A584B24}"/>
              </a:ext>
            </a:extLst>
          </p:cNvPr>
          <p:cNvSpPr/>
          <p:nvPr/>
        </p:nvSpPr>
        <p:spPr>
          <a:xfrm>
            <a:off x="9417438" y="2289785"/>
            <a:ext cx="801402" cy="791508"/>
          </a:xfrm>
          <a:prstGeom prst="star5">
            <a:avLst/>
          </a:prstGeom>
          <a:solidFill>
            <a:srgbClr val="3B983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94DB56-8602-F34E-97E7-4FC676FBAF45}"/>
              </a:ext>
            </a:extLst>
          </p:cNvPr>
          <p:cNvSpPr/>
          <p:nvPr/>
        </p:nvSpPr>
        <p:spPr>
          <a:xfrm>
            <a:off x="4545107" y="-27604"/>
            <a:ext cx="3481468" cy="3626812"/>
          </a:xfrm>
          <a:prstGeom prst="rect">
            <a:avLst/>
          </a:prstGeom>
          <a:solidFill>
            <a:srgbClr val="162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E7B54FF-3DFA-3A4C-8AB9-DA137CB480E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35" b="30133"/>
          <a:stretch/>
        </p:blipFill>
        <p:spPr>
          <a:xfrm>
            <a:off x="4715898" y="-63229"/>
            <a:ext cx="3109941" cy="3429357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285B28A-DC8D-DC46-83A7-F9F67E9C3C26}"/>
              </a:ext>
            </a:extLst>
          </p:cNvPr>
          <p:cNvCxnSpPr>
            <a:cxnSpLocks/>
          </p:cNvCxnSpPr>
          <p:nvPr/>
        </p:nvCxnSpPr>
        <p:spPr>
          <a:xfrm>
            <a:off x="6641960" y="1899138"/>
            <a:ext cx="2861044" cy="867315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0919571" y="6364454"/>
            <a:ext cx="81984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+mn-lt"/>
              </a:rPr>
              <a:t>April 2018</a:t>
            </a:r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4016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742281F-F28C-704A-B078-3FE8E650512B}"/>
              </a:ext>
            </a:extLst>
          </p:cNvPr>
          <p:cNvGrpSpPr/>
          <p:nvPr/>
        </p:nvGrpSpPr>
        <p:grpSpPr>
          <a:xfrm>
            <a:off x="7445829" y="-13855"/>
            <a:ext cx="4746171" cy="6117378"/>
            <a:chOff x="4441744" y="-8688"/>
            <a:chExt cx="4702256" cy="606077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038A234-B200-A845-B1B8-C89D07AB4A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00" r="22051"/>
            <a:stretch/>
          </p:blipFill>
          <p:spPr>
            <a:xfrm>
              <a:off x="6857994" y="-8688"/>
              <a:ext cx="2286005" cy="2361687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99"/>
            <a:stretch/>
          </p:blipFill>
          <p:spPr>
            <a:xfrm>
              <a:off x="4441744" y="1976278"/>
              <a:ext cx="2416251" cy="200600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14" t="14350" r="8817" b="10646"/>
            <a:stretch/>
          </p:blipFill>
          <p:spPr>
            <a:xfrm>
              <a:off x="6857995" y="3994698"/>
              <a:ext cx="2286004" cy="205739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/>
            <a:srcRect l="2634" t="340" r="27580" b="10656"/>
            <a:stretch/>
          </p:blipFill>
          <p:spPr>
            <a:xfrm>
              <a:off x="4443930" y="4005562"/>
              <a:ext cx="2414065" cy="204652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/>
            <a:srcRect l="35503" r="4120" b="19508"/>
            <a:stretch/>
          </p:blipFill>
          <p:spPr>
            <a:xfrm>
              <a:off x="6857996" y="1991567"/>
              <a:ext cx="2286004" cy="201135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55" t="7670" r="28342" b="22192"/>
            <a:stretch/>
          </p:blipFill>
          <p:spPr>
            <a:xfrm>
              <a:off x="4441744" y="4465"/>
              <a:ext cx="2416250" cy="1989238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9112578" y="65044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E158E5-060B-9E49-99C0-78060A09AA1B}"/>
              </a:ext>
            </a:extLst>
          </p:cNvPr>
          <p:cNvSpPr/>
          <p:nvPr/>
        </p:nvSpPr>
        <p:spPr>
          <a:xfrm>
            <a:off x="0" y="0"/>
            <a:ext cx="11960035" cy="6119552"/>
          </a:xfrm>
          <a:prstGeom prst="rect">
            <a:avLst/>
          </a:prstGeom>
          <a:gradFill flip="none" rotWithShape="1">
            <a:gsLst>
              <a:gs pos="63000">
                <a:srgbClr val="162E48"/>
              </a:gs>
              <a:gs pos="69000">
                <a:schemeClr val="bg1">
                  <a:lumMod val="85000"/>
                  <a:alpha val="11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Title 10">
            <a:extLst>
              <a:ext uri="{FF2B5EF4-FFF2-40B4-BE49-F238E27FC236}">
                <a16:creationId xmlns:a16="http://schemas.microsoft.com/office/drawing/2014/main" id="{0FD2685C-E8BE-F342-A7FB-7E527E330CF2}"/>
              </a:ext>
            </a:extLst>
          </p:cNvPr>
          <p:cNvSpPr txBox="1">
            <a:spLocks/>
          </p:cNvSpPr>
          <p:nvPr/>
        </p:nvSpPr>
        <p:spPr>
          <a:xfrm>
            <a:off x="2313964" y="234667"/>
            <a:ext cx="3270326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fontAlgn="auto">
              <a:lnSpc>
                <a:spcPts val="4060"/>
              </a:lnSpc>
              <a:spcAft>
                <a:spcPts val="0"/>
              </a:spcAft>
            </a:pPr>
            <a:r>
              <a:rPr lang="en-US" sz="3800" spc="1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Agenda</a:t>
            </a:r>
            <a:endParaRPr lang="en-US" dirty="0">
              <a:solidFill>
                <a:srgbClr val="FAC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3529" y="1377667"/>
            <a:ext cx="661307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chemeClr val="bg1"/>
                </a:solidFill>
                <a:latin typeface="+mn-lt"/>
              </a:rPr>
              <a:t>Economic Census Overview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chemeClr val="bg1"/>
                </a:solidFill>
                <a:latin typeface="+mn-lt"/>
              </a:rPr>
              <a:t>Promoting Response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chemeClr val="bg1"/>
                </a:solidFill>
                <a:latin typeface="+mn-lt"/>
              </a:rPr>
              <a:t>Example Partner Briefing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chemeClr val="bg1"/>
                </a:solidFill>
                <a:latin typeface="+mn-lt"/>
              </a:rPr>
              <a:t>How You Can Help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chemeClr val="bg1"/>
                </a:solidFill>
                <a:latin typeface="+mn-lt"/>
              </a:rPr>
              <a:t>Preview of Videos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chemeClr val="bg1"/>
                </a:solidFill>
                <a:latin typeface="+mn-lt"/>
              </a:rPr>
              <a:t>Q&amp;A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919571" y="6364454"/>
            <a:ext cx="81984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+mn-lt"/>
              </a:rPr>
              <a:t>April 2018</a:t>
            </a:r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34011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DA2A6F2D-27F6-704A-B3A7-0A268B09F3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49172" cy="351515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1F5D4A1-C9DB-4C4C-9933-B9930F4A43F7}"/>
              </a:ext>
            </a:extLst>
          </p:cNvPr>
          <p:cNvSpPr/>
          <p:nvPr/>
        </p:nvSpPr>
        <p:spPr>
          <a:xfrm>
            <a:off x="0" y="314324"/>
            <a:ext cx="12192000" cy="5781675"/>
          </a:xfrm>
          <a:prstGeom prst="rect">
            <a:avLst/>
          </a:prstGeom>
          <a:gradFill flip="none" rotWithShape="1">
            <a:gsLst>
              <a:gs pos="48000">
                <a:srgbClr val="162E48"/>
              </a:gs>
              <a:gs pos="73000">
                <a:schemeClr val="bg1">
                  <a:lumMod val="85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Content Placeholder 9">
            <a:extLst>
              <a:ext uri="{FF2B5EF4-FFF2-40B4-BE49-F238E27FC236}">
                <a16:creationId xmlns:a16="http://schemas.microsoft.com/office/drawing/2014/main" id="{EF5F452B-FF01-434A-85EF-11D4D1FBC22D}"/>
              </a:ext>
            </a:extLst>
          </p:cNvPr>
          <p:cNvSpPr txBox="1">
            <a:spLocks/>
          </p:cNvSpPr>
          <p:nvPr/>
        </p:nvSpPr>
        <p:spPr>
          <a:xfrm>
            <a:off x="471738" y="4001096"/>
            <a:ext cx="11173415" cy="17654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17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it was time for James to open his second restaurant, he used U.S. Census Bureau economic statistics to help pick the location – free and available online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17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industry trends and zip code level data, he identified a downtown spot with high potential for growth</a:t>
            </a:r>
            <a:endParaRPr lang="en-US" sz="1700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700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 did these statistics come from? 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1700" spc="-2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came from James’ first restaurant and all the other companies who responded to </a:t>
            </a:r>
            <a:r>
              <a:rPr lang="fr-FR" sz="1700" spc="-2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Census Bureau surveys. </a:t>
            </a:r>
            <a:r>
              <a:rPr lang="en-US" sz="17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Together, their data fueled the local, state, and national statistics used for planning and decision making.</a:t>
            </a:r>
          </a:p>
          <a:p>
            <a:endParaRPr lang="en-US" sz="1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Content Placeholder 9">
            <a:extLst>
              <a:ext uri="{FF2B5EF4-FFF2-40B4-BE49-F238E27FC236}">
                <a16:creationId xmlns:a16="http://schemas.microsoft.com/office/drawing/2014/main" id="{C3BE2AE3-7378-DA4A-A4E4-E69C10431246}"/>
              </a:ext>
            </a:extLst>
          </p:cNvPr>
          <p:cNvSpPr txBox="1">
            <a:spLocks/>
          </p:cNvSpPr>
          <p:nvPr/>
        </p:nvSpPr>
        <p:spPr>
          <a:xfrm>
            <a:off x="417408" y="3375099"/>
            <a:ext cx="5414356" cy="6234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Using Census Bureau Statistics</a:t>
            </a:r>
            <a:endParaRPr lang="en-US" sz="17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3C0839F-F4D0-BE4D-B0CB-8A395952F0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95" t="1931" r="-357" b="41416"/>
          <a:stretch/>
        </p:blipFill>
        <p:spPr>
          <a:xfrm>
            <a:off x="7853081" y="-27604"/>
            <a:ext cx="4357249" cy="3397926"/>
          </a:xfrm>
          <a:prstGeom prst="rect">
            <a:avLst/>
          </a:prstGeom>
        </p:spPr>
      </p:pic>
      <p:sp>
        <p:nvSpPr>
          <p:cNvPr id="15" name="Star: 5 Points 24">
            <a:extLst>
              <a:ext uri="{FF2B5EF4-FFF2-40B4-BE49-F238E27FC236}">
                <a16:creationId xmlns:a16="http://schemas.microsoft.com/office/drawing/2014/main" id="{900F2199-E864-464B-B42F-51C53A584B24}"/>
              </a:ext>
            </a:extLst>
          </p:cNvPr>
          <p:cNvSpPr/>
          <p:nvPr/>
        </p:nvSpPr>
        <p:spPr>
          <a:xfrm>
            <a:off x="9417438" y="2289785"/>
            <a:ext cx="801402" cy="791508"/>
          </a:xfrm>
          <a:prstGeom prst="star5">
            <a:avLst/>
          </a:prstGeom>
          <a:solidFill>
            <a:srgbClr val="3B983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94DB56-8602-F34E-97E7-4FC676FBAF45}"/>
              </a:ext>
            </a:extLst>
          </p:cNvPr>
          <p:cNvSpPr/>
          <p:nvPr/>
        </p:nvSpPr>
        <p:spPr>
          <a:xfrm>
            <a:off x="4545107" y="-27604"/>
            <a:ext cx="3481468" cy="3626812"/>
          </a:xfrm>
          <a:prstGeom prst="rect">
            <a:avLst/>
          </a:prstGeom>
          <a:solidFill>
            <a:srgbClr val="162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E7B54FF-3DFA-3A4C-8AB9-DA137CB480E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35" b="30133"/>
          <a:stretch/>
        </p:blipFill>
        <p:spPr>
          <a:xfrm>
            <a:off x="4715898" y="-63229"/>
            <a:ext cx="3109941" cy="3429357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285B28A-DC8D-DC46-83A7-F9F67E9C3C26}"/>
              </a:ext>
            </a:extLst>
          </p:cNvPr>
          <p:cNvCxnSpPr>
            <a:cxnSpLocks/>
          </p:cNvCxnSpPr>
          <p:nvPr/>
        </p:nvCxnSpPr>
        <p:spPr>
          <a:xfrm>
            <a:off x="6641960" y="1899138"/>
            <a:ext cx="2861044" cy="867315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174F051-3468-1946-AFD1-BABF3E4B88FF}"/>
              </a:ext>
            </a:extLst>
          </p:cNvPr>
          <p:cNvGrpSpPr/>
          <p:nvPr/>
        </p:nvGrpSpPr>
        <p:grpSpPr>
          <a:xfrm>
            <a:off x="3199269" y="1103672"/>
            <a:ext cx="3929632" cy="1520291"/>
            <a:chOff x="2239926" y="1173290"/>
            <a:chExt cx="3929632" cy="1520291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9AC82C8C-2B01-F342-A224-0F0378D309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80227" y="1173290"/>
              <a:ext cx="1389331" cy="505212"/>
            </a:xfrm>
            <a:prstGeom prst="rect">
              <a:avLst/>
            </a:prstGeom>
          </p:spPr>
        </p:pic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6BB6014-7542-784A-B996-A64F36BDB39A}"/>
                </a:ext>
              </a:extLst>
            </p:cNvPr>
            <p:cNvSpPr/>
            <p:nvPr/>
          </p:nvSpPr>
          <p:spPr>
            <a:xfrm>
              <a:off x="5312886" y="1751895"/>
              <a:ext cx="277840" cy="277840"/>
            </a:xfrm>
            <a:prstGeom prst="ellipse">
              <a:avLst/>
            </a:prstGeom>
            <a:solidFill>
              <a:srgbClr val="3B983C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61D654DF-1FC6-424F-B074-FEDF0A00E3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39926" y="1932433"/>
              <a:ext cx="2987394" cy="761148"/>
            </a:xfrm>
            <a:prstGeom prst="straightConnector1">
              <a:avLst/>
            </a:prstGeom>
            <a:ln w="38100">
              <a:solidFill>
                <a:srgbClr val="C00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10919571" y="6364454"/>
            <a:ext cx="81984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+mn-lt"/>
              </a:rPr>
              <a:t>April 2018</a:t>
            </a:r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6353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7103" y="0"/>
            <a:ext cx="5442606" cy="32482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09" y="0"/>
            <a:ext cx="6742545" cy="420188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77F668B-2717-EC44-AF49-74C208AEB381}"/>
              </a:ext>
            </a:extLst>
          </p:cNvPr>
          <p:cNvSpPr/>
          <p:nvPr/>
        </p:nvSpPr>
        <p:spPr>
          <a:xfrm>
            <a:off x="27709" y="2246282"/>
            <a:ext cx="12192000" cy="3905411"/>
          </a:xfrm>
          <a:prstGeom prst="rect">
            <a:avLst/>
          </a:prstGeom>
          <a:gradFill flip="none" rotWithShape="1">
            <a:gsLst>
              <a:gs pos="73000">
                <a:srgbClr val="162E48"/>
              </a:gs>
              <a:gs pos="100000">
                <a:schemeClr val="bg1">
                  <a:lumMod val="85000"/>
                  <a:alpha val="13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Content Placeholder 9">
            <a:extLst>
              <a:ext uri="{FF2B5EF4-FFF2-40B4-BE49-F238E27FC236}">
                <a16:creationId xmlns:a16="http://schemas.microsoft.com/office/drawing/2014/main" id="{B1217CDB-E213-DA43-8FB8-3217426F30CF}"/>
              </a:ext>
            </a:extLst>
          </p:cNvPr>
          <p:cNvSpPr txBox="1">
            <a:spLocks/>
          </p:cNvSpPr>
          <p:nvPr/>
        </p:nvSpPr>
        <p:spPr>
          <a:xfrm>
            <a:off x="456132" y="3911971"/>
            <a:ext cx="11045479" cy="191048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en-US" sz="17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Monthly and Quarterly data:</a:t>
            </a:r>
          </a:p>
          <a:p>
            <a:pPr lvl="1" fontAlgn="auto">
              <a:spcBef>
                <a:spcPts val="0"/>
              </a:spcBef>
              <a:spcAft>
                <a:spcPts val="500"/>
              </a:spcAft>
              <a:buFont typeface="Calibri" panose="020F0502020204030204" pitchFamily="34" charset="0"/>
              <a:buChar char="–"/>
              <a:defRPr/>
            </a:pPr>
            <a:r>
              <a:rPr lang="en-US" sz="1700" dirty="0">
                <a:solidFill>
                  <a:prstClr val="white"/>
                </a:solidFill>
              </a:rPr>
              <a:t>Details</a:t>
            </a:r>
          </a:p>
          <a:p>
            <a:pPr fontAlgn="auto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en-US" sz="17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Annual data:</a:t>
            </a:r>
          </a:p>
          <a:p>
            <a:pPr lvl="1" fontAlgn="auto">
              <a:spcBef>
                <a:spcPts val="0"/>
              </a:spcBef>
              <a:spcAft>
                <a:spcPts val="500"/>
              </a:spcAft>
              <a:buFont typeface="Calibri" panose="020F0502020204030204" pitchFamily="34" charset="0"/>
              <a:buChar char="–"/>
              <a:defRPr/>
            </a:pPr>
            <a:r>
              <a:rPr lang="en-US" sz="1700" dirty="0">
                <a:solidFill>
                  <a:prstClr val="white"/>
                </a:solidFill>
              </a:rPr>
              <a:t>Details</a:t>
            </a:r>
          </a:p>
          <a:p>
            <a:pPr fontAlgn="auto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en-US" sz="17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Economic Census 5-year data:</a:t>
            </a:r>
          </a:p>
          <a:p>
            <a:pPr lvl="1" fontAlgn="auto">
              <a:spcBef>
                <a:spcPts val="0"/>
              </a:spcBef>
              <a:spcAft>
                <a:spcPts val="500"/>
              </a:spcAft>
              <a:buFont typeface="Calibri" panose="020F0502020204030204" pitchFamily="34" charset="0"/>
              <a:buChar char="–"/>
              <a:defRPr/>
            </a:pPr>
            <a:r>
              <a:rPr lang="en-US" sz="1700" dirty="0">
                <a:solidFill>
                  <a:prstClr val="white"/>
                </a:solidFill>
              </a:rPr>
              <a:t>Details</a:t>
            </a:r>
          </a:p>
          <a:p>
            <a:pPr lvl="1" fontAlgn="auto">
              <a:spcBef>
                <a:spcPts val="0"/>
              </a:spcBef>
              <a:spcAft>
                <a:spcPts val="500"/>
              </a:spcAft>
              <a:buFont typeface="Calibri" panose="020F0502020204030204" pitchFamily="34" charset="0"/>
              <a:buChar char="–"/>
              <a:defRPr/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29" name="Content Placeholder 9">
            <a:extLst>
              <a:ext uri="{FF2B5EF4-FFF2-40B4-BE49-F238E27FC236}">
                <a16:creationId xmlns:a16="http://schemas.microsoft.com/office/drawing/2014/main" id="{417AEA07-29D2-3945-B27B-AF2F65ED593A}"/>
              </a:ext>
            </a:extLst>
          </p:cNvPr>
          <p:cNvSpPr txBox="1">
            <a:spLocks/>
          </p:cNvSpPr>
          <p:nvPr/>
        </p:nvSpPr>
        <p:spPr>
          <a:xfrm>
            <a:off x="335864" y="3313370"/>
            <a:ext cx="10224560" cy="6234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Census Bureau Economic Statistics – </a:t>
            </a:r>
            <a:r>
              <a:rPr lang="en-US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Providence, RI</a:t>
            </a:r>
            <a:endParaRPr lang="en-US" sz="17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919571" y="6364454"/>
            <a:ext cx="81984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+mn-lt"/>
              </a:rPr>
              <a:t>April 2018</a:t>
            </a:r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35164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2B788C-C84A-D145-9682-40CA4E1DF4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9" t="2778" r="38584" b="4214"/>
          <a:stretch/>
        </p:blipFill>
        <p:spPr>
          <a:xfrm>
            <a:off x="3802725" y="0"/>
            <a:ext cx="8393961" cy="608051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2830063-C3EB-6047-9FC0-982DE7673E7E}"/>
              </a:ext>
            </a:extLst>
          </p:cNvPr>
          <p:cNvSpPr/>
          <p:nvPr/>
        </p:nvSpPr>
        <p:spPr>
          <a:xfrm>
            <a:off x="0" y="-31055"/>
            <a:ext cx="12192000" cy="6119552"/>
          </a:xfrm>
          <a:prstGeom prst="rect">
            <a:avLst/>
          </a:prstGeom>
          <a:gradFill flip="none" rotWithShape="1">
            <a:gsLst>
              <a:gs pos="50000">
                <a:srgbClr val="7F8796">
                  <a:alpha val="82000"/>
                </a:srgbClr>
              </a:gs>
              <a:gs pos="35000">
                <a:srgbClr val="162E48"/>
              </a:gs>
              <a:gs pos="74000">
                <a:schemeClr val="bg1">
                  <a:lumMod val="8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itle 10">
            <a:extLst>
              <a:ext uri="{FF2B5EF4-FFF2-40B4-BE49-F238E27FC236}">
                <a16:creationId xmlns:a16="http://schemas.microsoft.com/office/drawing/2014/main" id="{668F78FF-A19A-634C-B1AF-E9ED825587CF}"/>
              </a:ext>
            </a:extLst>
          </p:cNvPr>
          <p:cNvSpPr txBox="1">
            <a:spLocks/>
          </p:cNvSpPr>
          <p:nvPr/>
        </p:nvSpPr>
        <p:spPr>
          <a:xfrm>
            <a:off x="803539" y="2487010"/>
            <a:ext cx="5878613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l" fontAlgn="auto">
              <a:lnSpc>
                <a:spcPts val="4060"/>
              </a:lnSpc>
              <a:spcAft>
                <a:spcPts val="0"/>
              </a:spcAft>
            </a:pPr>
            <a:r>
              <a:rPr lang="en-US" sz="4000" spc="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Economic Census</a:t>
            </a:r>
          </a:p>
          <a:p>
            <a:pPr algn="l" fontAlgn="auto">
              <a:lnSpc>
                <a:spcPts val="4060"/>
              </a:lnSpc>
              <a:spcAft>
                <a:spcPts val="0"/>
              </a:spcAft>
            </a:pPr>
            <a:r>
              <a:rPr lang="en-US" sz="4000" spc="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Overview</a:t>
            </a:r>
          </a:p>
          <a:p>
            <a:pPr algn="l" fontAlgn="auto">
              <a:spcAft>
                <a:spcPts val="0"/>
              </a:spcAft>
            </a:pPr>
            <a:endParaRPr lang="en-US" dirty="0">
              <a:solidFill>
                <a:srgbClr val="FAC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919571" y="6364454"/>
            <a:ext cx="81984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+mn-lt"/>
              </a:rPr>
              <a:t>April 2018</a:t>
            </a:r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6051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7" t="6552" r="2315" b="16310"/>
          <a:stretch/>
        </p:blipFill>
        <p:spPr>
          <a:xfrm>
            <a:off x="0" y="0"/>
            <a:ext cx="9157855" cy="609703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34E1672-0F67-5743-A537-4C17E85AF75E}"/>
              </a:ext>
            </a:extLst>
          </p:cNvPr>
          <p:cNvSpPr/>
          <p:nvPr/>
        </p:nvSpPr>
        <p:spPr>
          <a:xfrm>
            <a:off x="0" y="-13855"/>
            <a:ext cx="12192000" cy="6119552"/>
          </a:xfrm>
          <a:prstGeom prst="rect">
            <a:avLst/>
          </a:prstGeom>
          <a:gradFill flip="none" rotWithShape="1">
            <a:gsLst>
              <a:gs pos="65000">
                <a:srgbClr val="7F8796">
                  <a:alpha val="82000"/>
                </a:srgbClr>
              </a:gs>
              <a:gs pos="34000">
                <a:srgbClr val="162E48"/>
              </a:gs>
              <a:gs pos="84000">
                <a:schemeClr val="bg1">
                  <a:lumMod val="85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itle 10">
            <a:extLst>
              <a:ext uri="{FF2B5EF4-FFF2-40B4-BE49-F238E27FC236}">
                <a16:creationId xmlns:a16="http://schemas.microsoft.com/office/drawing/2014/main" id="{36901FDD-06F4-D34D-B225-3979A513DDF3}"/>
              </a:ext>
            </a:extLst>
          </p:cNvPr>
          <p:cNvSpPr txBox="1">
            <a:spLocks/>
          </p:cNvSpPr>
          <p:nvPr/>
        </p:nvSpPr>
        <p:spPr>
          <a:xfrm>
            <a:off x="5194999" y="207182"/>
            <a:ext cx="6682153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About the Economic Census </a:t>
            </a:r>
            <a:br>
              <a:rPr lang="en-US" sz="3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</a:br>
            <a:endParaRPr lang="en-US" sz="3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9" name="Content Placeholder 11">
            <a:extLst>
              <a:ext uri="{FF2B5EF4-FFF2-40B4-BE49-F238E27FC236}">
                <a16:creationId xmlns:a16="http://schemas.microsoft.com/office/drawing/2014/main" id="{5862C733-738E-7546-8118-4B1283BE86C8}"/>
              </a:ext>
            </a:extLst>
          </p:cNvPr>
          <p:cNvSpPr txBox="1">
            <a:spLocks/>
          </p:cNvSpPr>
          <p:nvPr/>
        </p:nvSpPr>
        <p:spPr>
          <a:xfrm>
            <a:off x="5194999" y="1001817"/>
            <a:ext cx="6571622" cy="49069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U.S. Census Bureau measures the nation’s population once every 10 years. It also measures U.S. businesses every 5 years with the Economic Census</a:t>
            </a:r>
          </a:p>
          <a:p>
            <a:pPr fontAlgn="auto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next Economic Census is conducted in May 2018. Companies report their 2017 year-end numbers.  Due Date is June 12</a:t>
            </a:r>
            <a:r>
              <a:rPr lang="en-US" sz="1800" baseline="30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sz="1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fontAlgn="auto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Response is required by law</a:t>
            </a:r>
          </a:p>
          <a:p>
            <a:pPr fontAlgn="auto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Responses are confidential. Company data is used for statistical purposes only. The Census Bureau is required by law to keep your information private and secure</a:t>
            </a:r>
          </a:p>
          <a:p>
            <a:pPr fontAlgn="auto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Response is required online. This reduces the time needed for completion, improves accuracy, and provides significant cost savings for taxpayers</a:t>
            </a:r>
          </a:p>
          <a:p>
            <a:pPr fontAlgn="auto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 from the Economic Census are free and available to guide business decisions and policy-making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919571" y="6364454"/>
            <a:ext cx="81984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+mn-lt"/>
              </a:rPr>
              <a:t>April 2018</a:t>
            </a:r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2864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EA93261-9687-084E-8FE9-89BCEC685B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55"/>
          <a:stretch/>
        </p:blipFill>
        <p:spPr>
          <a:xfrm>
            <a:off x="4774001" y="-48113"/>
            <a:ext cx="7493239" cy="616766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06C553A-3F37-604B-B84E-F014F77F7AC8}"/>
              </a:ext>
            </a:extLst>
          </p:cNvPr>
          <p:cNvSpPr/>
          <p:nvPr/>
        </p:nvSpPr>
        <p:spPr>
          <a:xfrm>
            <a:off x="0" y="0"/>
            <a:ext cx="11720945" cy="6119552"/>
          </a:xfrm>
          <a:prstGeom prst="rect">
            <a:avLst/>
          </a:prstGeom>
          <a:gradFill flip="none" rotWithShape="1">
            <a:gsLst>
              <a:gs pos="66000">
                <a:srgbClr val="7F8796">
                  <a:alpha val="82000"/>
                </a:srgbClr>
              </a:gs>
              <a:gs pos="47000">
                <a:srgbClr val="162E48"/>
              </a:gs>
              <a:gs pos="84000">
                <a:schemeClr val="bg1">
                  <a:lumMod val="85000"/>
                  <a:alpha val="11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30885B3-73D7-9547-A3BC-5BC7E34CFF34}"/>
              </a:ext>
            </a:extLst>
          </p:cNvPr>
          <p:cNvSpPr txBox="1">
            <a:spLocks/>
          </p:cNvSpPr>
          <p:nvPr/>
        </p:nvSpPr>
        <p:spPr>
          <a:xfrm>
            <a:off x="451293" y="366670"/>
            <a:ext cx="5533871" cy="69181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Information Required</a:t>
            </a:r>
            <a:endParaRPr lang="en-U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449CD82-43C1-9C47-95B7-95941256F147}"/>
              </a:ext>
            </a:extLst>
          </p:cNvPr>
          <p:cNvSpPr txBox="1">
            <a:spLocks/>
          </p:cNvSpPr>
          <p:nvPr/>
        </p:nvSpPr>
        <p:spPr>
          <a:xfrm>
            <a:off x="546296" y="1286540"/>
            <a:ext cx="5438868" cy="43174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1000"/>
              </a:spcAft>
              <a:buNone/>
            </a:pPr>
            <a:r>
              <a:rPr lang="en-US" altLang="en-US" sz="1800" dirty="0">
                <a:solidFill>
                  <a:prstClr val="white"/>
                </a:solidFill>
              </a:rPr>
              <a:t>The Economic Census asks for the following information by location</a:t>
            </a:r>
          </a:p>
          <a:p>
            <a:pPr fontAlgn="auto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prstClr val="white"/>
                </a:solidFill>
              </a:rPr>
              <a:t>Employer Identification Number</a:t>
            </a:r>
          </a:p>
          <a:p>
            <a:pPr fontAlgn="auto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prstClr val="white"/>
                </a:solidFill>
              </a:rPr>
              <a:t>Physical location</a:t>
            </a:r>
          </a:p>
          <a:p>
            <a:pPr fontAlgn="auto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prstClr val="white"/>
                </a:solidFill>
              </a:rPr>
              <a:t>Primary business activity</a:t>
            </a:r>
          </a:p>
          <a:p>
            <a:pPr fontAlgn="auto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prstClr val="white"/>
                </a:solidFill>
              </a:rPr>
              <a:t>Sales, receipts, or revenue</a:t>
            </a:r>
          </a:p>
          <a:p>
            <a:pPr fontAlgn="auto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prstClr val="white"/>
                </a:solidFill>
              </a:rPr>
              <a:t>Employment and payroll</a:t>
            </a:r>
          </a:p>
          <a:p>
            <a:pPr fontAlgn="auto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prstClr val="white"/>
                </a:solidFill>
              </a:rPr>
              <a:t>Industry-specific questions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919571" y="6364454"/>
            <a:ext cx="81984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+mn-lt"/>
              </a:rPr>
              <a:t>April 2018</a:t>
            </a:r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665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814"/>
          <a:stretch/>
        </p:blipFill>
        <p:spPr>
          <a:xfrm>
            <a:off x="3023232" y="0"/>
            <a:ext cx="9168768" cy="610079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C373EDD-4BEF-DC42-93EA-8FD6EBED60BC}"/>
              </a:ext>
            </a:extLst>
          </p:cNvPr>
          <p:cNvSpPr/>
          <p:nvPr/>
        </p:nvSpPr>
        <p:spPr>
          <a:xfrm>
            <a:off x="0" y="0"/>
            <a:ext cx="12192000" cy="6119552"/>
          </a:xfrm>
          <a:prstGeom prst="rect">
            <a:avLst/>
          </a:prstGeom>
          <a:gradFill flip="none" rotWithShape="1">
            <a:gsLst>
              <a:gs pos="66000">
                <a:srgbClr val="7F8796">
                  <a:alpha val="82000"/>
                </a:srgbClr>
              </a:gs>
              <a:gs pos="33000">
                <a:srgbClr val="162E48"/>
              </a:gs>
              <a:gs pos="84000">
                <a:schemeClr val="bg1">
                  <a:lumMod val="85000"/>
                  <a:alpha val="11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Title 10">
            <a:extLst>
              <a:ext uri="{FF2B5EF4-FFF2-40B4-BE49-F238E27FC236}">
                <a16:creationId xmlns:a16="http://schemas.microsoft.com/office/drawing/2014/main" id="{8D4CBFF9-C038-084A-BDE9-85B12E015679}"/>
              </a:ext>
            </a:extLst>
          </p:cNvPr>
          <p:cNvSpPr txBox="1">
            <a:spLocks/>
          </p:cNvSpPr>
          <p:nvPr/>
        </p:nvSpPr>
        <p:spPr>
          <a:xfrm>
            <a:off x="521259" y="286703"/>
            <a:ext cx="7530207" cy="50344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Economic Census Response </a:t>
            </a:r>
            <a:br>
              <a:rPr lang="en-US" sz="3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</a:br>
            <a:endParaRPr lang="en-US" sz="3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1F553FAC-D462-BD45-BE1E-6E8A385DB30D}"/>
              </a:ext>
            </a:extLst>
          </p:cNvPr>
          <p:cNvSpPr txBox="1">
            <a:spLocks/>
          </p:cNvSpPr>
          <p:nvPr/>
        </p:nvSpPr>
        <p:spPr>
          <a:xfrm>
            <a:off x="571500" y="1076848"/>
            <a:ext cx="7737613" cy="496365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800"/>
              </a:spcAft>
              <a:buFont typeface="Arial" charset="0"/>
              <a:buChar char="•"/>
            </a:pPr>
            <a:r>
              <a:rPr lang="en-US" sz="1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 launches in May 2018</a:t>
            </a:r>
          </a:p>
          <a:p>
            <a:pPr lvl="1" fontAlgn="auto">
              <a:spcBef>
                <a:spcPts val="0"/>
              </a:spcBef>
              <a:spcAft>
                <a:spcPts val="800"/>
              </a:spcAft>
              <a:buFont typeface=".AppleSystemUIFont" charset="-120"/>
              <a:buChar char="-"/>
            </a:pPr>
            <a:r>
              <a:rPr lang="en-US" sz="1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Official letters mailed with web address and unique company code to access online survey</a:t>
            </a:r>
          </a:p>
          <a:p>
            <a:pPr lvl="1" fontAlgn="auto">
              <a:spcBef>
                <a:spcPts val="0"/>
              </a:spcBef>
              <a:spcAft>
                <a:spcPts val="800"/>
              </a:spcAft>
              <a:buFont typeface=".AppleSystemUIFont" charset="-120"/>
              <a:buChar char="-"/>
            </a:pPr>
            <a:r>
              <a:rPr lang="en-US" sz="1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Deadline for response is June 12, 2018</a:t>
            </a:r>
          </a:p>
          <a:p>
            <a:pPr fontAlgn="auto">
              <a:spcBef>
                <a:spcPts val="0"/>
              </a:spcBef>
              <a:spcAft>
                <a:spcPts val="800"/>
              </a:spcAft>
              <a:buFont typeface="Arial" charset="0"/>
              <a:buChar char="•"/>
            </a:pPr>
            <a:r>
              <a:rPr lang="en-US" sz="1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Respondents will be instructed to set up online account on secure website to complete survey </a:t>
            </a:r>
          </a:p>
          <a:p>
            <a:pPr lvl="1" fontAlgn="auto">
              <a:spcBef>
                <a:spcPts val="0"/>
              </a:spcBef>
              <a:spcAft>
                <a:spcPts val="800"/>
              </a:spcAft>
              <a:buFont typeface=".AppleSystemUIFont" charset="-120"/>
              <a:buChar char="-"/>
            </a:pPr>
            <a:r>
              <a:rPr lang="en-US" sz="1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requirement for Census Bureau economic surveys</a:t>
            </a:r>
          </a:p>
          <a:p>
            <a:pPr lvl="1" fontAlgn="auto">
              <a:spcBef>
                <a:spcPts val="0"/>
              </a:spcBef>
              <a:spcAft>
                <a:spcPts val="800"/>
              </a:spcAft>
              <a:buFont typeface=".AppleSystemUIFont" charset="-120"/>
              <a:buChar char="-"/>
            </a:pPr>
            <a:r>
              <a:rPr lang="en-US" sz="1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Similar to other online accounts with email username, password, security questions</a:t>
            </a:r>
          </a:p>
          <a:p>
            <a:pPr fontAlgn="auto">
              <a:spcBef>
                <a:spcPts val="0"/>
              </a:spcBef>
              <a:spcAft>
                <a:spcPts val="800"/>
              </a:spcAft>
              <a:buFont typeface="Arial" charset="0"/>
              <a:buChar char="•"/>
            </a:pPr>
            <a:r>
              <a:rPr lang="en-US" sz="1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Key changes include</a:t>
            </a:r>
          </a:p>
          <a:p>
            <a:pPr lvl="1" fontAlgn="auto">
              <a:spcBef>
                <a:spcPts val="0"/>
              </a:spcBef>
              <a:spcAft>
                <a:spcPts val="800"/>
              </a:spcAft>
              <a:buFont typeface=".AppleSystemUIFont" charset="-120"/>
              <a:buChar char="-"/>
            </a:pPr>
            <a:r>
              <a:rPr lang="en-US" sz="1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Online response requirement, new reporting instrument for businesses with multiple locations, change in data collection timeframe</a:t>
            </a:r>
          </a:p>
          <a:p>
            <a:pPr fontAlgn="auto">
              <a:spcBef>
                <a:spcPts val="0"/>
              </a:spcBef>
              <a:spcAft>
                <a:spcPts val="800"/>
              </a:spcAft>
              <a:buFont typeface="Arial" charset="0"/>
              <a:buChar char="•"/>
            </a:pPr>
            <a:r>
              <a:rPr lang="en-US" sz="1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Help will be available online and via telephone</a:t>
            </a:r>
          </a:p>
          <a:p>
            <a:pPr fontAlgn="auto">
              <a:spcBef>
                <a:spcPts val="0"/>
              </a:spcBef>
              <a:spcAft>
                <a:spcPts val="800"/>
              </a:spcAft>
              <a:buFont typeface="Arial" charset="0"/>
              <a:buChar char="•"/>
            </a:pPr>
            <a:r>
              <a:rPr lang="en-US" sz="1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Information and resources are available at </a:t>
            </a:r>
            <a:r>
              <a:rPr lang="en-US" sz="1800" u="sng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www.census.gov/EconomicCensus</a:t>
            </a:r>
          </a:p>
          <a:p>
            <a:pPr fontAlgn="auto">
              <a:spcBef>
                <a:spcPts val="0"/>
              </a:spcBef>
              <a:spcAft>
                <a:spcPts val="1000"/>
              </a:spcAft>
              <a:buFont typeface="Arial" charset="0"/>
              <a:buChar char="•"/>
            </a:pPr>
            <a:endParaRPr lang="en-US" sz="1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919571" y="6364454"/>
            <a:ext cx="81984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+mn-lt"/>
              </a:rPr>
              <a:t>April 2018</a:t>
            </a:r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2601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" t="-9" r="22997" b="9"/>
          <a:stretch/>
        </p:blipFill>
        <p:spPr>
          <a:xfrm>
            <a:off x="5150068" y="551"/>
            <a:ext cx="7041931" cy="612066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D5B7618-3E7D-C946-801C-E081CDFC6972}"/>
              </a:ext>
            </a:extLst>
          </p:cNvPr>
          <p:cNvSpPr/>
          <p:nvPr/>
        </p:nvSpPr>
        <p:spPr>
          <a:xfrm>
            <a:off x="0" y="1018"/>
            <a:ext cx="12192000" cy="6119552"/>
          </a:xfrm>
          <a:prstGeom prst="rect">
            <a:avLst/>
          </a:prstGeom>
          <a:gradFill flip="none" rotWithShape="1">
            <a:gsLst>
              <a:gs pos="65000">
                <a:srgbClr val="7F8796">
                  <a:alpha val="82000"/>
                </a:srgbClr>
              </a:gs>
              <a:gs pos="52000">
                <a:srgbClr val="162E48"/>
              </a:gs>
              <a:gs pos="78000">
                <a:schemeClr val="bg1">
                  <a:lumMod val="8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Title 10">
            <a:extLst>
              <a:ext uri="{FF2B5EF4-FFF2-40B4-BE49-F238E27FC236}">
                <a16:creationId xmlns:a16="http://schemas.microsoft.com/office/drawing/2014/main" id="{CA73CB6F-F48F-1F49-89B3-2113DA9CD8B7}"/>
              </a:ext>
            </a:extLst>
          </p:cNvPr>
          <p:cNvSpPr txBox="1">
            <a:spLocks/>
          </p:cNvSpPr>
          <p:nvPr/>
        </p:nvSpPr>
        <p:spPr>
          <a:xfrm>
            <a:off x="722343" y="303751"/>
            <a:ext cx="6772687" cy="110479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3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Communications to your Organization</a:t>
            </a:r>
          </a:p>
          <a:p>
            <a:pPr algn="l" fontAlgn="auto">
              <a:spcAft>
                <a:spcPts val="0"/>
              </a:spcAft>
            </a:pPr>
            <a:r>
              <a:rPr lang="en-US" sz="3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Three dates to remember: “9-8-7”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919571" y="6364454"/>
            <a:ext cx="81984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+mn-lt"/>
              </a:rPr>
              <a:t>April 2018</a:t>
            </a:r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7111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" t="-9" r="22997" b="9"/>
          <a:stretch/>
        </p:blipFill>
        <p:spPr>
          <a:xfrm>
            <a:off x="5150068" y="551"/>
            <a:ext cx="7041931" cy="612066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D5B7618-3E7D-C946-801C-E081CDFC6972}"/>
              </a:ext>
            </a:extLst>
          </p:cNvPr>
          <p:cNvSpPr/>
          <p:nvPr/>
        </p:nvSpPr>
        <p:spPr>
          <a:xfrm>
            <a:off x="0" y="1018"/>
            <a:ext cx="12192000" cy="6119552"/>
          </a:xfrm>
          <a:prstGeom prst="rect">
            <a:avLst/>
          </a:prstGeom>
          <a:gradFill flip="none" rotWithShape="1">
            <a:gsLst>
              <a:gs pos="65000">
                <a:srgbClr val="7F8796">
                  <a:alpha val="82000"/>
                </a:srgbClr>
              </a:gs>
              <a:gs pos="52000">
                <a:srgbClr val="162E48"/>
              </a:gs>
              <a:gs pos="78000">
                <a:schemeClr val="bg1">
                  <a:lumMod val="8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Title 10">
            <a:extLst>
              <a:ext uri="{FF2B5EF4-FFF2-40B4-BE49-F238E27FC236}">
                <a16:creationId xmlns:a16="http://schemas.microsoft.com/office/drawing/2014/main" id="{CA73CB6F-F48F-1F49-89B3-2113DA9CD8B7}"/>
              </a:ext>
            </a:extLst>
          </p:cNvPr>
          <p:cNvSpPr txBox="1">
            <a:spLocks/>
          </p:cNvSpPr>
          <p:nvPr/>
        </p:nvSpPr>
        <p:spPr>
          <a:xfrm>
            <a:off x="722343" y="303751"/>
            <a:ext cx="6772687" cy="110479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3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Communications to your Organization</a:t>
            </a:r>
          </a:p>
          <a:p>
            <a:pPr algn="l" fontAlgn="auto">
              <a:spcAft>
                <a:spcPts val="0"/>
              </a:spcAft>
            </a:pPr>
            <a:r>
              <a:rPr lang="en-US" sz="3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Three dates to remember: “9-8-7”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269E414-BD4B-A34D-8F84-20A09568FA01}"/>
              </a:ext>
            </a:extLst>
          </p:cNvPr>
          <p:cNvGrpSpPr/>
          <p:nvPr/>
        </p:nvGrpSpPr>
        <p:grpSpPr>
          <a:xfrm>
            <a:off x="842085" y="1591163"/>
            <a:ext cx="1895794" cy="2914306"/>
            <a:chOff x="478464" y="1410475"/>
            <a:chExt cx="1895794" cy="2914306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D0A9E01-45BC-DD40-8781-DB19CE4654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737" t="17862" r="3303" b="58520"/>
            <a:stretch/>
          </p:blipFill>
          <p:spPr>
            <a:xfrm>
              <a:off x="478464" y="1410475"/>
              <a:ext cx="1777509" cy="13538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shade val="50000"/>
                </a:schemeClr>
              </a:solidFill>
            </a:ln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1BBD1B6-9EDF-9840-B674-600D45E4D5DF}"/>
                </a:ext>
              </a:extLst>
            </p:cNvPr>
            <p:cNvGrpSpPr/>
            <p:nvPr/>
          </p:nvGrpSpPr>
          <p:grpSpPr>
            <a:xfrm>
              <a:off x="478464" y="2838972"/>
              <a:ext cx="1895794" cy="1485809"/>
              <a:chOff x="478464" y="2838972"/>
              <a:chExt cx="1895794" cy="1485809"/>
            </a:xfrm>
          </p:grpSpPr>
          <p:sp>
            <p:nvSpPr>
              <p:cNvPr id="29" name="Content Placeholder 14">
                <a:extLst>
                  <a:ext uri="{FF2B5EF4-FFF2-40B4-BE49-F238E27FC236}">
                    <a16:creationId xmlns:a16="http://schemas.microsoft.com/office/drawing/2014/main" id="{8D4B2B1A-D4ED-A34C-A2AD-AC420B465EC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8464" y="2838972"/>
                <a:ext cx="1777509" cy="401053"/>
              </a:xfrm>
              <a:prstGeom prst="rect">
                <a:avLst/>
              </a:prstGeom>
              <a:effectLst/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fontAlgn="auto"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en-US" sz="1600" b="1" dirty="0">
                    <a:solidFill>
                      <a:prstClr val="white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ial" panose="020B0604020202020204" pitchFamily="34" charset="0"/>
                    <a:ea typeface="Archer Semibold" charset="0"/>
                    <a:cs typeface="Arial" panose="020B0604020202020204" pitchFamily="34" charset="0"/>
                  </a:rPr>
                  <a:t>April 9th</a:t>
                </a:r>
                <a:endParaRPr lang="en-US" sz="1600" b="1" dirty="0">
                  <a:solidFill>
                    <a:prstClr val="white"/>
                  </a:solidFill>
                  <a:latin typeface="Arial" panose="020B0604020202020204" pitchFamily="34" charset="0"/>
                  <a:ea typeface="Archer Semibold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Content Placeholder 14">
                <a:extLst>
                  <a:ext uri="{FF2B5EF4-FFF2-40B4-BE49-F238E27FC236}">
                    <a16:creationId xmlns:a16="http://schemas.microsoft.com/office/drawing/2014/main" id="{DBF078B9-D9BC-9B4B-AC51-D00108A32A5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8464" y="3190479"/>
                <a:ext cx="1895794" cy="1134302"/>
              </a:xfrm>
              <a:prstGeom prst="rect">
                <a:avLst/>
              </a:prstGeom>
              <a:effectLst/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fontAlgn="auto"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en-US" sz="1100" dirty="0">
                    <a:solidFill>
                      <a:prstClr val="white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ial" panose="020B0604020202020204" pitchFamily="34" charset="0"/>
                    <a:ea typeface="Archer Semibold" charset="0"/>
                    <a:cs typeface="Arial" panose="020B0604020202020204" pitchFamily="34" charset="0"/>
                  </a:rPr>
                  <a:t>Communications campaign launches. Organizations asked to distribute </a:t>
                </a:r>
                <a:r>
                  <a:rPr lang="en-US" sz="1200" b="1" dirty="0">
                    <a:solidFill>
                      <a:srgbClr val="00B0F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ial" panose="020B0604020202020204" pitchFamily="34" charset="0"/>
                    <a:ea typeface="Archer Semibold" charset="0"/>
                    <a:cs typeface="Arial" panose="020B0604020202020204" pitchFamily="34" charset="0"/>
                  </a:rPr>
                  <a:t>Response Preparation  </a:t>
                </a:r>
                <a:r>
                  <a:rPr lang="en-US" sz="1100" dirty="0">
                    <a:solidFill>
                      <a:prstClr val="white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ial" panose="020B0604020202020204" pitchFamily="34" charset="0"/>
                    <a:ea typeface="Archer Semibold" charset="0"/>
                    <a:cs typeface="Arial" panose="020B0604020202020204" pitchFamily="34" charset="0"/>
                  </a:rPr>
                  <a:t>informational email to membership. </a:t>
                </a:r>
                <a:endParaRPr lang="en-US" sz="1100" dirty="0">
                  <a:solidFill>
                    <a:prstClr val="white"/>
                  </a:solidFill>
                  <a:latin typeface="Arial" panose="020B0604020202020204" pitchFamily="34" charset="0"/>
                  <a:ea typeface="Archer Semibold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CA176FE-2A8F-454A-AA8F-5C6D77F17D95}"/>
                </a:ext>
              </a:extLst>
            </p:cNvPr>
            <p:cNvSpPr/>
            <p:nvPr/>
          </p:nvSpPr>
          <p:spPr>
            <a:xfrm>
              <a:off x="781390" y="1904753"/>
              <a:ext cx="307977" cy="30797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100" b="1" dirty="0">
                  <a:solidFill>
                    <a:prstClr val="white"/>
                  </a:solidFill>
                  <a:latin typeface="Arial" charset="0"/>
                  <a:ea typeface="Arial" charset="0"/>
                  <a:cs typeface="Arial" charset="0"/>
                </a:rPr>
                <a:t>9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0919571" y="6364454"/>
            <a:ext cx="81984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+mn-lt"/>
              </a:rPr>
              <a:t>April 2018</a:t>
            </a:r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4905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" t="-9" r="22997" b="9"/>
          <a:stretch/>
        </p:blipFill>
        <p:spPr>
          <a:xfrm>
            <a:off x="5150068" y="551"/>
            <a:ext cx="7041931" cy="612066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D5B7618-3E7D-C946-801C-E081CDFC6972}"/>
              </a:ext>
            </a:extLst>
          </p:cNvPr>
          <p:cNvSpPr/>
          <p:nvPr/>
        </p:nvSpPr>
        <p:spPr>
          <a:xfrm>
            <a:off x="0" y="1018"/>
            <a:ext cx="12192000" cy="6119552"/>
          </a:xfrm>
          <a:prstGeom prst="rect">
            <a:avLst/>
          </a:prstGeom>
          <a:gradFill flip="none" rotWithShape="1">
            <a:gsLst>
              <a:gs pos="65000">
                <a:srgbClr val="7F8796">
                  <a:alpha val="82000"/>
                </a:srgbClr>
              </a:gs>
              <a:gs pos="52000">
                <a:srgbClr val="162E48"/>
              </a:gs>
              <a:gs pos="78000">
                <a:schemeClr val="bg1">
                  <a:lumMod val="8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Title 10">
            <a:extLst>
              <a:ext uri="{FF2B5EF4-FFF2-40B4-BE49-F238E27FC236}">
                <a16:creationId xmlns:a16="http://schemas.microsoft.com/office/drawing/2014/main" id="{CA73CB6F-F48F-1F49-89B3-2113DA9CD8B7}"/>
              </a:ext>
            </a:extLst>
          </p:cNvPr>
          <p:cNvSpPr txBox="1">
            <a:spLocks/>
          </p:cNvSpPr>
          <p:nvPr/>
        </p:nvSpPr>
        <p:spPr>
          <a:xfrm>
            <a:off x="722343" y="303751"/>
            <a:ext cx="6772687" cy="110479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3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Communications to your Organization</a:t>
            </a:r>
          </a:p>
          <a:p>
            <a:pPr algn="l" fontAlgn="auto">
              <a:spcAft>
                <a:spcPts val="0"/>
              </a:spcAft>
            </a:pPr>
            <a:r>
              <a:rPr lang="en-US" sz="3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Three dates to remember: “9-8-7”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269E414-BD4B-A34D-8F84-20A09568FA01}"/>
              </a:ext>
            </a:extLst>
          </p:cNvPr>
          <p:cNvGrpSpPr/>
          <p:nvPr/>
        </p:nvGrpSpPr>
        <p:grpSpPr>
          <a:xfrm>
            <a:off x="842085" y="1591163"/>
            <a:ext cx="1895794" cy="2914306"/>
            <a:chOff x="478464" y="1410475"/>
            <a:chExt cx="1895794" cy="2914306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D0A9E01-45BC-DD40-8781-DB19CE4654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737" t="17862" r="3303" b="58520"/>
            <a:stretch/>
          </p:blipFill>
          <p:spPr>
            <a:xfrm>
              <a:off x="478464" y="1410475"/>
              <a:ext cx="1777509" cy="13538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shade val="50000"/>
                </a:schemeClr>
              </a:solidFill>
            </a:ln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1BBD1B6-9EDF-9840-B674-600D45E4D5DF}"/>
                </a:ext>
              </a:extLst>
            </p:cNvPr>
            <p:cNvGrpSpPr/>
            <p:nvPr/>
          </p:nvGrpSpPr>
          <p:grpSpPr>
            <a:xfrm>
              <a:off x="478464" y="2838972"/>
              <a:ext cx="1895794" cy="1485809"/>
              <a:chOff x="478464" y="2838972"/>
              <a:chExt cx="1895794" cy="1485809"/>
            </a:xfrm>
          </p:grpSpPr>
          <p:sp>
            <p:nvSpPr>
              <p:cNvPr id="29" name="Content Placeholder 14">
                <a:extLst>
                  <a:ext uri="{FF2B5EF4-FFF2-40B4-BE49-F238E27FC236}">
                    <a16:creationId xmlns:a16="http://schemas.microsoft.com/office/drawing/2014/main" id="{8D4B2B1A-D4ED-A34C-A2AD-AC420B465EC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8464" y="2838972"/>
                <a:ext cx="1777509" cy="401053"/>
              </a:xfrm>
              <a:prstGeom prst="rect">
                <a:avLst/>
              </a:prstGeom>
              <a:effectLst/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fontAlgn="auto"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en-US" sz="1600" b="1" dirty="0">
                    <a:solidFill>
                      <a:prstClr val="white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ial" panose="020B0604020202020204" pitchFamily="34" charset="0"/>
                    <a:ea typeface="Archer Semibold" charset="0"/>
                    <a:cs typeface="Arial" panose="020B0604020202020204" pitchFamily="34" charset="0"/>
                  </a:rPr>
                  <a:t>April 9th</a:t>
                </a:r>
                <a:endParaRPr lang="en-US" sz="1600" b="1" dirty="0">
                  <a:solidFill>
                    <a:prstClr val="white"/>
                  </a:solidFill>
                  <a:latin typeface="Arial" panose="020B0604020202020204" pitchFamily="34" charset="0"/>
                  <a:ea typeface="Archer Semibold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Content Placeholder 14">
                <a:extLst>
                  <a:ext uri="{FF2B5EF4-FFF2-40B4-BE49-F238E27FC236}">
                    <a16:creationId xmlns:a16="http://schemas.microsoft.com/office/drawing/2014/main" id="{DBF078B9-D9BC-9B4B-AC51-D00108A32A5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8464" y="3190479"/>
                <a:ext cx="1895794" cy="1134302"/>
              </a:xfrm>
              <a:prstGeom prst="rect">
                <a:avLst/>
              </a:prstGeom>
              <a:effectLst/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fontAlgn="auto"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en-US" sz="1100" dirty="0">
                    <a:solidFill>
                      <a:prstClr val="white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ial" panose="020B0604020202020204" pitchFamily="34" charset="0"/>
                    <a:ea typeface="Archer Semibold" charset="0"/>
                    <a:cs typeface="Arial" panose="020B0604020202020204" pitchFamily="34" charset="0"/>
                  </a:rPr>
                  <a:t>Communications campaign launches. Organizations asked to distribute </a:t>
                </a:r>
                <a:r>
                  <a:rPr lang="en-US" sz="1200" b="1" dirty="0">
                    <a:solidFill>
                      <a:srgbClr val="00B0F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ial" panose="020B0604020202020204" pitchFamily="34" charset="0"/>
                    <a:ea typeface="Archer Semibold" charset="0"/>
                    <a:cs typeface="Arial" panose="020B0604020202020204" pitchFamily="34" charset="0"/>
                  </a:rPr>
                  <a:t>Response Preparation  </a:t>
                </a:r>
                <a:r>
                  <a:rPr lang="en-US" sz="1100" dirty="0">
                    <a:solidFill>
                      <a:prstClr val="white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ial" panose="020B0604020202020204" pitchFamily="34" charset="0"/>
                    <a:ea typeface="Archer Semibold" charset="0"/>
                    <a:cs typeface="Arial" panose="020B0604020202020204" pitchFamily="34" charset="0"/>
                  </a:rPr>
                  <a:t>informational email to membership. </a:t>
                </a:r>
                <a:endParaRPr lang="en-US" sz="1100" dirty="0">
                  <a:solidFill>
                    <a:prstClr val="white"/>
                  </a:solidFill>
                  <a:latin typeface="Arial" panose="020B0604020202020204" pitchFamily="34" charset="0"/>
                  <a:ea typeface="Archer Semibold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CA176FE-2A8F-454A-AA8F-5C6D77F17D95}"/>
                </a:ext>
              </a:extLst>
            </p:cNvPr>
            <p:cNvSpPr/>
            <p:nvPr/>
          </p:nvSpPr>
          <p:spPr>
            <a:xfrm>
              <a:off x="781390" y="1904753"/>
              <a:ext cx="307977" cy="30797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100" b="1" dirty="0">
                  <a:solidFill>
                    <a:prstClr val="white"/>
                  </a:solidFill>
                  <a:latin typeface="Arial" charset="0"/>
                  <a:ea typeface="Arial" charset="0"/>
                  <a:cs typeface="Arial" charset="0"/>
                </a:rPr>
                <a:t>9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8974AC1-E4F8-9147-B881-164CA753BA14}"/>
              </a:ext>
            </a:extLst>
          </p:cNvPr>
          <p:cNvGrpSpPr/>
          <p:nvPr/>
        </p:nvGrpSpPr>
        <p:grpSpPr>
          <a:xfrm>
            <a:off x="3100645" y="1591163"/>
            <a:ext cx="1899913" cy="2923806"/>
            <a:chOff x="2434853" y="1410475"/>
            <a:chExt cx="1899913" cy="2923806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D4626421-B3B4-EC4F-BA0F-013F956D8A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4" t="42528" r="72596" b="33854"/>
            <a:stretch/>
          </p:blipFill>
          <p:spPr>
            <a:xfrm>
              <a:off x="2434853" y="1410475"/>
              <a:ext cx="1777509" cy="13538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shade val="50000"/>
                </a:schemeClr>
              </a:solidFill>
            </a:ln>
          </p:spPr>
        </p:pic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593C48E-D666-B041-A273-BDD8312768E1}"/>
                </a:ext>
              </a:extLst>
            </p:cNvPr>
            <p:cNvGrpSpPr/>
            <p:nvPr/>
          </p:nvGrpSpPr>
          <p:grpSpPr>
            <a:xfrm>
              <a:off x="2457019" y="2838972"/>
              <a:ext cx="1877747" cy="1495309"/>
              <a:chOff x="478464" y="2838972"/>
              <a:chExt cx="1877747" cy="1495309"/>
            </a:xfrm>
          </p:grpSpPr>
          <p:sp>
            <p:nvSpPr>
              <p:cNvPr id="35" name="Content Placeholder 14">
                <a:extLst>
                  <a:ext uri="{FF2B5EF4-FFF2-40B4-BE49-F238E27FC236}">
                    <a16:creationId xmlns:a16="http://schemas.microsoft.com/office/drawing/2014/main" id="{34097948-4362-9348-A7DF-86533800323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8464" y="2838972"/>
                <a:ext cx="1777509" cy="401053"/>
              </a:xfrm>
              <a:prstGeom prst="rect">
                <a:avLst/>
              </a:prstGeom>
              <a:effectLst/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fontAlgn="auto"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en-US" sz="1600" b="1" dirty="0">
                    <a:solidFill>
                      <a:prstClr val="white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ial" panose="020B0604020202020204" pitchFamily="34" charset="0"/>
                    <a:ea typeface="Archer Semibold" charset="0"/>
                    <a:cs typeface="Arial" panose="020B0604020202020204" pitchFamily="34" charset="0"/>
                  </a:rPr>
                  <a:t>May 8th</a:t>
                </a:r>
                <a:endParaRPr lang="en-US" sz="1600" b="1" dirty="0">
                  <a:solidFill>
                    <a:prstClr val="white"/>
                  </a:solidFill>
                  <a:latin typeface="Arial" panose="020B0604020202020204" pitchFamily="34" charset="0"/>
                  <a:ea typeface="Archer Semibold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Content Placeholder 14">
                <a:extLst>
                  <a:ext uri="{FF2B5EF4-FFF2-40B4-BE49-F238E27FC236}">
                    <a16:creationId xmlns:a16="http://schemas.microsoft.com/office/drawing/2014/main" id="{ED7F4908-1F7B-4B4A-A509-A4AA129FECE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8464" y="3199979"/>
                <a:ext cx="1877747" cy="1134302"/>
              </a:xfrm>
              <a:prstGeom prst="rect">
                <a:avLst/>
              </a:prstGeom>
              <a:effectLst/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fontAlgn="auto"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en-US" sz="1100" dirty="0">
                    <a:solidFill>
                      <a:prstClr val="white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ial" panose="020B0604020202020204" pitchFamily="34" charset="0"/>
                    <a:ea typeface="Archer Semibold" charset="0"/>
                    <a:cs typeface="Arial" panose="020B0604020202020204" pitchFamily="34" charset="0"/>
                  </a:rPr>
                  <a:t>Official letters with online access codes are arriving at respondent businesses.  Organizations asked to distribute email invitation to May 17th</a:t>
                </a:r>
                <a:r>
                  <a:rPr lang="en-US" sz="1100" dirty="0">
                    <a:solidFill>
                      <a:srgbClr val="00B0F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ial" panose="020B0604020202020204" pitchFamily="34" charset="0"/>
                    <a:ea typeface="Archer Semibold" charset="0"/>
                    <a:cs typeface="Arial" panose="020B0604020202020204" pitchFamily="34" charset="0"/>
                  </a:rPr>
                  <a:t> </a:t>
                </a:r>
                <a:r>
                  <a:rPr lang="en-US" sz="1100" b="1" dirty="0">
                    <a:solidFill>
                      <a:srgbClr val="00B0F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ial" panose="020B0604020202020204" pitchFamily="34" charset="0"/>
                    <a:ea typeface="Archer Semibold" charset="0"/>
                    <a:cs typeface="Arial" panose="020B0604020202020204" pitchFamily="34" charset="0"/>
                  </a:rPr>
                  <a:t>Webinar</a:t>
                </a:r>
                <a:r>
                  <a:rPr lang="en-US" sz="1100" b="1" dirty="0">
                    <a:solidFill>
                      <a:prstClr val="white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ial" panose="020B0604020202020204" pitchFamily="34" charset="0"/>
                    <a:ea typeface="Archer Semibold" charset="0"/>
                    <a:cs typeface="Arial" panose="020B0604020202020204" pitchFamily="34" charset="0"/>
                  </a:rPr>
                  <a:t>.</a:t>
                </a:r>
                <a:endParaRPr lang="en-US" sz="1100" b="1" dirty="0">
                  <a:solidFill>
                    <a:prstClr val="white"/>
                  </a:solidFill>
                  <a:latin typeface="Arial" panose="020B0604020202020204" pitchFamily="34" charset="0"/>
                  <a:ea typeface="Archer Semibold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77CD88D-27C7-8C4E-8956-79C0234C0384}"/>
                </a:ext>
              </a:extLst>
            </p:cNvPr>
            <p:cNvSpPr/>
            <p:nvPr/>
          </p:nvSpPr>
          <p:spPr>
            <a:xfrm>
              <a:off x="2970198" y="1904753"/>
              <a:ext cx="307977" cy="30797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100" b="1" dirty="0">
                  <a:solidFill>
                    <a:prstClr val="white"/>
                  </a:solidFill>
                  <a:latin typeface="Arial" charset="0"/>
                  <a:ea typeface="Arial" charset="0"/>
                  <a:cs typeface="Arial" charset="0"/>
                </a:rPr>
                <a:t>8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0919571" y="6364454"/>
            <a:ext cx="81984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+mn-lt"/>
              </a:rPr>
              <a:t>April 2018</a:t>
            </a:r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4128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" t="-9" r="22997" b="9"/>
          <a:stretch/>
        </p:blipFill>
        <p:spPr>
          <a:xfrm>
            <a:off x="5150068" y="551"/>
            <a:ext cx="7041931" cy="612066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D5B7618-3E7D-C946-801C-E081CDFC6972}"/>
              </a:ext>
            </a:extLst>
          </p:cNvPr>
          <p:cNvSpPr/>
          <p:nvPr/>
        </p:nvSpPr>
        <p:spPr>
          <a:xfrm>
            <a:off x="0" y="1018"/>
            <a:ext cx="12192000" cy="6119552"/>
          </a:xfrm>
          <a:prstGeom prst="rect">
            <a:avLst/>
          </a:prstGeom>
          <a:gradFill flip="none" rotWithShape="1">
            <a:gsLst>
              <a:gs pos="65000">
                <a:srgbClr val="7F8796">
                  <a:alpha val="82000"/>
                </a:srgbClr>
              </a:gs>
              <a:gs pos="52000">
                <a:srgbClr val="162E48"/>
              </a:gs>
              <a:gs pos="78000">
                <a:schemeClr val="bg1">
                  <a:lumMod val="8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Title 10">
            <a:extLst>
              <a:ext uri="{FF2B5EF4-FFF2-40B4-BE49-F238E27FC236}">
                <a16:creationId xmlns:a16="http://schemas.microsoft.com/office/drawing/2014/main" id="{CA73CB6F-F48F-1F49-89B3-2113DA9CD8B7}"/>
              </a:ext>
            </a:extLst>
          </p:cNvPr>
          <p:cNvSpPr txBox="1">
            <a:spLocks/>
          </p:cNvSpPr>
          <p:nvPr/>
        </p:nvSpPr>
        <p:spPr>
          <a:xfrm>
            <a:off x="722343" y="303751"/>
            <a:ext cx="6772687" cy="110479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3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Communications to your Organization</a:t>
            </a:r>
          </a:p>
          <a:p>
            <a:pPr algn="l" fontAlgn="auto">
              <a:spcAft>
                <a:spcPts val="0"/>
              </a:spcAft>
            </a:pPr>
            <a:r>
              <a:rPr lang="en-US" sz="3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Three dates to remember: “9-8-7”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269E414-BD4B-A34D-8F84-20A09568FA01}"/>
              </a:ext>
            </a:extLst>
          </p:cNvPr>
          <p:cNvGrpSpPr/>
          <p:nvPr/>
        </p:nvGrpSpPr>
        <p:grpSpPr>
          <a:xfrm>
            <a:off x="842085" y="1591163"/>
            <a:ext cx="1895794" cy="2914306"/>
            <a:chOff x="478464" y="1410475"/>
            <a:chExt cx="1895794" cy="2914306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D0A9E01-45BC-DD40-8781-DB19CE4654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737" t="17862" r="3303" b="58520"/>
            <a:stretch/>
          </p:blipFill>
          <p:spPr>
            <a:xfrm>
              <a:off x="478464" y="1410475"/>
              <a:ext cx="1777509" cy="13538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shade val="50000"/>
                </a:schemeClr>
              </a:solidFill>
            </a:ln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1BBD1B6-9EDF-9840-B674-600D45E4D5DF}"/>
                </a:ext>
              </a:extLst>
            </p:cNvPr>
            <p:cNvGrpSpPr/>
            <p:nvPr/>
          </p:nvGrpSpPr>
          <p:grpSpPr>
            <a:xfrm>
              <a:off x="478464" y="2838972"/>
              <a:ext cx="1895794" cy="1485809"/>
              <a:chOff x="478464" y="2838972"/>
              <a:chExt cx="1895794" cy="1485809"/>
            </a:xfrm>
          </p:grpSpPr>
          <p:sp>
            <p:nvSpPr>
              <p:cNvPr id="29" name="Content Placeholder 14">
                <a:extLst>
                  <a:ext uri="{FF2B5EF4-FFF2-40B4-BE49-F238E27FC236}">
                    <a16:creationId xmlns:a16="http://schemas.microsoft.com/office/drawing/2014/main" id="{8D4B2B1A-D4ED-A34C-A2AD-AC420B465EC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8464" y="2838972"/>
                <a:ext cx="1777509" cy="401053"/>
              </a:xfrm>
              <a:prstGeom prst="rect">
                <a:avLst/>
              </a:prstGeom>
              <a:effectLst/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fontAlgn="auto"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en-US" sz="1600" b="1" dirty="0">
                    <a:solidFill>
                      <a:prstClr val="white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ial" panose="020B0604020202020204" pitchFamily="34" charset="0"/>
                    <a:ea typeface="Archer Semibold" charset="0"/>
                    <a:cs typeface="Arial" panose="020B0604020202020204" pitchFamily="34" charset="0"/>
                  </a:rPr>
                  <a:t>April 9th</a:t>
                </a:r>
                <a:endParaRPr lang="en-US" sz="1600" b="1" dirty="0">
                  <a:solidFill>
                    <a:prstClr val="white"/>
                  </a:solidFill>
                  <a:latin typeface="Arial" panose="020B0604020202020204" pitchFamily="34" charset="0"/>
                  <a:ea typeface="Archer Semibold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Content Placeholder 14">
                <a:extLst>
                  <a:ext uri="{FF2B5EF4-FFF2-40B4-BE49-F238E27FC236}">
                    <a16:creationId xmlns:a16="http://schemas.microsoft.com/office/drawing/2014/main" id="{DBF078B9-D9BC-9B4B-AC51-D00108A32A5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8464" y="3190479"/>
                <a:ext cx="1895794" cy="1134302"/>
              </a:xfrm>
              <a:prstGeom prst="rect">
                <a:avLst/>
              </a:prstGeom>
              <a:effectLst/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fontAlgn="auto"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en-US" sz="1100" dirty="0">
                    <a:solidFill>
                      <a:prstClr val="white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ial" panose="020B0604020202020204" pitchFamily="34" charset="0"/>
                    <a:ea typeface="Archer Semibold" charset="0"/>
                    <a:cs typeface="Arial" panose="020B0604020202020204" pitchFamily="34" charset="0"/>
                  </a:rPr>
                  <a:t>Communications campaign launches. Organizations asked to distribute </a:t>
                </a:r>
                <a:r>
                  <a:rPr lang="en-US" sz="1200" b="1" dirty="0">
                    <a:solidFill>
                      <a:srgbClr val="00B0F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ial" panose="020B0604020202020204" pitchFamily="34" charset="0"/>
                    <a:ea typeface="Archer Semibold" charset="0"/>
                    <a:cs typeface="Arial" panose="020B0604020202020204" pitchFamily="34" charset="0"/>
                  </a:rPr>
                  <a:t>Response Preparation  </a:t>
                </a:r>
                <a:r>
                  <a:rPr lang="en-US" sz="1100" dirty="0">
                    <a:solidFill>
                      <a:prstClr val="white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ial" panose="020B0604020202020204" pitchFamily="34" charset="0"/>
                    <a:ea typeface="Archer Semibold" charset="0"/>
                    <a:cs typeface="Arial" panose="020B0604020202020204" pitchFamily="34" charset="0"/>
                  </a:rPr>
                  <a:t>informational email to membership. </a:t>
                </a:r>
                <a:endParaRPr lang="en-US" sz="1100" dirty="0">
                  <a:solidFill>
                    <a:prstClr val="white"/>
                  </a:solidFill>
                  <a:latin typeface="Arial" panose="020B0604020202020204" pitchFamily="34" charset="0"/>
                  <a:ea typeface="Archer Semibold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CA176FE-2A8F-454A-AA8F-5C6D77F17D95}"/>
                </a:ext>
              </a:extLst>
            </p:cNvPr>
            <p:cNvSpPr/>
            <p:nvPr/>
          </p:nvSpPr>
          <p:spPr>
            <a:xfrm>
              <a:off x="781390" y="1904753"/>
              <a:ext cx="307977" cy="30797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100" b="1" dirty="0">
                  <a:solidFill>
                    <a:prstClr val="white"/>
                  </a:solidFill>
                  <a:latin typeface="Arial" charset="0"/>
                  <a:ea typeface="Arial" charset="0"/>
                  <a:cs typeface="Arial" charset="0"/>
                </a:rPr>
                <a:t>9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8974AC1-E4F8-9147-B881-164CA753BA14}"/>
              </a:ext>
            </a:extLst>
          </p:cNvPr>
          <p:cNvGrpSpPr/>
          <p:nvPr/>
        </p:nvGrpSpPr>
        <p:grpSpPr>
          <a:xfrm>
            <a:off x="3100645" y="1591163"/>
            <a:ext cx="1899913" cy="2923806"/>
            <a:chOff x="2434853" y="1410475"/>
            <a:chExt cx="1899913" cy="2923806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D4626421-B3B4-EC4F-BA0F-013F956D8A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4" t="42528" r="72596" b="33854"/>
            <a:stretch/>
          </p:blipFill>
          <p:spPr>
            <a:xfrm>
              <a:off x="2434853" y="1410475"/>
              <a:ext cx="1777509" cy="13538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shade val="50000"/>
                </a:schemeClr>
              </a:solidFill>
            </a:ln>
          </p:spPr>
        </p:pic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593C48E-D666-B041-A273-BDD8312768E1}"/>
                </a:ext>
              </a:extLst>
            </p:cNvPr>
            <p:cNvGrpSpPr/>
            <p:nvPr/>
          </p:nvGrpSpPr>
          <p:grpSpPr>
            <a:xfrm>
              <a:off x="2457019" y="2838972"/>
              <a:ext cx="1877747" cy="1495309"/>
              <a:chOff x="478464" y="2838972"/>
              <a:chExt cx="1877747" cy="1495309"/>
            </a:xfrm>
          </p:grpSpPr>
          <p:sp>
            <p:nvSpPr>
              <p:cNvPr id="35" name="Content Placeholder 14">
                <a:extLst>
                  <a:ext uri="{FF2B5EF4-FFF2-40B4-BE49-F238E27FC236}">
                    <a16:creationId xmlns:a16="http://schemas.microsoft.com/office/drawing/2014/main" id="{34097948-4362-9348-A7DF-86533800323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8464" y="2838972"/>
                <a:ext cx="1777509" cy="401053"/>
              </a:xfrm>
              <a:prstGeom prst="rect">
                <a:avLst/>
              </a:prstGeom>
              <a:effectLst/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fontAlgn="auto"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en-US" sz="1600" b="1" dirty="0">
                    <a:solidFill>
                      <a:prstClr val="white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ial" panose="020B0604020202020204" pitchFamily="34" charset="0"/>
                    <a:ea typeface="Archer Semibold" charset="0"/>
                    <a:cs typeface="Arial" panose="020B0604020202020204" pitchFamily="34" charset="0"/>
                  </a:rPr>
                  <a:t>May 8th</a:t>
                </a:r>
                <a:endParaRPr lang="en-US" sz="1600" b="1" dirty="0">
                  <a:solidFill>
                    <a:prstClr val="white"/>
                  </a:solidFill>
                  <a:latin typeface="Arial" panose="020B0604020202020204" pitchFamily="34" charset="0"/>
                  <a:ea typeface="Archer Semibold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Content Placeholder 14">
                <a:extLst>
                  <a:ext uri="{FF2B5EF4-FFF2-40B4-BE49-F238E27FC236}">
                    <a16:creationId xmlns:a16="http://schemas.microsoft.com/office/drawing/2014/main" id="{ED7F4908-1F7B-4B4A-A509-A4AA129FECE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8464" y="3199979"/>
                <a:ext cx="1877747" cy="1134302"/>
              </a:xfrm>
              <a:prstGeom prst="rect">
                <a:avLst/>
              </a:prstGeom>
              <a:effectLst/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fontAlgn="auto"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en-US" sz="1100" dirty="0">
                    <a:solidFill>
                      <a:prstClr val="white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ial" panose="020B0604020202020204" pitchFamily="34" charset="0"/>
                    <a:ea typeface="Archer Semibold" charset="0"/>
                    <a:cs typeface="Arial" panose="020B0604020202020204" pitchFamily="34" charset="0"/>
                  </a:rPr>
                  <a:t>Official letters with online access codes are arriving at respondent businesses.  Organizations asked to distribute email invitation to May 17th</a:t>
                </a:r>
                <a:r>
                  <a:rPr lang="en-US" sz="1100" dirty="0">
                    <a:solidFill>
                      <a:srgbClr val="00B0F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ial" panose="020B0604020202020204" pitchFamily="34" charset="0"/>
                    <a:ea typeface="Archer Semibold" charset="0"/>
                    <a:cs typeface="Arial" panose="020B0604020202020204" pitchFamily="34" charset="0"/>
                  </a:rPr>
                  <a:t> </a:t>
                </a:r>
                <a:r>
                  <a:rPr lang="en-US" sz="1100" b="1" dirty="0">
                    <a:solidFill>
                      <a:srgbClr val="00B0F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ial" panose="020B0604020202020204" pitchFamily="34" charset="0"/>
                    <a:ea typeface="Archer Semibold" charset="0"/>
                    <a:cs typeface="Arial" panose="020B0604020202020204" pitchFamily="34" charset="0"/>
                  </a:rPr>
                  <a:t>Webinar</a:t>
                </a:r>
                <a:r>
                  <a:rPr lang="en-US" sz="1100" b="1" dirty="0">
                    <a:solidFill>
                      <a:prstClr val="white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ial" panose="020B0604020202020204" pitchFamily="34" charset="0"/>
                    <a:ea typeface="Archer Semibold" charset="0"/>
                    <a:cs typeface="Arial" panose="020B0604020202020204" pitchFamily="34" charset="0"/>
                  </a:rPr>
                  <a:t>.</a:t>
                </a:r>
                <a:endParaRPr lang="en-US" sz="1100" b="1" dirty="0">
                  <a:solidFill>
                    <a:prstClr val="white"/>
                  </a:solidFill>
                  <a:latin typeface="Arial" panose="020B0604020202020204" pitchFamily="34" charset="0"/>
                  <a:ea typeface="Archer Semibold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77CD88D-27C7-8C4E-8956-79C0234C0384}"/>
                </a:ext>
              </a:extLst>
            </p:cNvPr>
            <p:cNvSpPr/>
            <p:nvPr/>
          </p:nvSpPr>
          <p:spPr>
            <a:xfrm>
              <a:off x="2970198" y="1904753"/>
              <a:ext cx="307977" cy="30797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100" b="1" dirty="0">
                  <a:solidFill>
                    <a:prstClr val="white"/>
                  </a:solidFill>
                  <a:latin typeface="Arial" charset="0"/>
                  <a:ea typeface="Arial" charset="0"/>
                  <a:cs typeface="Arial" charset="0"/>
                </a:rPr>
                <a:t>8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06F1154-B78B-C940-9E47-50E15AE7DAE0}"/>
              </a:ext>
            </a:extLst>
          </p:cNvPr>
          <p:cNvGrpSpPr/>
          <p:nvPr/>
        </p:nvGrpSpPr>
        <p:grpSpPr>
          <a:xfrm>
            <a:off x="5401415" y="1591163"/>
            <a:ext cx="1951861" cy="2921643"/>
            <a:chOff x="4391242" y="1410475"/>
            <a:chExt cx="1951861" cy="2921643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21A1BAA6-2CE9-A640-A256-AD910EC6E6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71" t="42379" r="49669" b="34003"/>
            <a:stretch/>
          </p:blipFill>
          <p:spPr>
            <a:xfrm>
              <a:off x="4391242" y="1410475"/>
              <a:ext cx="1777509" cy="13538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shade val="50000"/>
                </a:schemeClr>
              </a:solidFill>
            </a:ln>
          </p:spPr>
        </p:pic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99C8C6C7-7C78-5342-BEAB-724F8F5B6C82}"/>
                </a:ext>
              </a:extLst>
            </p:cNvPr>
            <p:cNvSpPr/>
            <p:nvPr/>
          </p:nvSpPr>
          <p:spPr>
            <a:xfrm>
              <a:off x="5360856" y="1904753"/>
              <a:ext cx="307977" cy="30797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100" b="1" dirty="0">
                  <a:solidFill>
                    <a:prstClr val="white"/>
                  </a:solidFill>
                  <a:latin typeface="Arial" charset="0"/>
                  <a:ea typeface="Arial" charset="0"/>
                  <a:cs typeface="Arial" charset="0"/>
                </a:rPr>
                <a:t>7</a:t>
              </a:r>
            </a:p>
          </p:txBody>
        </p:sp>
        <p:sp>
          <p:nvSpPr>
            <p:cNvPr id="40" name="Content Placeholder 14">
              <a:extLst>
                <a:ext uri="{FF2B5EF4-FFF2-40B4-BE49-F238E27FC236}">
                  <a16:creationId xmlns:a16="http://schemas.microsoft.com/office/drawing/2014/main" id="{07531341-6BCC-5743-B7BF-791EBC72C523}"/>
                </a:ext>
              </a:extLst>
            </p:cNvPr>
            <p:cNvSpPr txBox="1">
              <a:spLocks/>
            </p:cNvSpPr>
            <p:nvPr/>
          </p:nvSpPr>
          <p:spPr>
            <a:xfrm>
              <a:off x="4416547" y="2830459"/>
              <a:ext cx="1777509" cy="401053"/>
            </a:xfrm>
            <a:prstGeom prst="rect">
              <a:avLst/>
            </a:prstGeom>
            <a:effectLst/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fontAlgn="auto">
                <a:spcBef>
                  <a:spcPts val="0"/>
                </a:spcBef>
                <a:spcAft>
                  <a:spcPts val="600"/>
                </a:spcAft>
                <a:buNone/>
              </a:pPr>
              <a:r>
                <a:rPr lang="en-US" sz="1600" b="1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Archer Semibold" charset="0"/>
                  <a:cs typeface="Arial" panose="020B0604020202020204" pitchFamily="34" charset="0"/>
                </a:rPr>
                <a:t>June 7th</a:t>
              </a:r>
              <a:endParaRPr lang="en-US" sz="1600" b="1" dirty="0">
                <a:solidFill>
                  <a:prstClr val="white"/>
                </a:solidFill>
                <a:latin typeface="Arial" panose="020B0604020202020204" pitchFamily="34" charset="0"/>
                <a:ea typeface="Archer Semibold" charset="0"/>
                <a:cs typeface="Arial" panose="020B0604020202020204" pitchFamily="34" charset="0"/>
              </a:endParaRPr>
            </a:p>
          </p:txBody>
        </p:sp>
        <p:sp>
          <p:nvSpPr>
            <p:cNvPr id="41" name="Content Placeholder 14">
              <a:extLst>
                <a:ext uri="{FF2B5EF4-FFF2-40B4-BE49-F238E27FC236}">
                  <a16:creationId xmlns:a16="http://schemas.microsoft.com/office/drawing/2014/main" id="{CD400409-D1FF-B645-A530-FEF92EA456E5}"/>
                </a:ext>
              </a:extLst>
            </p:cNvPr>
            <p:cNvSpPr txBox="1">
              <a:spLocks/>
            </p:cNvSpPr>
            <p:nvPr/>
          </p:nvSpPr>
          <p:spPr>
            <a:xfrm>
              <a:off x="4416546" y="3197816"/>
              <a:ext cx="1926557" cy="1134302"/>
            </a:xfrm>
            <a:prstGeom prst="rect">
              <a:avLst/>
            </a:prstGeom>
            <a:effectLst/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auto">
                <a:spcBef>
                  <a:spcPts val="0"/>
                </a:spcBef>
                <a:spcAft>
                  <a:spcPts val="600"/>
                </a:spcAft>
                <a:buNone/>
              </a:pPr>
              <a:r>
                <a:rPr lang="en-US" sz="11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Archer Semibold" charset="0"/>
                  <a:cs typeface="Arial" panose="020B0604020202020204" pitchFamily="34" charset="0"/>
                </a:rPr>
                <a:t>Organizations asked to distribute </a:t>
              </a:r>
              <a:r>
                <a:rPr lang="en-US" sz="1100" b="1" dirty="0">
                  <a:solidFill>
                    <a:srgbClr val="00B0F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Archer Semibold" charset="0"/>
                  <a:cs typeface="Arial" panose="020B0604020202020204" pitchFamily="34" charset="0"/>
                </a:rPr>
                <a:t>Due Date Reminder </a:t>
              </a:r>
              <a:r>
                <a:rPr lang="en-US" sz="11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Archer Semibold" charset="0"/>
                  <a:cs typeface="Arial" panose="020B0604020202020204" pitchFamily="34" charset="0"/>
                </a:rPr>
                <a:t>email to membership in advance of Economic Census response deadline </a:t>
              </a:r>
              <a:r>
                <a:rPr lang="mr-IN" sz="11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Archer Semibold" charset="0"/>
                  <a:cs typeface="Archer Semibold" charset="0"/>
                </a:rPr>
                <a:t>–</a:t>
              </a:r>
              <a:r>
                <a:rPr lang="en-US" sz="11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Archer Semibold" charset="0"/>
                  <a:cs typeface="Arial" panose="020B0604020202020204" pitchFamily="34" charset="0"/>
                </a:rPr>
                <a:t> June 12th</a:t>
              </a:r>
              <a:endParaRPr lang="en-US" sz="1100" dirty="0">
                <a:solidFill>
                  <a:prstClr val="white"/>
                </a:solidFill>
                <a:latin typeface="Arial" panose="020B0604020202020204" pitchFamily="34" charset="0"/>
                <a:ea typeface="Archer Semibold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0919571" y="6364454"/>
            <a:ext cx="81984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+mn-lt"/>
              </a:rPr>
              <a:t>April 2018</a:t>
            </a:r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8958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EA93261-9687-084E-8FE9-89BCEC685B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55"/>
          <a:stretch/>
        </p:blipFill>
        <p:spPr>
          <a:xfrm>
            <a:off x="4774001" y="-48113"/>
            <a:ext cx="7493239" cy="616766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06C553A-3F37-604B-B84E-F014F77F7AC8}"/>
              </a:ext>
            </a:extLst>
          </p:cNvPr>
          <p:cNvSpPr/>
          <p:nvPr/>
        </p:nvSpPr>
        <p:spPr>
          <a:xfrm>
            <a:off x="0" y="-48113"/>
            <a:ext cx="11720945" cy="6119552"/>
          </a:xfrm>
          <a:prstGeom prst="rect">
            <a:avLst/>
          </a:prstGeom>
          <a:gradFill flip="none" rotWithShape="1">
            <a:gsLst>
              <a:gs pos="66000">
                <a:srgbClr val="7F8796">
                  <a:alpha val="82000"/>
                </a:srgbClr>
              </a:gs>
              <a:gs pos="47000">
                <a:srgbClr val="162E48"/>
              </a:gs>
              <a:gs pos="84000">
                <a:schemeClr val="bg1">
                  <a:lumMod val="85000"/>
                  <a:alpha val="11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30885B3-73D7-9547-A3BC-5BC7E34CFF34}"/>
              </a:ext>
            </a:extLst>
          </p:cNvPr>
          <p:cNvSpPr txBox="1">
            <a:spLocks/>
          </p:cNvSpPr>
          <p:nvPr/>
        </p:nvSpPr>
        <p:spPr>
          <a:xfrm>
            <a:off x="451293" y="366670"/>
            <a:ext cx="5533871" cy="69181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The Economic Census</a:t>
            </a:r>
          </a:p>
          <a:p>
            <a:pPr fontAlgn="auto">
              <a:spcAft>
                <a:spcPts val="0"/>
              </a:spcAft>
            </a:pPr>
            <a:endParaRPr lang="en-U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449CD82-43C1-9C47-95B7-95941256F147}"/>
              </a:ext>
            </a:extLst>
          </p:cNvPr>
          <p:cNvSpPr txBox="1">
            <a:spLocks/>
          </p:cNvSpPr>
          <p:nvPr/>
        </p:nvSpPr>
        <p:spPr>
          <a:xfrm>
            <a:off x="546296" y="861992"/>
            <a:ext cx="5438868" cy="43174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1000"/>
              </a:spcAft>
            </a:pPr>
            <a:endParaRPr lang="en-US" altLang="en-US" sz="2400" dirty="0" smtClean="0">
              <a:solidFill>
                <a:prstClr val="white"/>
              </a:solidFill>
            </a:endParaRPr>
          </a:p>
          <a:p>
            <a:pPr fontAlgn="auto">
              <a:spcBef>
                <a:spcPts val="0"/>
              </a:spcBef>
              <a:spcAft>
                <a:spcPts val="1000"/>
              </a:spcAft>
            </a:pPr>
            <a:r>
              <a:rPr lang="en-US" altLang="en-US" sz="2800" dirty="0" smtClean="0">
                <a:solidFill>
                  <a:prstClr val="white"/>
                </a:solidFill>
              </a:rPr>
              <a:t>Measures U. S. businesses every 5 years</a:t>
            </a:r>
          </a:p>
          <a:p>
            <a:pPr fontAlgn="auto">
              <a:spcBef>
                <a:spcPts val="0"/>
              </a:spcBef>
              <a:spcAft>
                <a:spcPts val="1000"/>
              </a:spcAft>
            </a:pPr>
            <a:r>
              <a:rPr lang="en-US" altLang="en-US" sz="2800" dirty="0" smtClean="0">
                <a:solidFill>
                  <a:prstClr val="white"/>
                </a:solidFill>
              </a:rPr>
              <a:t>Covers employer businesses in 18 industrial sectors</a:t>
            </a:r>
          </a:p>
          <a:p>
            <a:pPr fontAlgn="auto">
              <a:spcBef>
                <a:spcPts val="0"/>
              </a:spcBef>
              <a:spcAft>
                <a:spcPts val="1000"/>
              </a:spcAft>
            </a:pPr>
            <a:r>
              <a:rPr lang="en-US" altLang="en-US" sz="2800" dirty="0" smtClean="0">
                <a:solidFill>
                  <a:prstClr val="white"/>
                </a:solidFill>
              </a:rPr>
              <a:t>Implements the North American Product Classification System (NAPCS)</a:t>
            </a:r>
          </a:p>
          <a:p>
            <a:pPr fontAlgn="auto">
              <a:spcBef>
                <a:spcPts val="0"/>
              </a:spcBef>
              <a:spcAft>
                <a:spcPts val="1000"/>
              </a:spcAft>
            </a:pPr>
            <a:r>
              <a:rPr lang="en-US" altLang="en-US" sz="2800" dirty="0" smtClean="0">
                <a:solidFill>
                  <a:prstClr val="white"/>
                </a:solidFill>
              </a:rPr>
              <a:t>Online Response is required</a:t>
            </a:r>
          </a:p>
          <a:p>
            <a:pPr fontAlgn="auto">
              <a:spcBef>
                <a:spcPts val="0"/>
              </a:spcBef>
              <a:spcAft>
                <a:spcPts val="1000"/>
              </a:spcAft>
            </a:pPr>
            <a:endParaRPr lang="en-US" altLang="en-US" sz="2000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919571" y="6364454"/>
            <a:ext cx="81984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+mn-lt"/>
              </a:rPr>
              <a:t>April 2018</a:t>
            </a:r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4079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" t="-9" r="22997" b="9"/>
          <a:stretch/>
        </p:blipFill>
        <p:spPr>
          <a:xfrm>
            <a:off x="5150068" y="551"/>
            <a:ext cx="7041931" cy="612066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D5B7618-3E7D-C946-801C-E081CDFC6972}"/>
              </a:ext>
            </a:extLst>
          </p:cNvPr>
          <p:cNvSpPr/>
          <p:nvPr/>
        </p:nvSpPr>
        <p:spPr>
          <a:xfrm>
            <a:off x="0" y="1018"/>
            <a:ext cx="12192000" cy="6119552"/>
          </a:xfrm>
          <a:prstGeom prst="rect">
            <a:avLst/>
          </a:prstGeom>
          <a:gradFill flip="none" rotWithShape="1">
            <a:gsLst>
              <a:gs pos="65000">
                <a:srgbClr val="7F8796">
                  <a:alpha val="82000"/>
                </a:srgbClr>
              </a:gs>
              <a:gs pos="52000">
                <a:srgbClr val="162E48"/>
              </a:gs>
              <a:gs pos="78000">
                <a:schemeClr val="bg1">
                  <a:lumMod val="8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Title 10">
            <a:extLst>
              <a:ext uri="{FF2B5EF4-FFF2-40B4-BE49-F238E27FC236}">
                <a16:creationId xmlns:a16="http://schemas.microsoft.com/office/drawing/2014/main" id="{CA73CB6F-F48F-1F49-89B3-2113DA9CD8B7}"/>
              </a:ext>
            </a:extLst>
          </p:cNvPr>
          <p:cNvSpPr txBox="1">
            <a:spLocks/>
          </p:cNvSpPr>
          <p:nvPr/>
        </p:nvSpPr>
        <p:spPr>
          <a:xfrm>
            <a:off x="722343" y="303751"/>
            <a:ext cx="6772687" cy="110479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3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Communications to your Organization</a:t>
            </a:r>
          </a:p>
          <a:p>
            <a:pPr algn="l" fontAlgn="auto">
              <a:spcAft>
                <a:spcPts val="0"/>
              </a:spcAft>
            </a:pPr>
            <a:r>
              <a:rPr lang="en-US" sz="3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Three dates to remember: “9-8-7”</a:t>
            </a:r>
          </a:p>
        </p:txBody>
      </p:sp>
      <p:sp>
        <p:nvSpPr>
          <p:cNvPr id="24" name="Content Placeholder 14">
            <a:extLst>
              <a:ext uri="{FF2B5EF4-FFF2-40B4-BE49-F238E27FC236}">
                <a16:creationId xmlns:a16="http://schemas.microsoft.com/office/drawing/2014/main" id="{D341EFE5-6B0B-C242-80AF-073B39C52322}"/>
              </a:ext>
            </a:extLst>
          </p:cNvPr>
          <p:cNvSpPr txBox="1">
            <a:spLocks/>
          </p:cNvSpPr>
          <p:nvPr/>
        </p:nvSpPr>
        <p:spPr>
          <a:xfrm>
            <a:off x="722341" y="4780152"/>
            <a:ext cx="7367777" cy="1050350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6075" indent="-346075" fontAlgn="auto"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Details and emails to forward will be sent in the weeks prior to each date</a:t>
            </a:r>
          </a:p>
          <a:p>
            <a:pPr marL="346075" indent="-346075" fontAlgn="auto"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Additional information and promotional materials are available for download at </a:t>
            </a:r>
            <a:r>
              <a:rPr lang="en-US" sz="1800" u="sng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www.census.gov/EconomicCensus</a:t>
            </a:r>
            <a:endParaRPr lang="en-US" sz="1800" dirty="0">
              <a:solidFill>
                <a:srgbClr val="00B0F0"/>
              </a:solidFill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269E414-BD4B-A34D-8F84-20A09568FA01}"/>
              </a:ext>
            </a:extLst>
          </p:cNvPr>
          <p:cNvGrpSpPr/>
          <p:nvPr/>
        </p:nvGrpSpPr>
        <p:grpSpPr>
          <a:xfrm>
            <a:off x="842085" y="1591163"/>
            <a:ext cx="1895794" cy="2914306"/>
            <a:chOff x="478464" y="1410475"/>
            <a:chExt cx="1895794" cy="2914306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D0A9E01-45BC-DD40-8781-DB19CE4654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737" t="17862" r="3303" b="58520"/>
            <a:stretch/>
          </p:blipFill>
          <p:spPr>
            <a:xfrm>
              <a:off x="478464" y="1410475"/>
              <a:ext cx="1777509" cy="13538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shade val="50000"/>
                </a:schemeClr>
              </a:solidFill>
            </a:ln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1BBD1B6-9EDF-9840-B674-600D45E4D5DF}"/>
                </a:ext>
              </a:extLst>
            </p:cNvPr>
            <p:cNvGrpSpPr/>
            <p:nvPr/>
          </p:nvGrpSpPr>
          <p:grpSpPr>
            <a:xfrm>
              <a:off x="478464" y="2838972"/>
              <a:ext cx="1895794" cy="1485809"/>
              <a:chOff x="478464" y="2838972"/>
              <a:chExt cx="1895794" cy="1485809"/>
            </a:xfrm>
          </p:grpSpPr>
          <p:sp>
            <p:nvSpPr>
              <p:cNvPr id="29" name="Content Placeholder 14">
                <a:extLst>
                  <a:ext uri="{FF2B5EF4-FFF2-40B4-BE49-F238E27FC236}">
                    <a16:creationId xmlns:a16="http://schemas.microsoft.com/office/drawing/2014/main" id="{8D4B2B1A-D4ED-A34C-A2AD-AC420B465EC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8464" y="2838972"/>
                <a:ext cx="1777509" cy="401053"/>
              </a:xfrm>
              <a:prstGeom prst="rect">
                <a:avLst/>
              </a:prstGeom>
              <a:effectLst/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fontAlgn="auto"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en-US" sz="1600" b="1" dirty="0">
                    <a:solidFill>
                      <a:prstClr val="white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ial" panose="020B0604020202020204" pitchFamily="34" charset="0"/>
                    <a:ea typeface="Archer Semibold" charset="0"/>
                    <a:cs typeface="Arial" panose="020B0604020202020204" pitchFamily="34" charset="0"/>
                  </a:rPr>
                  <a:t>April 9th</a:t>
                </a:r>
                <a:endParaRPr lang="en-US" sz="1600" b="1" dirty="0">
                  <a:solidFill>
                    <a:prstClr val="white"/>
                  </a:solidFill>
                  <a:latin typeface="Arial" panose="020B0604020202020204" pitchFamily="34" charset="0"/>
                  <a:ea typeface="Archer Semibold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Content Placeholder 14">
                <a:extLst>
                  <a:ext uri="{FF2B5EF4-FFF2-40B4-BE49-F238E27FC236}">
                    <a16:creationId xmlns:a16="http://schemas.microsoft.com/office/drawing/2014/main" id="{DBF078B9-D9BC-9B4B-AC51-D00108A32A5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8464" y="3190479"/>
                <a:ext cx="1895794" cy="1134302"/>
              </a:xfrm>
              <a:prstGeom prst="rect">
                <a:avLst/>
              </a:prstGeom>
              <a:effectLst/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fontAlgn="auto"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en-US" sz="1100" dirty="0">
                    <a:solidFill>
                      <a:prstClr val="white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ial" panose="020B0604020202020204" pitchFamily="34" charset="0"/>
                    <a:ea typeface="Archer Semibold" charset="0"/>
                    <a:cs typeface="Arial" panose="020B0604020202020204" pitchFamily="34" charset="0"/>
                  </a:rPr>
                  <a:t>Communications campaign launches. Organizations asked to distribute </a:t>
                </a:r>
                <a:r>
                  <a:rPr lang="en-US" sz="1200" b="1" dirty="0">
                    <a:solidFill>
                      <a:srgbClr val="00B0F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ial" panose="020B0604020202020204" pitchFamily="34" charset="0"/>
                    <a:ea typeface="Archer Semibold" charset="0"/>
                    <a:cs typeface="Arial" panose="020B0604020202020204" pitchFamily="34" charset="0"/>
                  </a:rPr>
                  <a:t>Response Preparation  </a:t>
                </a:r>
                <a:r>
                  <a:rPr lang="en-US" sz="1100" dirty="0">
                    <a:solidFill>
                      <a:prstClr val="white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ial" panose="020B0604020202020204" pitchFamily="34" charset="0"/>
                    <a:ea typeface="Archer Semibold" charset="0"/>
                    <a:cs typeface="Arial" panose="020B0604020202020204" pitchFamily="34" charset="0"/>
                  </a:rPr>
                  <a:t>informational email to membership. </a:t>
                </a:r>
                <a:endParaRPr lang="en-US" sz="1100" dirty="0">
                  <a:solidFill>
                    <a:prstClr val="white"/>
                  </a:solidFill>
                  <a:latin typeface="Arial" panose="020B0604020202020204" pitchFamily="34" charset="0"/>
                  <a:ea typeface="Archer Semibold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CA176FE-2A8F-454A-AA8F-5C6D77F17D95}"/>
                </a:ext>
              </a:extLst>
            </p:cNvPr>
            <p:cNvSpPr/>
            <p:nvPr/>
          </p:nvSpPr>
          <p:spPr>
            <a:xfrm>
              <a:off x="781390" y="1904753"/>
              <a:ext cx="307977" cy="30797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100" b="1" dirty="0">
                  <a:solidFill>
                    <a:prstClr val="white"/>
                  </a:solidFill>
                  <a:latin typeface="Arial" charset="0"/>
                  <a:ea typeface="Arial" charset="0"/>
                  <a:cs typeface="Arial" charset="0"/>
                </a:rPr>
                <a:t>9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8974AC1-E4F8-9147-B881-164CA753BA14}"/>
              </a:ext>
            </a:extLst>
          </p:cNvPr>
          <p:cNvGrpSpPr/>
          <p:nvPr/>
        </p:nvGrpSpPr>
        <p:grpSpPr>
          <a:xfrm>
            <a:off x="3100645" y="1591163"/>
            <a:ext cx="1899913" cy="2923806"/>
            <a:chOff x="2434853" y="1410475"/>
            <a:chExt cx="1899913" cy="2923806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D4626421-B3B4-EC4F-BA0F-013F956D8A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4" t="42528" r="72596" b="33854"/>
            <a:stretch/>
          </p:blipFill>
          <p:spPr>
            <a:xfrm>
              <a:off x="2434853" y="1410475"/>
              <a:ext cx="1777509" cy="13538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shade val="50000"/>
                </a:schemeClr>
              </a:solidFill>
            </a:ln>
          </p:spPr>
        </p:pic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593C48E-D666-B041-A273-BDD8312768E1}"/>
                </a:ext>
              </a:extLst>
            </p:cNvPr>
            <p:cNvGrpSpPr/>
            <p:nvPr/>
          </p:nvGrpSpPr>
          <p:grpSpPr>
            <a:xfrm>
              <a:off x="2457019" y="2838972"/>
              <a:ext cx="1877747" cy="1495309"/>
              <a:chOff x="478464" y="2838972"/>
              <a:chExt cx="1877747" cy="1495309"/>
            </a:xfrm>
          </p:grpSpPr>
          <p:sp>
            <p:nvSpPr>
              <p:cNvPr id="35" name="Content Placeholder 14">
                <a:extLst>
                  <a:ext uri="{FF2B5EF4-FFF2-40B4-BE49-F238E27FC236}">
                    <a16:creationId xmlns:a16="http://schemas.microsoft.com/office/drawing/2014/main" id="{34097948-4362-9348-A7DF-86533800323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8464" y="2838972"/>
                <a:ext cx="1777509" cy="401053"/>
              </a:xfrm>
              <a:prstGeom prst="rect">
                <a:avLst/>
              </a:prstGeom>
              <a:effectLst/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fontAlgn="auto"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en-US" sz="1600" b="1" dirty="0">
                    <a:solidFill>
                      <a:prstClr val="white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ial" panose="020B0604020202020204" pitchFamily="34" charset="0"/>
                    <a:ea typeface="Archer Semibold" charset="0"/>
                    <a:cs typeface="Arial" panose="020B0604020202020204" pitchFamily="34" charset="0"/>
                  </a:rPr>
                  <a:t>May 8th</a:t>
                </a:r>
                <a:endParaRPr lang="en-US" sz="1600" b="1" dirty="0">
                  <a:solidFill>
                    <a:prstClr val="white"/>
                  </a:solidFill>
                  <a:latin typeface="Arial" panose="020B0604020202020204" pitchFamily="34" charset="0"/>
                  <a:ea typeface="Archer Semibold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Content Placeholder 14">
                <a:extLst>
                  <a:ext uri="{FF2B5EF4-FFF2-40B4-BE49-F238E27FC236}">
                    <a16:creationId xmlns:a16="http://schemas.microsoft.com/office/drawing/2014/main" id="{ED7F4908-1F7B-4B4A-A509-A4AA129FECE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8464" y="3199979"/>
                <a:ext cx="1877747" cy="1134302"/>
              </a:xfrm>
              <a:prstGeom prst="rect">
                <a:avLst/>
              </a:prstGeom>
              <a:effectLst/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fontAlgn="auto"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en-US" sz="1100" dirty="0">
                    <a:solidFill>
                      <a:prstClr val="white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ial" panose="020B0604020202020204" pitchFamily="34" charset="0"/>
                    <a:ea typeface="Archer Semibold" charset="0"/>
                    <a:cs typeface="Arial" panose="020B0604020202020204" pitchFamily="34" charset="0"/>
                  </a:rPr>
                  <a:t>Official letters with online access codes are arriving at respondent businesses.  Organizations asked to distribute email invitation to May 17th</a:t>
                </a:r>
                <a:r>
                  <a:rPr lang="en-US" sz="1100" dirty="0">
                    <a:solidFill>
                      <a:srgbClr val="00B0F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ial" panose="020B0604020202020204" pitchFamily="34" charset="0"/>
                    <a:ea typeface="Archer Semibold" charset="0"/>
                    <a:cs typeface="Arial" panose="020B0604020202020204" pitchFamily="34" charset="0"/>
                  </a:rPr>
                  <a:t> </a:t>
                </a:r>
                <a:r>
                  <a:rPr lang="en-US" sz="1100" b="1" dirty="0">
                    <a:solidFill>
                      <a:srgbClr val="00B0F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ial" panose="020B0604020202020204" pitchFamily="34" charset="0"/>
                    <a:ea typeface="Archer Semibold" charset="0"/>
                    <a:cs typeface="Arial" panose="020B0604020202020204" pitchFamily="34" charset="0"/>
                  </a:rPr>
                  <a:t>Webinar</a:t>
                </a:r>
                <a:r>
                  <a:rPr lang="en-US" sz="1100" b="1" dirty="0">
                    <a:solidFill>
                      <a:prstClr val="white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ial" panose="020B0604020202020204" pitchFamily="34" charset="0"/>
                    <a:ea typeface="Archer Semibold" charset="0"/>
                    <a:cs typeface="Arial" panose="020B0604020202020204" pitchFamily="34" charset="0"/>
                  </a:rPr>
                  <a:t>.</a:t>
                </a:r>
                <a:endParaRPr lang="en-US" sz="1100" b="1" dirty="0">
                  <a:solidFill>
                    <a:prstClr val="white"/>
                  </a:solidFill>
                  <a:latin typeface="Arial" panose="020B0604020202020204" pitchFamily="34" charset="0"/>
                  <a:ea typeface="Archer Semibold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77CD88D-27C7-8C4E-8956-79C0234C0384}"/>
                </a:ext>
              </a:extLst>
            </p:cNvPr>
            <p:cNvSpPr/>
            <p:nvPr/>
          </p:nvSpPr>
          <p:spPr>
            <a:xfrm>
              <a:off x="2970198" y="1904753"/>
              <a:ext cx="307977" cy="30797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100" b="1" dirty="0">
                  <a:solidFill>
                    <a:prstClr val="white"/>
                  </a:solidFill>
                  <a:latin typeface="Arial" charset="0"/>
                  <a:ea typeface="Arial" charset="0"/>
                  <a:cs typeface="Arial" charset="0"/>
                </a:rPr>
                <a:t>8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06F1154-B78B-C940-9E47-50E15AE7DAE0}"/>
              </a:ext>
            </a:extLst>
          </p:cNvPr>
          <p:cNvGrpSpPr/>
          <p:nvPr/>
        </p:nvGrpSpPr>
        <p:grpSpPr>
          <a:xfrm>
            <a:off x="5401415" y="1591163"/>
            <a:ext cx="1951861" cy="2921643"/>
            <a:chOff x="4391242" y="1410475"/>
            <a:chExt cx="1951861" cy="2921643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21A1BAA6-2CE9-A640-A256-AD910EC6E6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71" t="42379" r="49669" b="34003"/>
            <a:stretch/>
          </p:blipFill>
          <p:spPr>
            <a:xfrm>
              <a:off x="4391242" y="1410475"/>
              <a:ext cx="1777509" cy="13538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shade val="50000"/>
                </a:schemeClr>
              </a:solidFill>
            </a:ln>
          </p:spPr>
        </p:pic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99C8C6C7-7C78-5342-BEAB-724F8F5B6C82}"/>
                </a:ext>
              </a:extLst>
            </p:cNvPr>
            <p:cNvSpPr/>
            <p:nvPr/>
          </p:nvSpPr>
          <p:spPr>
            <a:xfrm>
              <a:off x="5360856" y="1904753"/>
              <a:ext cx="307977" cy="30797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100" b="1" dirty="0">
                  <a:solidFill>
                    <a:prstClr val="white"/>
                  </a:solidFill>
                  <a:latin typeface="Arial" charset="0"/>
                  <a:ea typeface="Arial" charset="0"/>
                  <a:cs typeface="Arial" charset="0"/>
                </a:rPr>
                <a:t>7</a:t>
              </a:r>
            </a:p>
          </p:txBody>
        </p:sp>
        <p:sp>
          <p:nvSpPr>
            <p:cNvPr id="40" name="Content Placeholder 14">
              <a:extLst>
                <a:ext uri="{FF2B5EF4-FFF2-40B4-BE49-F238E27FC236}">
                  <a16:creationId xmlns:a16="http://schemas.microsoft.com/office/drawing/2014/main" id="{07531341-6BCC-5743-B7BF-791EBC72C523}"/>
                </a:ext>
              </a:extLst>
            </p:cNvPr>
            <p:cNvSpPr txBox="1">
              <a:spLocks/>
            </p:cNvSpPr>
            <p:nvPr/>
          </p:nvSpPr>
          <p:spPr>
            <a:xfrm>
              <a:off x="4416547" y="2830459"/>
              <a:ext cx="1777509" cy="401053"/>
            </a:xfrm>
            <a:prstGeom prst="rect">
              <a:avLst/>
            </a:prstGeom>
            <a:effectLst/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fontAlgn="auto">
                <a:spcBef>
                  <a:spcPts val="0"/>
                </a:spcBef>
                <a:spcAft>
                  <a:spcPts val="600"/>
                </a:spcAft>
                <a:buNone/>
              </a:pPr>
              <a:r>
                <a:rPr lang="en-US" sz="1600" b="1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Archer Semibold" charset="0"/>
                  <a:cs typeface="Arial" panose="020B0604020202020204" pitchFamily="34" charset="0"/>
                </a:rPr>
                <a:t>June 7th</a:t>
              </a:r>
              <a:endParaRPr lang="en-US" sz="1600" b="1" dirty="0">
                <a:solidFill>
                  <a:prstClr val="white"/>
                </a:solidFill>
                <a:latin typeface="Arial" panose="020B0604020202020204" pitchFamily="34" charset="0"/>
                <a:ea typeface="Archer Semibold" charset="0"/>
                <a:cs typeface="Arial" panose="020B0604020202020204" pitchFamily="34" charset="0"/>
              </a:endParaRPr>
            </a:p>
          </p:txBody>
        </p:sp>
        <p:sp>
          <p:nvSpPr>
            <p:cNvPr id="41" name="Content Placeholder 14">
              <a:extLst>
                <a:ext uri="{FF2B5EF4-FFF2-40B4-BE49-F238E27FC236}">
                  <a16:creationId xmlns:a16="http://schemas.microsoft.com/office/drawing/2014/main" id="{CD400409-D1FF-B645-A530-FEF92EA456E5}"/>
                </a:ext>
              </a:extLst>
            </p:cNvPr>
            <p:cNvSpPr txBox="1">
              <a:spLocks/>
            </p:cNvSpPr>
            <p:nvPr/>
          </p:nvSpPr>
          <p:spPr>
            <a:xfrm>
              <a:off x="4416546" y="3197816"/>
              <a:ext cx="1926557" cy="1134302"/>
            </a:xfrm>
            <a:prstGeom prst="rect">
              <a:avLst/>
            </a:prstGeom>
            <a:effectLst/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auto">
                <a:spcBef>
                  <a:spcPts val="0"/>
                </a:spcBef>
                <a:spcAft>
                  <a:spcPts val="600"/>
                </a:spcAft>
                <a:buNone/>
              </a:pPr>
              <a:r>
                <a:rPr lang="en-US" sz="11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Archer Semibold" charset="0"/>
                  <a:cs typeface="Arial" panose="020B0604020202020204" pitchFamily="34" charset="0"/>
                </a:rPr>
                <a:t>Organizations asked to distribute </a:t>
              </a:r>
              <a:r>
                <a:rPr lang="en-US" sz="1100" b="1" dirty="0">
                  <a:solidFill>
                    <a:srgbClr val="00B0F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Archer Semibold" charset="0"/>
                  <a:cs typeface="Arial" panose="020B0604020202020204" pitchFamily="34" charset="0"/>
                </a:rPr>
                <a:t>Due Date Reminder </a:t>
              </a:r>
              <a:r>
                <a:rPr lang="en-US" sz="11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Archer Semibold" charset="0"/>
                  <a:cs typeface="Arial" panose="020B0604020202020204" pitchFamily="34" charset="0"/>
                </a:rPr>
                <a:t>email to membership in advance of Economic Census response deadline </a:t>
              </a:r>
              <a:r>
                <a:rPr lang="mr-IN" sz="11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Archer Semibold" charset="0"/>
                  <a:cs typeface="Archer Semibold" charset="0"/>
                </a:rPr>
                <a:t>–</a:t>
              </a:r>
              <a:r>
                <a:rPr lang="en-US" sz="11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Archer Semibold" charset="0"/>
                  <a:cs typeface="Arial" panose="020B0604020202020204" pitchFamily="34" charset="0"/>
                </a:rPr>
                <a:t> June 12th</a:t>
              </a:r>
              <a:endParaRPr lang="en-US" sz="1100" dirty="0">
                <a:solidFill>
                  <a:prstClr val="white"/>
                </a:solidFill>
                <a:latin typeface="Arial" panose="020B0604020202020204" pitchFamily="34" charset="0"/>
                <a:ea typeface="Archer Semibold" charset="0"/>
                <a:cs typeface="Arial" panose="020B0604020202020204" pitchFamily="34" charset="0"/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10919571" y="6364454"/>
            <a:ext cx="81984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+mn-lt"/>
              </a:rPr>
              <a:t>April 2018</a:t>
            </a:r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5190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E769CE86-7AF5-3B4D-8099-9C70F6D63DA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0" r="22485" b="14136"/>
          <a:stretch/>
        </p:blipFill>
        <p:spPr>
          <a:xfrm>
            <a:off x="3455303" y="1447388"/>
            <a:ext cx="3859887" cy="3088282"/>
          </a:xfrm>
          <a:prstGeom prst="rect">
            <a:avLst/>
          </a:prstGeom>
        </p:spPr>
      </p:pic>
      <p:sp>
        <p:nvSpPr>
          <p:cNvPr id="5" name="Title 10"/>
          <p:cNvSpPr txBox="1">
            <a:spLocks/>
          </p:cNvSpPr>
          <p:nvPr/>
        </p:nvSpPr>
        <p:spPr>
          <a:xfrm>
            <a:off x="1671274" y="119259"/>
            <a:ext cx="5995353" cy="50344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en-U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29" name="Title 10">
            <a:extLst>
              <a:ext uri="{FF2B5EF4-FFF2-40B4-BE49-F238E27FC236}">
                <a16:creationId xmlns:a16="http://schemas.microsoft.com/office/drawing/2014/main" id="{2133FF4C-879A-0C44-8819-4477F9582E33}"/>
              </a:ext>
            </a:extLst>
          </p:cNvPr>
          <p:cNvSpPr txBox="1">
            <a:spLocks/>
          </p:cNvSpPr>
          <p:nvPr/>
        </p:nvSpPr>
        <p:spPr>
          <a:xfrm>
            <a:off x="1863048" y="217136"/>
            <a:ext cx="8804953" cy="53518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2800" dirty="0">
                <a:solidFill>
                  <a:srgbClr val="1E2F4D"/>
                </a:solidFill>
                <a:latin typeface="Calibri"/>
              </a:rPr>
              <a:t>2018 Communications Campaign   </a:t>
            </a:r>
            <a:r>
              <a:rPr lang="en-US" sz="1800" b="0" dirty="0">
                <a:noFill/>
                <a:latin typeface="Calibri"/>
                <a:hlinkClick r:id="rId9"/>
              </a:rPr>
              <a:t>www.census.gov/EconomicCensus</a:t>
            </a:r>
            <a:endParaRPr lang="en-US" sz="1800" b="0" dirty="0">
              <a:noFill/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B06017-0C22-6D4D-9C34-80CC26970B4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" r="1601"/>
          <a:stretch/>
        </p:blipFill>
        <p:spPr>
          <a:xfrm>
            <a:off x="565346" y="2423070"/>
            <a:ext cx="2670300" cy="3448256"/>
          </a:xfrm>
          <a:prstGeom prst="rect">
            <a:avLst/>
          </a:prstGeom>
        </p:spPr>
      </p:pic>
      <p:pic>
        <p:nvPicPr>
          <p:cNvPr id="2" name="Pet_Stores_Dog_and_Cat_Food.mp4">
            <a:hlinkClick r:id="" action="ppaction://media"/>
            <a:extLst>
              <a:ext uri="{FF2B5EF4-FFF2-40B4-BE49-F238E27FC236}">
                <a16:creationId xmlns:a16="http://schemas.microsoft.com/office/drawing/2014/main" id="{6CE64E6C-25C8-E645-A48E-C9E5164F03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5346" y="835757"/>
            <a:ext cx="2670300" cy="1502043"/>
          </a:xfrm>
          <a:prstGeom prst="rect">
            <a:avLst/>
          </a:prstGeom>
          <a:effectLst/>
        </p:spPr>
      </p:pic>
      <p:pic>
        <p:nvPicPr>
          <p:cNvPr id="3" name="Watch_Repair.mp4">
            <a:hlinkClick r:id="" action="ppaction://media"/>
            <a:extLst>
              <a:ext uri="{FF2B5EF4-FFF2-40B4-BE49-F238E27FC236}">
                <a16:creationId xmlns:a16="http://schemas.microsoft.com/office/drawing/2014/main" id="{9CAD77BB-0E31-1F44-886E-EAB944265E5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364352" y="4679294"/>
            <a:ext cx="3950838" cy="22223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309F6E-9CBE-C84D-9B66-1ABAC2E06218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435" t="9253" r="5743" b="24225"/>
          <a:stretch/>
        </p:blipFill>
        <p:spPr>
          <a:xfrm>
            <a:off x="7532853" y="4502225"/>
            <a:ext cx="4099443" cy="1771493"/>
          </a:xfrm>
          <a:prstGeom prst="rect">
            <a:avLst/>
          </a:prstGeom>
        </p:spPr>
      </p:pic>
      <p:pic>
        <p:nvPicPr>
          <p:cNvPr id="22" name="census_728x90.mp4">
            <a:hlinkClick r:id="" action="ppaction://media"/>
            <a:extLst>
              <a:ext uri="{FF2B5EF4-FFF2-40B4-BE49-F238E27FC236}">
                <a16:creationId xmlns:a16="http://schemas.microsoft.com/office/drawing/2014/main" id="{CDF41ED5-CB24-B044-93C2-148EA9E7FC2E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>
                  <p14:trim end="740.7807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455304" y="835757"/>
            <a:ext cx="3873534" cy="4788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AD3FC16-986E-B844-8018-146465E693C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2" t="4991" r="37482" b="8765"/>
          <a:stretch/>
        </p:blipFill>
        <p:spPr>
          <a:xfrm>
            <a:off x="7523737" y="835757"/>
            <a:ext cx="2090009" cy="34623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C058E7-097E-524D-9B17-F5E5467D9CC9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13"/>
          <a:stretch/>
        </p:blipFill>
        <p:spPr>
          <a:xfrm>
            <a:off x="9823132" y="835757"/>
            <a:ext cx="1809164" cy="346231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9424C77-8DCC-C342-B6D2-2BC289F16BA6}"/>
              </a:ext>
            </a:extLst>
          </p:cNvPr>
          <p:cNvSpPr txBox="1"/>
          <p:nvPr/>
        </p:nvSpPr>
        <p:spPr>
          <a:xfrm>
            <a:off x="7903849" y="6424081"/>
            <a:ext cx="407356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latin typeface="+mn-lt"/>
              </a:rPr>
              <a:t>U.S.</a:t>
            </a:r>
            <a:r>
              <a:rPr lang="en-US" sz="1050" baseline="0" dirty="0">
                <a:latin typeface="+mn-lt"/>
              </a:rPr>
              <a:t> Census Bureau Briefing  |  February 2018  </a:t>
            </a:r>
            <a:r>
              <a:rPr lang="en-US" sz="1050" dirty="0">
                <a:latin typeface="+mn-lt"/>
              </a:rPr>
              <a:t>|  </a:t>
            </a:r>
            <a:fld id="{C57923EB-5663-814D-8520-41A222571678}" type="slidenum">
              <a:rPr lang="en-US" sz="1050" smtClean="0">
                <a:latin typeface="+mn-lt"/>
              </a:rPr>
              <a:t>41</a:t>
            </a:fld>
            <a:endParaRPr lang="en-US" sz="1050" dirty="0">
              <a:latin typeface="+mn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8E2F39A-7826-EF46-8EDD-A45793EF6427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4585"/>
          <a:stretch/>
        </p:blipFill>
        <p:spPr>
          <a:xfrm>
            <a:off x="165461" y="6273049"/>
            <a:ext cx="2942705" cy="56546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727714" y="6416387"/>
            <a:ext cx="904582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+mn-lt"/>
              </a:rPr>
              <a:t>April 2018</a:t>
            </a:r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6479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 fullScrn="1">
              <p:cMediaNode vol="80000" mute="1">
                <p:cTn id="7" fill="remove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13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19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0"/>
          <p:cNvSpPr txBox="1">
            <a:spLocks/>
          </p:cNvSpPr>
          <p:nvPr/>
        </p:nvSpPr>
        <p:spPr>
          <a:xfrm>
            <a:off x="1671274" y="119259"/>
            <a:ext cx="5995353" cy="50344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en-U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29" name="Title 10">
            <a:extLst>
              <a:ext uri="{FF2B5EF4-FFF2-40B4-BE49-F238E27FC236}">
                <a16:creationId xmlns:a16="http://schemas.microsoft.com/office/drawing/2014/main" id="{2133FF4C-879A-0C44-8819-4477F9582E33}"/>
              </a:ext>
            </a:extLst>
          </p:cNvPr>
          <p:cNvSpPr txBox="1">
            <a:spLocks/>
          </p:cNvSpPr>
          <p:nvPr/>
        </p:nvSpPr>
        <p:spPr>
          <a:xfrm>
            <a:off x="1863048" y="217136"/>
            <a:ext cx="8804953" cy="53518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2800" dirty="0">
                <a:solidFill>
                  <a:srgbClr val="1E2F4D"/>
                </a:solidFill>
                <a:latin typeface="Calibri"/>
              </a:rPr>
              <a:t>2018 Communications Campaign   </a:t>
            </a:r>
            <a:r>
              <a:rPr lang="en-US" sz="1800" b="0" dirty="0">
                <a:noFill/>
                <a:latin typeface="Calibri"/>
                <a:hlinkClick r:id="rId4"/>
              </a:rPr>
              <a:t>www.census.gov/EconomicCensus</a:t>
            </a:r>
            <a:endParaRPr lang="en-US" sz="1800" b="0" dirty="0">
              <a:noFill/>
              <a:latin typeface="Calibri"/>
            </a:endParaRPr>
          </a:p>
        </p:txBody>
      </p:sp>
      <p:pic>
        <p:nvPicPr>
          <p:cNvPr id="20" name="Jamesv7.mp4">
            <a:hlinkClick r:id="" action="ppaction://media"/>
            <a:extLst>
              <a:ext uri="{FF2B5EF4-FFF2-40B4-BE49-F238E27FC236}">
                <a16:creationId xmlns:a16="http://schemas.microsoft.com/office/drawing/2014/main" id="{071F6071-9B66-614E-BC23-A183C333B0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63048" y="992571"/>
            <a:ext cx="8635574" cy="50920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919571" y="6364454"/>
            <a:ext cx="81984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+mn-lt"/>
              </a:rPr>
              <a:t>April 2018</a:t>
            </a:r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2392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7" t="6552" r="2315" b="16310"/>
          <a:stretch/>
        </p:blipFill>
        <p:spPr>
          <a:xfrm>
            <a:off x="0" y="0"/>
            <a:ext cx="9157855" cy="609703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34E1672-0F67-5743-A537-4C17E85AF75E}"/>
              </a:ext>
            </a:extLst>
          </p:cNvPr>
          <p:cNvSpPr/>
          <p:nvPr/>
        </p:nvSpPr>
        <p:spPr>
          <a:xfrm>
            <a:off x="0" y="-22513"/>
            <a:ext cx="12192000" cy="6119552"/>
          </a:xfrm>
          <a:prstGeom prst="rect">
            <a:avLst/>
          </a:prstGeom>
          <a:gradFill flip="none" rotWithShape="1">
            <a:gsLst>
              <a:gs pos="65000">
                <a:srgbClr val="7F8796">
                  <a:alpha val="82000"/>
                </a:srgbClr>
              </a:gs>
              <a:gs pos="34000">
                <a:srgbClr val="162E48"/>
              </a:gs>
              <a:gs pos="84000">
                <a:schemeClr val="bg1">
                  <a:lumMod val="85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itle 10">
            <a:extLst>
              <a:ext uri="{FF2B5EF4-FFF2-40B4-BE49-F238E27FC236}">
                <a16:creationId xmlns:a16="http://schemas.microsoft.com/office/drawing/2014/main" id="{36901FDD-06F4-D34D-B225-3979A513DDF3}"/>
              </a:ext>
            </a:extLst>
          </p:cNvPr>
          <p:cNvSpPr txBox="1">
            <a:spLocks/>
          </p:cNvSpPr>
          <p:nvPr/>
        </p:nvSpPr>
        <p:spPr>
          <a:xfrm>
            <a:off x="5194999" y="207182"/>
            <a:ext cx="6682153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How You Can Help</a:t>
            </a:r>
            <a:r>
              <a:rPr lang="en-US" sz="3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/>
            </a:r>
            <a:br>
              <a:rPr lang="en-US" sz="3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</a:br>
            <a:endParaRPr lang="en-US" sz="3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9" name="Content Placeholder 11">
            <a:extLst>
              <a:ext uri="{FF2B5EF4-FFF2-40B4-BE49-F238E27FC236}">
                <a16:creationId xmlns:a16="http://schemas.microsoft.com/office/drawing/2014/main" id="{5862C733-738E-7546-8118-4B1283BE86C8}"/>
              </a:ext>
            </a:extLst>
          </p:cNvPr>
          <p:cNvSpPr txBox="1">
            <a:spLocks/>
          </p:cNvSpPr>
          <p:nvPr/>
        </p:nvSpPr>
        <p:spPr>
          <a:xfrm>
            <a:off x="5194999" y="1001817"/>
            <a:ext cx="6571622" cy="49069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are your community’s trusted voice</a:t>
            </a:r>
          </a:p>
          <a:p>
            <a:pPr fontAlgn="auto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Spread the word/Carry the message</a:t>
            </a:r>
          </a:p>
          <a:p>
            <a:pPr fontAlgn="auto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Distribute materials</a:t>
            </a:r>
          </a:p>
          <a:p>
            <a:pPr fontAlgn="auto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 the boots on the ground</a:t>
            </a:r>
          </a:p>
          <a:p>
            <a:pPr fontAlgn="auto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Promote the value of response</a:t>
            </a:r>
          </a:p>
          <a:p>
            <a:pPr fontAlgn="auto"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919571" y="6364454"/>
            <a:ext cx="81984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+mn-lt"/>
              </a:rPr>
              <a:t>April 2018</a:t>
            </a:r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8291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742281F-F28C-704A-B078-3FE8E650512B}"/>
              </a:ext>
            </a:extLst>
          </p:cNvPr>
          <p:cNvGrpSpPr/>
          <p:nvPr/>
        </p:nvGrpSpPr>
        <p:grpSpPr>
          <a:xfrm>
            <a:off x="7445829" y="-13855"/>
            <a:ext cx="4746171" cy="6117378"/>
            <a:chOff x="4441744" y="-8688"/>
            <a:chExt cx="4702256" cy="606077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038A234-B200-A845-B1B8-C89D07AB4A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00" r="22051"/>
            <a:stretch/>
          </p:blipFill>
          <p:spPr>
            <a:xfrm>
              <a:off x="6857994" y="-8688"/>
              <a:ext cx="2286005" cy="2361687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99"/>
            <a:stretch/>
          </p:blipFill>
          <p:spPr>
            <a:xfrm>
              <a:off x="4441744" y="1976278"/>
              <a:ext cx="2416251" cy="200600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14" t="14350" r="8817" b="10646"/>
            <a:stretch/>
          </p:blipFill>
          <p:spPr>
            <a:xfrm>
              <a:off x="6857995" y="3994698"/>
              <a:ext cx="2286004" cy="205739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/>
            <a:srcRect l="2634" t="340" r="27580" b="10656"/>
            <a:stretch/>
          </p:blipFill>
          <p:spPr>
            <a:xfrm>
              <a:off x="4443930" y="4005562"/>
              <a:ext cx="2414065" cy="204652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/>
            <a:srcRect l="35503" r="4120" b="19508"/>
            <a:stretch/>
          </p:blipFill>
          <p:spPr>
            <a:xfrm>
              <a:off x="6857996" y="1991567"/>
              <a:ext cx="2286004" cy="201135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55" t="7670" r="28342" b="22192"/>
            <a:stretch/>
          </p:blipFill>
          <p:spPr>
            <a:xfrm>
              <a:off x="4441744" y="4465"/>
              <a:ext cx="2416250" cy="1989238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9112578" y="65044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E158E5-060B-9E49-99C0-78060A09AA1B}"/>
              </a:ext>
            </a:extLst>
          </p:cNvPr>
          <p:cNvSpPr/>
          <p:nvPr/>
        </p:nvSpPr>
        <p:spPr>
          <a:xfrm>
            <a:off x="0" y="-13855"/>
            <a:ext cx="11899075" cy="6119552"/>
          </a:xfrm>
          <a:prstGeom prst="rect">
            <a:avLst/>
          </a:prstGeom>
          <a:gradFill flip="none" rotWithShape="1">
            <a:gsLst>
              <a:gs pos="63000">
                <a:srgbClr val="162E48"/>
              </a:gs>
              <a:gs pos="69000">
                <a:schemeClr val="bg1">
                  <a:lumMod val="85000"/>
                  <a:alpha val="11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Title 10">
            <a:extLst>
              <a:ext uri="{FF2B5EF4-FFF2-40B4-BE49-F238E27FC236}">
                <a16:creationId xmlns:a16="http://schemas.microsoft.com/office/drawing/2014/main" id="{0FD2685C-E8BE-F342-A7FB-7E527E330CF2}"/>
              </a:ext>
            </a:extLst>
          </p:cNvPr>
          <p:cNvSpPr txBox="1">
            <a:spLocks/>
          </p:cNvSpPr>
          <p:nvPr/>
        </p:nvSpPr>
        <p:spPr>
          <a:xfrm>
            <a:off x="868343" y="3004000"/>
            <a:ext cx="3270326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l" fontAlgn="auto">
              <a:lnSpc>
                <a:spcPts val="4060"/>
              </a:lnSpc>
              <a:spcAft>
                <a:spcPts val="0"/>
              </a:spcAft>
            </a:pPr>
            <a:r>
              <a:rPr lang="en-US" sz="3800" spc="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Q &amp; A</a:t>
            </a:r>
            <a:endParaRPr lang="en-US" dirty="0">
              <a:solidFill>
                <a:srgbClr val="FAC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919571" y="6364454"/>
            <a:ext cx="81984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+mn-lt"/>
              </a:rPr>
              <a:t>April 2018</a:t>
            </a:r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9085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742281F-F28C-704A-B078-3FE8E650512B}"/>
              </a:ext>
            </a:extLst>
          </p:cNvPr>
          <p:cNvGrpSpPr/>
          <p:nvPr/>
        </p:nvGrpSpPr>
        <p:grpSpPr>
          <a:xfrm>
            <a:off x="7445829" y="-13855"/>
            <a:ext cx="4746171" cy="6117378"/>
            <a:chOff x="4441744" y="-8688"/>
            <a:chExt cx="4702256" cy="606077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038A234-B200-A845-B1B8-C89D07AB4A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00" r="22051"/>
            <a:stretch/>
          </p:blipFill>
          <p:spPr>
            <a:xfrm>
              <a:off x="6857994" y="-8688"/>
              <a:ext cx="2286005" cy="2361687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99"/>
            <a:stretch/>
          </p:blipFill>
          <p:spPr>
            <a:xfrm>
              <a:off x="4441744" y="1976278"/>
              <a:ext cx="2416251" cy="200600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14" t="14350" r="8817" b="10646"/>
            <a:stretch/>
          </p:blipFill>
          <p:spPr>
            <a:xfrm>
              <a:off x="6857995" y="3994698"/>
              <a:ext cx="2286004" cy="205739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/>
            <a:srcRect l="2634" t="340" r="27580" b="10656"/>
            <a:stretch/>
          </p:blipFill>
          <p:spPr>
            <a:xfrm>
              <a:off x="4443930" y="4005562"/>
              <a:ext cx="2414065" cy="204652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/>
            <a:srcRect l="35503" r="4120" b="19508"/>
            <a:stretch/>
          </p:blipFill>
          <p:spPr>
            <a:xfrm>
              <a:off x="6857996" y="1991567"/>
              <a:ext cx="2286004" cy="201135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55" t="7670" r="28342" b="22192"/>
            <a:stretch/>
          </p:blipFill>
          <p:spPr>
            <a:xfrm>
              <a:off x="4441744" y="4465"/>
              <a:ext cx="2416250" cy="1989238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9112578" y="65044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E158E5-060B-9E49-99C0-78060A09AA1B}"/>
              </a:ext>
            </a:extLst>
          </p:cNvPr>
          <p:cNvSpPr/>
          <p:nvPr/>
        </p:nvSpPr>
        <p:spPr>
          <a:xfrm>
            <a:off x="0" y="0"/>
            <a:ext cx="11899075" cy="6119552"/>
          </a:xfrm>
          <a:prstGeom prst="rect">
            <a:avLst/>
          </a:prstGeom>
          <a:gradFill flip="none" rotWithShape="1">
            <a:gsLst>
              <a:gs pos="63000">
                <a:srgbClr val="162E48"/>
              </a:gs>
              <a:gs pos="69000">
                <a:schemeClr val="bg1">
                  <a:lumMod val="85000"/>
                  <a:alpha val="11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Title 10">
            <a:extLst>
              <a:ext uri="{FF2B5EF4-FFF2-40B4-BE49-F238E27FC236}">
                <a16:creationId xmlns:a16="http://schemas.microsoft.com/office/drawing/2014/main" id="{0FD2685C-E8BE-F342-A7FB-7E527E330CF2}"/>
              </a:ext>
            </a:extLst>
          </p:cNvPr>
          <p:cNvSpPr txBox="1">
            <a:spLocks/>
          </p:cNvSpPr>
          <p:nvPr/>
        </p:nvSpPr>
        <p:spPr>
          <a:xfrm>
            <a:off x="2501200" y="293457"/>
            <a:ext cx="3270326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l" fontAlgn="auto">
              <a:lnSpc>
                <a:spcPts val="4060"/>
              </a:lnSpc>
              <a:spcAft>
                <a:spcPts val="0"/>
              </a:spcAft>
            </a:pPr>
            <a:r>
              <a:rPr lang="en-US" sz="3800" spc="1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Contact Us</a:t>
            </a:r>
            <a:endParaRPr lang="en-US" dirty="0">
              <a:solidFill>
                <a:srgbClr val="FAC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8342" y="1224200"/>
            <a:ext cx="6284562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+mn-lt"/>
              </a:rPr>
              <a:t>Kimberly Moore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+mn-lt"/>
              </a:rPr>
              <a:t>kimberly.p.moore@census.gov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+mn-lt"/>
              </a:rPr>
              <a:t>301-763-7643</a:t>
            </a:r>
          </a:p>
          <a:p>
            <a:endParaRPr lang="en-US" sz="2800" dirty="0">
              <a:solidFill>
                <a:schemeClr val="bg1"/>
              </a:solidFill>
              <a:latin typeface="+mn-lt"/>
            </a:endParaRPr>
          </a:p>
          <a:p>
            <a:r>
              <a:rPr lang="en-US" sz="2800" b="1" dirty="0" smtClean="0">
                <a:solidFill>
                  <a:schemeClr val="bg1"/>
                </a:solidFill>
                <a:latin typeface="+mn-lt"/>
              </a:rPr>
              <a:t>	Chuck Brady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+mn-lt"/>
              </a:rPr>
              <a:t>	charles.f.brady@census.gov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+mn-lt"/>
              </a:rPr>
              <a:t>	301-763-6707</a:t>
            </a:r>
          </a:p>
          <a:p>
            <a:endParaRPr lang="en-US" sz="2800" dirty="0" smtClean="0">
              <a:solidFill>
                <a:schemeClr val="bg1"/>
              </a:solidFill>
              <a:latin typeface="+mn-lt"/>
            </a:endParaRPr>
          </a:p>
          <a:p>
            <a:r>
              <a:rPr lang="en-US" sz="2800" b="1" dirty="0" smtClean="0">
                <a:solidFill>
                  <a:schemeClr val="bg1"/>
                </a:solidFill>
                <a:latin typeface="+mn-lt"/>
              </a:rPr>
              <a:t>		Angelo Bonaccorsy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+mn-lt"/>
              </a:rPr>
              <a:t>		angelo.j.bonaccorsy@census.gov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+mn-lt"/>
              </a:rPr>
              <a:t>		301-763-3039</a:t>
            </a:r>
            <a:endParaRPr lang="en-US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919571" y="6364454"/>
            <a:ext cx="81984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+mn-lt"/>
              </a:rPr>
              <a:t>April 2018</a:t>
            </a:r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6685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28" b="218"/>
          <a:stretch/>
        </p:blipFill>
        <p:spPr>
          <a:xfrm>
            <a:off x="3836505" y="-42076"/>
            <a:ext cx="8355496" cy="614299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97F7085-692D-D849-AAFE-31F86A46FD81}"/>
              </a:ext>
            </a:extLst>
          </p:cNvPr>
          <p:cNvSpPr txBox="1"/>
          <p:nvPr/>
        </p:nvSpPr>
        <p:spPr>
          <a:xfrm>
            <a:off x="7931145" y="6368543"/>
            <a:ext cx="407356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latin typeface="+mn-lt"/>
              </a:rPr>
              <a:t>U.S.</a:t>
            </a:r>
            <a:r>
              <a:rPr lang="en-US" sz="1050" baseline="0" dirty="0">
                <a:latin typeface="+mn-lt"/>
              </a:rPr>
              <a:t> Census Bureau Briefing  |  March 2018 </a:t>
            </a:r>
            <a:endParaRPr lang="en-US" sz="1050" dirty="0">
              <a:latin typeface="+mn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7434710-0F26-6B44-9E41-D2FEC7AAA8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4585"/>
          <a:stretch/>
        </p:blipFill>
        <p:spPr>
          <a:xfrm>
            <a:off x="192757" y="6272103"/>
            <a:ext cx="2942705" cy="56546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C0B16BB-055D-894B-9B49-B4DEB6434DBD}"/>
              </a:ext>
            </a:extLst>
          </p:cNvPr>
          <p:cNvSpPr/>
          <p:nvPr/>
        </p:nvSpPr>
        <p:spPr>
          <a:xfrm>
            <a:off x="0" y="-45681"/>
            <a:ext cx="12192000" cy="6119552"/>
          </a:xfrm>
          <a:prstGeom prst="rect">
            <a:avLst/>
          </a:prstGeom>
          <a:gradFill flip="none" rotWithShape="1">
            <a:gsLst>
              <a:gs pos="54000">
                <a:srgbClr val="7F8796">
                  <a:alpha val="85000"/>
                </a:srgbClr>
              </a:gs>
              <a:gs pos="44000">
                <a:srgbClr val="162E48"/>
              </a:gs>
              <a:gs pos="70000">
                <a:schemeClr val="bg1">
                  <a:lumMod val="8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EE08B36A-4E93-C247-907C-571D4A68F612}"/>
              </a:ext>
            </a:extLst>
          </p:cNvPr>
          <p:cNvSpPr txBox="1">
            <a:spLocks/>
          </p:cNvSpPr>
          <p:nvPr/>
        </p:nvSpPr>
        <p:spPr>
          <a:xfrm>
            <a:off x="506183" y="424548"/>
            <a:ext cx="5486391" cy="104740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l" fontAlgn="auto">
              <a:lnSpc>
                <a:spcPts val="4060"/>
              </a:lnSpc>
              <a:spcAft>
                <a:spcPts val="0"/>
              </a:spcAft>
            </a:pPr>
            <a:r>
              <a:rPr lang="en-US" sz="4000" spc="1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Economic Census Dates</a:t>
            </a:r>
            <a:endParaRPr lang="en-US" sz="4000" spc="1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algn="l" fontAlgn="auto">
              <a:spcAft>
                <a:spcPts val="0"/>
              </a:spcAft>
            </a:pPr>
            <a:endParaRPr lang="en-US" dirty="0">
              <a:solidFill>
                <a:srgbClr val="FAC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5E012935-C5C6-D048-90F2-457C0A1B1386}"/>
              </a:ext>
            </a:extLst>
          </p:cNvPr>
          <p:cNvSpPr txBox="1">
            <a:spLocks/>
          </p:cNvSpPr>
          <p:nvPr/>
        </p:nvSpPr>
        <p:spPr>
          <a:xfrm>
            <a:off x="375557" y="1240971"/>
            <a:ext cx="5256575" cy="465364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Classification letter mailed February 1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Due March 15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 form letter mailing May 1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Due June 12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available starting September 2019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releases completed by December 2021</a:t>
            </a: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919571" y="6364454"/>
            <a:ext cx="81984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+mn-lt"/>
              </a:rPr>
              <a:t>April 2018</a:t>
            </a:r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6663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814"/>
          <a:stretch/>
        </p:blipFill>
        <p:spPr>
          <a:xfrm>
            <a:off x="3023232" y="0"/>
            <a:ext cx="9168768" cy="610079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C373EDD-4BEF-DC42-93EA-8FD6EBED60BC}"/>
              </a:ext>
            </a:extLst>
          </p:cNvPr>
          <p:cNvSpPr/>
          <p:nvPr/>
        </p:nvSpPr>
        <p:spPr>
          <a:xfrm>
            <a:off x="0" y="0"/>
            <a:ext cx="12209585" cy="6093175"/>
          </a:xfrm>
          <a:prstGeom prst="rect">
            <a:avLst/>
          </a:prstGeom>
          <a:gradFill flip="none" rotWithShape="1">
            <a:gsLst>
              <a:gs pos="66000">
                <a:srgbClr val="7F8796">
                  <a:alpha val="82000"/>
                </a:srgbClr>
              </a:gs>
              <a:gs pos="33000">
                <a:srgbClr val="162E48"/>
              </a:gs>
              <a:gs pos="84000">
                <a:schemeClr val="bg1">
                  <a:lumMod val="85000"/>
                  <a:alpha val="11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Title 10">
            <a:extLst>
              <a:ext uri="{FF2B5EF4-FFF2-40B4-BE49-F238E27FC236}">
                <a16:creationId xmlns:a16="http://schemas.microsoft.com/office/drawing/2014/main" id="{8D4CBFF9-C038-084A-BDE9-85B12E015679}"/>
              </a:ext>
            </a:extLst>
          </p:cNvPr>
          <p:cNvSpPr txBox="1">
            <a:spLocks/>
          </p:cNvSpPr>
          <p:nvPr/>
        </p:nvSpPr>
        <p:spPr>
          <a:xfrm>
            <a:off x="571500" y="34982"/>
            <a:ext cx="7530207" cy="50344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Promoting Response</a:t>
            </a:r>
          </a:p>
          <a:p>
            <a:pPr fontAlgn="auto"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Available Tools</a:t>
            </a:r>
            <a:endParaRPr lang="en-US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1F553FAC-D462-BD45-BE1E-6E8A385DB30D}"/>
              </a:ext>
            </a:extLst>
          </p:cNvPr>
          <p:cNvSpPr txBox="1">
            <a:spLocks/>
          </p:cNvSpPr>
          <p:nvPr/>
        </p:nvSpPr>
        <p:spPr>
          <a:xfrm>
            <a:off x="571500" y="1076848"/>
            <a:ext cx="7737613" cy="496365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800"/>
              </a:spcAft>
              <a:buFont typeface="Arial" charset="0"/>
              <a:buChar char="•"/>
            </a:pPr>
            <a:r>
              <a:rPr lang="en-US" sz="3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Communications </a:t>
            </a:r>
            <a:r>
              <a:rPr lang="en-US" sz="3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Campaign</a:t>
            </a:r>
            <a:endParaRPr lang="en-US" sz="3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fontAlgn="auto">
              <a:spcBef>
                <a:spcPts val="0"/>
              </a:spcBef>
              <a:spcAft>
                <a:spcPts val="800"/>
              </a:spcAft>
              <a:buFont typeface="Arial" charset="0"/>
              <a:buChar char="•"/>
            </a:pPr>
            <a:r>
              <a:rPr lang="en-US" sz="2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Partner Briefing</a:t>
            </a:r>
          </a:p>
          <a:p>
            <a:pPr lvl="1" fontAlgn="auto">
              <a:spcBef>
                <a:spcPts val="0"/>
              </a:spcBef>
              <a:spcAft>
                <a:spcPts val="800"/>
              </a:spcAft>
              <a:buFont typeface="Arial" charset="0"/>
              <a:buChar char="•"/>
            </a:pPr>
            <a:r>
              <a:rPr lang="en-US" sz="2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Messaging</a:t>
            </a:r>
            <a:endParaRPr lang="en-US" sz="2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fontAlgn="auto">
              <a:spcBef>
                <a:spcPts val="0"/>
              </a:spcBef>
              <a:spcAft>
                <a:spcPts val="800"/>
              </a:spcAft>
              <a:buFont typeface="Arial" charset="0"/>
              <a:buChar char="•"/>
            </a:pPr>
            <a:r>
              <a:rPr lang="en-US" sz="2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Hard copy materials</a:t>
            </a:r>
          </a:p>
          <a:p>
            <a:pPr fontAlgn="auto">
              <a:spcBef>
                <a:spcPts val="0"/>
              </a:spcBef>
              <a:spcAft>
                <a:spcPts val="800"/>
              </a:spcAft>
              <a:buFont typeface="Arial" charset="0"/>
              <a:buChar char="•"/>
            </a:pPr>
            <a:r>
              <a:rPr lang="en-US" sz="3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Promotional Materials available at census.gov/</a:t>
            </a:r>
            <a:r>
              <a:rPr lang="en-US" sz="300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EconomicCensus</a:t>
            </a:r>
            <a:endParaRPr lang="en-US" sz="30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fontAlgn="auto">
              <a:spcBef>
                <a:spcPts val="0"/>
              </a:spcBef>
              <a:spcAft>
                <a:spcPts val="800"/>
              </a:spcAft>
              <a:buFont typeface="Arial" charset="0"/>
              <a:buChar char="•"/>
            </a:pPr>
            <a:r>
              <a:rPr lang="en-US" sz="2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Talking Points</a:t>
            </a:r>
          </a:p>
          <a:p>
            <a:pPr lvl="1" fontAlgn="auto">
              <a:spcBef>
                <a:spcPts val="0"/>
              </a:spcBef>
              <a:spcAft>
                <a:spcPts val="800"/>
              </a:spcAft>
              <a:buFont typeface="Arial" charset="0"/>
              <a:buChar char="•"/>
            </a:pPr>
            <a:r>
              <a:rPr lang="en-US" sz="2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Print &amp; Online Advertising</a:t>
            </a:r>
          </a:p>
          <a:p>
            <a:pPr lvl="1" fontAlgn="auto">
              <a:spcBef>
                <a:spcPts val="0"/>
              </a:spcBef>
              <a:spcAft>
                <a:spcPts val="800"/>
              </a:spcAft>
              <a:buFont typeface="Arial" charset="0"/>
              <a:buChar char="•"/>
            </a:pPr>
            <a:r>
              <a:rPr lang="en-US" sz="2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Videos</a:t>
            </a:r>
            <a:endParaRPr lang="en-US" sz="24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fontAlgn="auto">
              <a:spcBef>
                <a:spcPts val="0"/>
              </a:spcBef>
              <a:spcAft>
                <a:spcPts val="800"/>
              </a:spcAft>
              <a:buFont typeface="Arial" charset="0"/>
              <a:buChar char="•"/>
            </a:pPr>
            <a:endParaRPr lang="en-US" sz="24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fontAlgn="auto">
              <a:spcBef>
                <a:spcPts val="0"/>
              </a:spcBef>
              <a:spcAft>
                <a:spcPts val="800"/>
              </a:spcAft>
              <a:buFont typeface="Arial" charset="0"/>
              <a:buChar char="•"/>
            </a:pPr>
            <a:endParaRPr lang="en-US" sz="2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919571" y="6364454"/>
            <a:ext cx="81984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+mn-lt"/>
              </a:rPr>
              <a:t>April 2018</a:t>
            </a:r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9200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814"/>
          <a:stretch/>
        </p:blipFill>
        <p:spPr>
          <a:xfrm>
            <a:off x="3023232" y="0"/>
            <a:ext cx="9168768" cy="610079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C373EDD-4BEF-DC42-93EA-8FD6EBED60BC}"/>
              </a:ext>
            </a:extLst>
          </p:cNvPr>
          <p:cNvSpPr/>
          <p:nvPr/>
        </p:nvSpPr>
        <p:spPr>
          <a:xfrm>
            <a:off x="0" y="0"/>
            <a:ext cx="12209585" cy="6093175"/>
          </a:xfrm>
          <a:prstGeom prst="rect">
            <a:avLst/>
          </a:prstGeom>
          <a:gradFill flip="none" rotWithShape="1">
            <a:gsLst>
              <a:gs pos="66000">
                <a:srgbClr val="7F8796">
                  <a:alpha val="82000"/>
                </a:srgbClr>
              </a:gs>
              <a:gs pos="33000">
                <a:srgbClr val="162E48"/>
              </a:gs>
              <a:gs pos="84000">
                <a:schemeClr val="bg1">
                  <a:lumMod val="85000"/>
                  <a:alpha val="11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Title 10">
            <a:extLst>
              <a:ext uri="{FF2B5EF4-FFF2-40B4-BE49-F238E27FC236}">
                <a16:creationId xmlns:a16="http://schemas.microsoft.com/office/drawing/2014/main" id="{8D4CBFF9-C038-084A-BDE9-85B12E015679}"/>
              </a:ext>
            </a:extLst>
          </p:cNvPr>
          <p:cNvSpPr txBox="1">
            <a:spLocks/>
          </p:cNvSpPr>
          <p:nvPr/>
        </p:nvSpPr>
        <p:spPr>
          <a:xfrm>
            <a:off x="571500" y="34982"/>
            <a:ext cx="7530207" cy="50344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Promoting Response</a:t>
            </a:r>
          </a:p>
          <a:p>
            <a:pPr fontAlgn="auto"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Current Efforts</a:t>
            </a:r>
            <a:endParaRPr lang="en-US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1F553FAC-D462-BD45-BE1E-6E8A385DB30D}"/>
              </a:ext>
            </a:extLst>
          </p:cNvPr>
          <p:cNvSpPr txBox="1">
            <a:spLocks/>
          </p:cNvSpPr>
          <p:nvPr/>
        </p:nvSpPr>
        <p:spPr>
          <a:xfrm>
            <a:off x="571500" y="1076848"/>
            <a:ext cx="7737613" cy="496365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800"/>
              </a:spcAft>
              <a:buFont typeface="Arial" charset="0"/>
              <a:buChar char="•"/>
            </a:pPr>
            <a:endParaRPr lang="en-US" sz="30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fontAlgn="auto">
              <a:spcBef>
                <a:spcPts val="0"/>
              </a:spcBef>
              <a:spcAft>
                <a:spcPts val="800"/>
              </a:spcAft>
              <a:buFont typeface="Arial" charset="0"/>
              <a:buChar char="•"/>
            </a:pPr>
            <a:r>
              <a:rPr lang="en-US" sz="3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Social Media &amp; Email marketing</a:t>
            </a:r>
          </a:p>
          <a:p>
            <a:pPr fontAlgn="auto">
              <a:spcBef>
                <a:spcPts val="0"/>
              </a:spcBef>
              <a:spcAft>
                <a:spcPts val="800"/>
              </a:spcAft>
              <a:buFont typeface="Arial" charset="0"/>
              <a:buChar char="•"/>
            </a:pPr>
            <a:r>
              <a:rPr lang="en-US" sz="3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Deskside Visits with Intermediaries</a:t>
            </a:r>
          </a:p>
          <a:p>
            <a:pPr fontAlgn="auto">
              <a:spcBef>
                <a:spcPts val="0"/>
              </a:spcBef>
              <a:spcAft>
                <a:spcPts val="800"/>
              </a:spcAft>
              <a:buFont typeface="Arial" charset="0"/>
              <a:buChar char="•"/>
            </a:pPr>
            <a:r>
              <a:rPr lang="en-US" sz="3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Conferences</a:t>
            </a:r>
          </a:p>
          <a:p>
            <a:pPr fontAlgn="auto">
              <a:spcBef>
                <a:spcPts val="0"/>
              </a:spcBef>
              <a:spcAft>
                <a:spcPts val="800"/>
              </a:spcAft>
              <a:buFont typeface="Arial" charset="0"/>
              <a:buChar char="•"/>
            </a:pPr>
            <a:r>
              <a:rPr lang="en-US" sz="3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“9-8-7” Campaign</a:t>
            </a:r>
          </a:p>
          <a:p>
            <a:pPr fontAlgn="auto">
              <a:spcBef>
                <a:spcPts val="0"/>
              </a:spcBef>
              <a:spcAft>
                <a:spcPts val="800"/>
              </a:spcAft>
              <a:buFont typeface="Arial" charset="0"/>
              <a:buChar char="•"/>
            </a:pPr>
            <a:r>
              <a:rPr lang="en-US" sz="3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Meetings in Target Markets</a:t>
            </a:r>
          </a:p>
          <a:p>
            <a:pPr fontAlgn="auto">
              <a:spcBef>
                <a:spcPts val="0"/>
              </a:spcBef>
              <a:spcAft>
                <a:spcPts val="800"/>
              </a:spcAft>
              <a:buFont typeface="Arial" charset="0"/>
              <a:buChar char="•"/>
            </a:pPr>
            <a:endParaRPr lang="en-US" sz="24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fontAlgn="auto">
              <a:spcBef>
                <a:spcPts val="0"/>
              </a:spcBef>
              <a:spcAft>
                <a:spcPts val="800"/>
              </a:spcAft>
              <a:buFont typeface="Arial" charset="0"/>
              <a:buChar char="•"/>
            </a:pPr>
            <a:endParaRPr lang="en-US" sz="24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fontAlgn="auto">
              <a:spcBef>
                <a:spcPts val="0"/>
              </a:spcBef>
              <a:spcAft>
                <a:spcPts val="800"/>
              </a:spcAft>
              <a:buFont typeface="Arial" charset="0"/>
              <a:buChar char="•"/>
            </a:pPr>
            <a:endParaRPr lang="en-US" sz="2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919571" y="6364454"/>
            <a:ext cx="81984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+mn-lt"/>
              </a:rPr>
              <a:t>April 2018</a:t>
            </a:r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391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28" b="218"/>
          <a:stretch/>
        </p:blipFill>
        <p:spPr>
          <a:xfrm>
            <a:off x="3836505" y="-42076"/>
            <a:ext cx="8355496" cy="614299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97F7085-692D-D849-AAFE-31F86A46FD81}"/>
              </a:ext>
            </a:extLst>
          </p:cNvPr>
          <p:cNvSpPr txBox="1"/>
          <p:nvPr/>
        </p:nvSpPr>
        <p:spPr>
          <a:xfrm>
            <a:off x="7931145" y="6368543"/>
            <a:ext cx="407356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latin typeface="+mn-lt"/>
              </a:rPr>
              <a:t>U.S.</a:t>
            </a:r>
            <a:r>
              <a:rPr lang="en-US" sz="1050" baseline="0" dirty="0">
                <a:latin typeface="+mn-lt"/>
              </a:rPr>
              <a:t> Census Bureau Briefing  |  March 2018 </a:t>
            </a:r>
            <a:endParaRPr lang="en-US" sz="1050" dirty="0">
              <a:latin typeface="+mn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7434710-0F26-6B44-9E41-D2FEC7AAA8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4585"/>
          <a:stretch/>
        </p:blipFill>
        <p:spPr>
          <a:xfrm>
            <a:off x="192757" y="6272103"/>
            <a:ext cx="2942705" cy="56546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C0B16BB-055D-894B-9B49-B4DEB6434DBD}"/>
              </a:ext>
            </a:extLst>
          </p:cNvPr>
          <p:cNvSpPr/>
          <p:nvPr/>
        </p:nvSpPr>
        <p:spPr>
          <a:xfrm>
            <a:off x="0" y="-14576"/>
            <a:ext cx="12192000" cy="6119552"/>
          </a:xfrm>
          <a:prstGeom prst="rect">
            <a:avLst/>
          </a:prstGeom>
          <a:gradFill flip="none" rotWithShape="1">
            <a:gsLst>
              <a:gs pos="54000">
                <a:srgbClr val="7F8796">
                  <a:alpha val="85000"/>
                </a:srgbClr>
              </a:gs>
              <a:gs pos="44000">
                <a:srgbClr val="162E48"/>
              </a:gs>
              <a:gs pos="70000">
                <a:schemeClr val="bg1">
                  <a:lumMod val="8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EE08B36A-4E93-C247-907C-571D4A68F612}"/>
              </a:ext>
            </a:extLst>
          </p:cNvPr>
          <p:cNvSpPr txBox="1">
            <a:spLocks/>
          </p:cNvSpPr>
          <p:nvPr/>
        </p:nvSpPr>
        <p:spPr>
          <a:xfrm>
            <a:off x="803539" y="2206733"/>
            <a:ext cx="5565999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l" fontAlgn="auto">
              <a:lnSpc>
                <a:spcPts val="4060"/>
              </a:lnSpc>
              <a:spcAft>
                <a:spcPts val="0"/>
              </a:spcAft>
            </a:pPr>
            <a:r>
              <a:rPr lang="en-US" sz="4000" spc="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U.S. Census Bureau</a:t>
            </a:r>
          </a:p>
          <a:p>
            <a:pPr algn="l" fontAlgn="auto">
              <a:lnSpc>
                <a:spcPts val="4060"/>
              </a:lnSpc>
              <a:spcAft>
                <a:spcPts val="0"/>
              </a:spcAft>
            </a:pPr>
            <a:r>
              <a:rPr lang="en-US" sz="4000" spc="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Partner Briefing </a:t>
            </a:r>
            <a:endParaRPr lang="en-US" sz="4000" spc="1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algn="l" fontAlgn="auto">
              <a:spcAft>
                <a:spcPts val="0"/>
              </a:spcAft>
            </a:pPr>
            <a:endParaRPr lang="en-US" dirty="0">
              <a:solidFill>
                <a:srgbClr val="FAC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5E012935-C5C6-D048-90F2-457C0A1B1386}"/>
              </a:ext>
            </a:extLst>
          </p:cNvPr>
          <p:cNvSpPr txBox="1">
            <a:spLocks/>
          </p:cNvSpPr>
          <p:nvPr/>
        </p:nvSpPr>
        <p:spPr>
          <a:xfrm>
            <a:off x="803538" y="3517183"/>
            <a:ext cx="4828594" cy="76193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March 2018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919571" y="6364454"/>
            <a:ext cx="81984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+mn-lt"/>
              </a:rPr>
              <a:t>April 2018</a:t>
            </a:r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4432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1"/>
          <p:cNvSpPr txBox="1">
            <a:spLocks/>
          </p:cNvSpPr>
          <p:nvPr/>
        </p:nvSpPr>
        <p:spPr>
          <a:xfrm>
            <a:off x="595532" y="1181687"/>
            <a:ext cx="9509761" cy="4624602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Introduction &amp; Objectives</a:t>
            </a:r>
          </a:p>
          <a:p>
            <a:pPr fontAlgn="auto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Census Bureau Overview</a:t>
            </a:r>
          </a:p>
          <a:p>
            <a:pPr fontAlgn="auto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Census Economic Surveys</a:t>
            </a:r>
          </a:p>
          <a:p>
            <a:pPr fontAlgn="auto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The Economic Census</a:t>
            </a:r>
          </a:p>
          <a:p>
            <a:pPr fontAlgn="auto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Q&amp;A</a:t>
            </a:r>
          </a:p>
          <a:p>
            <a:pPr fontAlgn="auto"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4" name="Title 10">
            <a:extLst>
              <a:ext uri="{FF2B5EF4-FFF2-40B4-BE49-F238E27FC236}">
                <a16:creationId xmlns:a16="http://schemas.microsoft.com/office/drawing/2014/main" id="{750776B5-F17F-714C-80AD-76D46C52D9BA}"/>
              </a:ext>
            </a:extLst>
          </p:cNvPr>
          <p:cNvSpPr txBox="1">
            <a:spLocks/>
          </p:cNvSpPr>
          <p:nvPr/>
        </p:nvSpPr>
        <p:spPr>
          <a:xfrm>
            <a:off x="609600" y="370023"/>
            <a:ext cx="11010314" cy="55555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400" dirty="0">
                <a:solidFill>
                  <a:srgbClr val="1E2F4D"/>
                </a:solidFill>
                <a:latin typeface="Calibri"/>
              </a:rPr>
              <a:t>Agenda</a:t>
            </a:r>
          </a:p>
          <a:p>
            <a:pPr fontAlgn="auto">
              <a:spcAft>
                <a:spcPts val="0"/>
              </a:spcAft>
            </a:pPr>
            <a:endParaRPr lang="en-US" sz="3200" dirty="0">
              <a:solidFill>
                <a:srgbClr val="1E2F4D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919571" y="6364454"/>
            <a:ext cx="81984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+mn-lt"/>
              </a:rPr>
              <a:t>April 2018</a:t>
            </a:r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3514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55A0D5F95330342ADFC096AA346E605" ma:contentTypeVersion="0" ma:contentTypeDescription="Create a new document." ma:contentTypeScope="" ma:versionID="e508c4a8420677104bf99b01667ad0bf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450E42C-D979-4964-B518-4E51F37319A7}"/>
</file>

<file path=customXml/itemProps2.xml><?xml version="1.0" encoding="utf-8"?>
<ds:datastoreItem xmlns:ds="http://schemas.openxmlformats.org/officeDocument/2006/customXml" ds:itemID="{69BD5DF4-AB8C-4A31-961A-CBD9FA06206F}"/>
</file>

<file path=customXml/itemProps3.xml><?xml version="1.0" encoding="utf-8"?>
<ds:datastoreItem xmlns:ds="http://schemas.openxmlformats.org/officeDocument/2006/customXml" ds:itemID="{A9031A0C-8D2D-4A84-8D3F-05493BC55692}"/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40399</TotalTime>
  <Words>2168</Words>
  <Application>Microsoft Office PowerPoint</Application>
  <PresentationFormat>Widescreen</PresentationFormat>
  <Paragraphs>402</Paragraphs>
  <Slides>45</Slides>
  <Notes>13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1" baseType="lpstr">
      <vt:lpstr>.AppleSystemUIFont</vt:lpstr>
      <vt:lpstr>Archer Semibold</vt:lpstr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WB&amp;A Market Research, Inc.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Bethany Black</dc:creator>
  <cp:keywords/>
  <dc:description/>
  <cp:lastModifiedBy>Antoinette Hall (CENSUS/CLMSO FED)</cp:lastModifiedBy>
  <cp:revision>2495</cp:revision>
  <cp:lastPrinted>2018-03-28T18:44:31Z</cp:lastPrinted>
  <dcterms:created xsi:type="dcterms:W3CDTF">2015-09-08T21:18:09Z</dcterms:created>
  <dcterms:modified xsi:type="dcterms:W3CDTF">2018-04-06T16:36:20Z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0x010100755A0D5F95330342ADFC096AA346E605</vt:lpwstr>
  </property>
</Properties>
</file>