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ppt/tags/tag1.xml" ContentType="application/vnd.openxmlformats-officedocument.presentationml.tag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sldIdLst>
    <p:sldId id="268" r:id="rId2"/>
    <p:sldId id="280" r:id="rId3"/>
    <p:sldId id="278" r:id="rId4"/>
    <p:sldId id="277" r:id="rId5"/>
    <p:sldId id="284" r:id="rId6"/>
    <p:sldId id="279" r:id="rId7"/>
    <p:sldId id="282" r:id="rId8"/>
    <p:sldId id="286" r:id="rId9"/>
    <p:sldId id="275" r:id="rId10"/>
    <p:sldId id="285" r:id="rId11"/>
    <p:sldId id="276"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 userDrawn="1">
          <p15:clr>
            <a:srgbClr val="A4A3A4"/>
          </p15:clr>
        </p15:guide>
        <p15:guide id="2" pos="384" userDrawn="1">
          <p15:clr>
            <a:srgbClr val="A4A3A4"/>
          </p15:clr>
        </p15:guide>
      </p15:sldGuideLst>
    </p:ext>
    <p:ext uri="{2D200454-40CA-4A62-9FC3-DE9A4176ACB9}">
      <p15:notesGuideLst xmlns:p15="http://schemas.microsoft.com/office/powerpoint/2012/main">
        <p15:guide id="1" orient="horz" pos="1776"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9055" autoAdjust="0"/>
  </p:normalViewPr>
  <p:slideViewPr>
    <p:cSldViewPr>
      <p:cViewPr varScale="1">
        <p:scale>
          <a:sx n="59" d="100"/>
          <a:sy n="59" d="100"/>
        </p:scale>
        <p:origin x="2556" y="66"/>
      </p:cViewPr>
      <p:guideLst>
        <p:guide orient="horz" pos="432"/>
        <p:guide pos="384"/>
      </p:guideLst>
    </p:cSldViewPr>
  </p:slideViewPr>
  <p:notesTextViewPr>
    <p:cViewPr>
      <p:scale>
        <a:sx n="1" d="1"/>
        <a:sy n="1" d="1"/>
      </p:scale>
      <p:origin x="0" y="0"/>
    </p:cViewPr>
  </p:notesTextViewPr>
  <p:notesViewPr>
    <p:cSldViewPr showGuides="1">
      <p:cViewPr varScale="1">
        <p:scale>
          <a:sx n="78" d="100"/>
          <a:sy n="78" d="100"/>
        </p:scale>
        <p:origin x="2010" y="54"/>
      </p:cViewPr>
      <p:guideLst>
        <p:guide orient="horz" pos="1776"/>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40F903A-873C-4C92-95D1-C34E117DE35A}" type="datetimeFigureOut">
              <a:rPr lang="en-US" smtClean="0"/>
              <a:t>4/4/2018</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000"/>
            </a:lvl1pPr>
          </a:lstStyle>
          <a:p>
            <a:fld id="{603B9073-4934-4A18-B03D-7FA2DABDE591}" type="slidenum">
              <a:rPr lang="en-US" smtClean="0"/>
              <a:pPr/>
              <a:t>‹#›</a:t>
            </a:fld>
            <a:endParaRPr lang="en-US" dirty="0"/>
          </a:p>
        </p:txBody>
      </p:sp>
    </p:spTree>
    <p:extLst>
      <p:ext uri="{BB962C8B-B14F-4D97-AF65-F5344CB8AC3E}">
        <p14:creationId xmlns:p14="http://schemas.microsoft.com/office/powerpoint/2010/main" val="2573143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76200"/>
            <a:ext cx="4876800" cy="2743200"/>
          </a:xfrm>
        </p:spPr>
      </p:sp>
      <p:sp>
        <p:nvSpPr>
          <p:cNvPr id="3" name="Notes Placeholder 2"/>
          <p:cNvSpPr>
            <a:spLocks noGrp="1"/>
          </p:cNvSpPr>
          <p:nvPr>
            <p:ph type="body" idx="1"/>
          </p:nvPr>
        </p:nvSpPr>
        <p:spPr>
          <a:xfrm>
            <a:off x="304800" y="2819400"/>
            <a:ext cx="6400800" cy="5780089"/>
          </a:xfrm>
        </p:spPr>
        <p:txBody>
          <a:bodyPr/>
          <a:lstStyle/>
          <a:p>
            <a:endParaRPr lang="en-US" dirty="0"/>
          </a:p>
        </p:txBody>
      </p:sp>
      <p:sp>
        <p:nvSpPr>
          <p:cNvPr id="4" name="Slide Number Placeholder 3"/>
          <p:cNvSpPr>
            <a:spLocks noGrp="1"/>
          </p:cNvSpPr>
          <p:nvPr>
            <p:ph type="sldNum" sz="quarter" idx="10"/>
          </p:nvPr>
        </p:nvSpPr>
        <p:spPr/>
        <p:txBody>
          <a:bodyPr/>
          <a:lstStyle/>
          <a:p>
            <a:fld id="{3ADAB3B1-3CD8-4667-98EF-EA116D2745EB}"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3812580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pPr/>
              <a:t>10</a:t>
            </a:fld>
            <a:endParaRPr lang="en-US" dirty="0"/>
          </a:p>
        </p:txBody>
      </p:sp>
    </p:spTree>
    <p:extLst>
      <p:ext uri="{BB962C8B-B14F-4D97-AF65-F5344CB8AC3E}">
        <p14:creationId xmlns:p14="http://schemas.microsoft.com/office/powerpoint/2010/main" val="21338251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76200"/>
            <a:ext cx="4876800" cy="2743200"/>
          </a:xfrm>
        </p:spPr>
      </p:sp>
      <p:sp>
        <p:nvSpPr>
          <p:cNvPr id="3" name="Notes Placeholder 2"/>
          <p:cNvSpPr>
            <a:spLocks noGrp="1"/>
          </p:cNvSpPr>
          <p:nvPr>
            <p:ph type="body" idx="1"/>
          </p:nvPr>
        </p:nvSpPr>
        <p:spPr>
          <a:xfrm>
            <a:off x="304800" y="2819400"/>
            <a:ext cx="6324600" cy="5779770"/>
          </a:xfrm>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11</a:t>
            </a:fld>
            <a:endParaRPr lang="en-US" dirty="0"/>
          </a:p>
        </p:txBody>
      </p:sp>
    </p:spTree>
    <p:extLst>
      <p:ext uri="{BB962C8B-B14F-4D97-AF65-F5344CB8AC3E}">
        <p14:creationId xmlns:p14="http://schemas.microsoft.com/office/powerpoint/2010/main" val="4046889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76200"/>
            <a:ext cx="4876800" cy="2743200"/>
          </a:xfrm>
        </p:spPr>
      </p:sp>
      <p:sp>
        <p:nvSpPr>
          <p:cNvPr id="3" name="Notes Placeholder 2"/>
          <p:cNvSpPr>
            <a:spLocks noGrp="1"/>
          </p:cNvSpPr>
          <p:nvPr>
            <p:ph type="body" idx="1"/>
          </p:nvPr>
        </p:nvSpPr>
        <p:spPr>
          <a:xfrm>
            <a:off x="304800" y="2819400"/>
            <a:ext cx="6324600" cy="5779770"/>
          </a:xfrm>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2</a:t>
            </a:fld>
            <a:endParaRPr lang="en-US" dirty="0"/>
          </a:p>
        </p:txBody>
      </p:sp>
    </p:spTree>
    <p:extLst>
      <p:ext uri="{BB962C8B-B14F-4D97-AF65-F5344CB8AC3E}">
        <p14:creationId xmlns:p14="http://schemas.microsoft.com/office/powerpoint/2010/main" val="1809011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76200"/>
            <a:ext cx="4876800" cy="2743200"/>
          </a:xfrm>
        </p:spPr>
      </p:sp>
      <p:sp>
        <p:nvSpPr>
          <p:cNvPr id="3" name="Notes Placeholder 2"/>
          <p:cNvSpPr>
            <a:spLocks noGrp="1"/>
          </p:cNvSpPr>
          <p:nvPr>
            <p:ph type="body" idx="1"/>
          </p:nvPr>
        </p:nvSpPr>
        <p:spPr>
          <a:xfrm>
            <a:off x="304800" y="2819400"/>
            <a:ext cx="6324600" cy="5779770"/>
          </a:xfrm>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3</a:t>
            </a:fld>
            <a:endParaRPr lang="en-US" dirty="0"/>
          </a:p>
        </p:txBody>
      </p:sp>
    </p:spTree>
    <p:extLst>
      <p:ext uri="{BB962C8B-B14F-4D97-AF65-F5344CB8AC3E}">
        <p14:creationId xmlns:p14="http://schemas.microsoft.com/office/powerpoint/2010/main" val="4158491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76200"/>
            <a:ext cx="4876800" cy="2743200"/>
          </a:xfrm>
        </p:spPr>
      </p:sp>
      <p:sp>
        <p:nvSpPr>
          <p:cNvPr id="3" name="Notes Placeholder 2"/>
          <p:cNvSpPr>
            <a:spLocks noGrp="1"/>
          </p:cNvSpPr>
          <p:nvPr>
            <p:ph type="body" idx="1"/>
          </p:nvPr>
        </p:nvSpPr>
        <p:spPr>
          <a:xfrm>
            <a:off x="304800" y="2819400"/>
            <a:ext cx="6324600" cy="5779770"/>
          </a:xfrm>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4</a:t>
            </a:fld>
            <a:endParaRPr lang="en-US" dirty="0"/>
          </a:p>
        </p:txBody>
      </p:sp>
    </p:spTree>
    <p:extLst>
      <p:ext uri="{BB962C8B-B14F-4D97-AF65-F5344CB8AC3E}">
        <p14:creationId xmlns:p14="http://schemas.microsoft.com/office/powerpoint/2010/main" val="1655064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76200"/>
            <a:ext cx="4876800" cy="2743200"/>
          </a:xfrm>
        </p:spPr>
      </p:sp>
      <p:sp>
        <p:nvSpPr>
          <p:cNvPr id="3" name="Notes Placeholder 2"/>
          <p:cNvSpPr>
            <a:spLocks noGrp="1"/>
          </p:cNvSpPr>
          <p:nvPr>
            <p:ph type="body" idx="1"/>
          </p:nvPr>
        </p:nvSpPr>
        <p:spPr>
          <a:xfrm>
            <a:off x="304800" y="2819400"/>
            <a:ext cx="6324600" cy="5779770"/>
          </a:xfrm>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5</a:t>
            </a:fld>
            <a:endParaRPr lang="en-US" dirty="0"/>
          </a:p>
        </p:txBody>
      </p:sp>
    </p:spTree>
    <p:extLst>
      <p:ext uri="{BB962C8B-B14F-4D97-AF65-F5344CB8AC3E}">
        <p14:creationId xmlns:p14="http://schemas.microsoft.com/office/powerpoint/2010/main" val="3989410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76200"/>
            <a:ext cx="4876800" cy="2743200"/>
          </a:xfrm>
        </p:spPr>
      </p:sp>
      <p:sp>
        <p:nvSpPr>
          <p:cNvPr id="3" name="Notes Placeholder 2"/>
          <p:cNvSpPr>
            <a:spLocks noGrp="1"/>
          </p:cNvSpPr>
          <p:nvPr>
            <p:ph type="body" idx="1"/>
          </p:nvPr>
        </p:nvSpPr>
        <p:spPr>
          <a:xfrm>
            <a:off x="304800" y="2819400"/>
            <a:ext cx="6324600" cy="5779770"/>
          </a:xfrm>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6</a:t>
            </a:fld>
            <a:endParaRPr lang="en-US" dirty="0"/>
          </a:p>
        </p:txBody>
      </p:sp>
    </p:spTree>
    <p:extLst>
      <p:ext uri="{BB962C8B-B14F-4D97-AF65-F5344CB8AC3E}">
        <p14:creationId xmlns:p14="http://schemas.microsoft.com/office/powerpoint/2010/main" val="3689848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pPr/>
              <a:t>7</a:t>
            </a:fld>
            <a:endParaRPr lang="en-US" dirty="0"/>
          </a:p>
        </p:txBody>
      </p:sp>
    </p:spTree>
    <p:extLst>
      <p:ext uri="{BB962C8B-B14F-4D97-AF65-F5344CB8AC3E}">
        <p14:creationId xmlns:p14="http://schemas.microsoft.com/office/powerpoint/2010/main" val="3151804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pPr/>
              <a:t>8</a:t>
            </a:fld>
            <a:endParaRPr lang="en-US" dirty="0"/>
          </a:p>
        </p:txBody>
      </p:sp>
    </p:spTree>
    <p:extLst>
      <p:ext uri="{BB962C8B-B14F-4D97-AF65-F5344CB8AC3E}">
        <p14:creationId xmlns:p14="http://schemas.microsoft.com/office/powerpoint/2010/main" val="3416137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76200"/>
            <a:ext cx="4876800" cy="2743200"/>
          </a:xfrm>
        </p:spPr>
      </p:sp>
      <p:sp>
        <p:nvSpPr>
          <p:cNvPr id="3" name="Notes Placeholder 2"/>
          <p:cNvSpPr>
            <a:spLocks noGrp="1"/>
          </p:cNvSpPr>
          <p:nvPr>
            <p:ph type="body" idx="1"/>
          </p:nvPr>
        </p:nvSpPr>
        <p:spPr>
          <a:xfrm>
            <a:off x="304800" y="2819400"/>
            <a:ext cx="6324600" cy="5779770"/>
          </a:xfrm>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9</a:t>
            </a:fld>
            <a:endParaRPr lang="en-US" dirty="0"/>
          </a:p>
        </p:txBody>
      </p:sp>
    </p:spTree>
    <p:extLst>
      <p:ext uri="{BB962C8B-B14F-4D97-AF65-F5344CB8AC3E}">
        <p14:creationId xmlns:p14="http://schemas.microsoft.com/office/powerpoint/2010/main" val="548800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62364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354307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1007426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11297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2278366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1933173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110665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3319679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3143484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792008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sz="1000"/>
            </a:lvl1pPr>
          </a:lstStyle>
          <a:p>
            <a:fld id="{03AE04C5-3085-4F64-BC65-54FE2DBF6EB1}" type="slidenum">
              <a:rPr lang="en-US" smtClean="0"/>
              <a:pPr/>
              <a:t>‹#›</a:t>
            </a:fld>
            <a:endParaRPr lang="en-US" dirty="0"/>
          </a:p>
        </p:txBody>
      </p:sp>
    </p:spTree>
    <p:extLst>
      <p:ext uri="{BB962C8B-B14F-4D97-AF65-F5344CB8AC3E}">
        <p14:creationId xmlns:p14="http://schemas.microsoft.com/office/powerpoint/2010/main" val="4209003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Grp="1" noSelect="1" noRot="1" noMove="1" noResize="1" noEditPoints="1" noAdjustHandles="1" noChangeArrowheads="1" noChangeShapeType="1"/>
          </p:cNvPicPr>
          <p:nvPr userDrawn="1">
            <p:custDataLst>
              <p:tags r:id="rId13"/>
            </p:custDataLst>
          </p:nvPr>
        </p:nvPicPr>
        <p:blipFill>
          <a:blip r:embed="rId14" cstate="print">
            <a:extLst>
              <a:ext uri="{28A0092B-C50C-407E-A947-70E740481C1C}">
                <a14:useLocalDpi xmlns:a14="http://schemas.microsoft.com/office/drawing/2010/main" val="0"/>
              </a:ext>
            </a:extLst>
          </a:blip>
          <a:stretch>
            <a:fillRect/>
          </a:stretch>
        </p:blipFill>
        <p:spPr>
          <a:xfrm>
            <a:off x="304801" y="6243412"/>
            <a:ext cx="3254433" cy="461356"/>
          </a:xfrm>
          <a:prstGeom prst="rect">
            <a:avLst/>
          </a:prstGeom>
        </p:spPr>
      </p:pic>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820400" y="6159692"/>
            <a:ext cx="1125543" cy="698308"/>
          </a:xfrm>
          <a:prstGeom prst="rect">
            <a:avLst/>
          </a:prstGeom>
        </p:spPr>
      </p:pic>
    </p:spTree>
    <p:extLst>
      <p:ext uri="{BB962C8B-B14F-4D97-AF65-F5344CB8AC3E}">
        <p14:creationId xmlns:p14="http://schemas.microsoft.com/office/powerpoint/2010/main" val="656180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1981201"/>
            <a:ext cx="8229600" cy="1053035"/>
          </a:xfrm>
        </p:spPr>
        <p:txBody>
          <a:bodyPr>
            <a:noAutofit/>
          </a:bodyPr>
          <a:lstStyle/>
          <a:p>
            <a:pPr algn="l"/>
            <a:r>
              <a:rPr lang="en-US" sz="2800" kern="1500" spc="20" dirty="0" smtClean="0">
                <a:solidFill>
                  <a:schemeClr val="tx1">
                    <a:lumMod val="75000"/>
                    <a:lumOff val="25000"/>
                  </a:schemeClr>
                </a:solidFill>
                <a:cs typeface="Arial" panose="020B0604020202020204" pitchFamily="34" charset="0"/>
              </a:rPr>
              <a:t>Redistricting Data Program</a:t>
            </a:r>
            <a:endParaRPr lang="en-US" sz="2800" dirty="0">
              <a:solidFill>
                <a:schemeClr val="tx1">
                  <a:lumMod val="75000"/>
                  <a:lumOff val="25000"/>
                </a:schemeClr>
              </a:solidFill>
              <a:cs typeface="Arial" panose="020B0604020202020204" pitchFamily="34" charset="0"/>
            </a:endParaRPr>
          </a:p>
        </p:txBody>
      </p:sp>
      <p:sp>
        <p:nvSpPr>
          <p:cNvPr id="4"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3" name="Rectangle 6"/>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solidFill>
                <a:prstClr val="black"/>
              </a:solidFill>
            </a:endParaRPr>
          </a:p>
        </p:txBody>
      </p:sp>
      <p:sp>
        <p:nvSpPr>
          <p:cNvPr id="12" name="Content Placeholder 2"/>
          <p:cNvSpPr txBox="1">
            <a:spLocks/>
          </p:cNvSpPr>
          <p:nvPr/>
        </p:nvSpPr>
        <p:spPr>
          <a:xfrm>
            <a:off x="533400" y="3886200"/>
            <a:ext cx="8305800" cy="2043634"/>
          </a:xfrm>
          <a:prstGeom prst="rect">
            <a:avLst/>
          </a:prstGeom>
        </p:spPr>
        <p:txBody>
          <a:bodyPr>
            <a:normAutofit/>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r>
              <a:rPr lang="en-US" sz="2400" b="1" dirty="0" smtClean="0">
                <a:solidFill>
                  <a:srgbClr val="4F81BD"/>
                </a:solidFill>
                <a:cs typeface="Arial" panose="020B0604020202020204" pitchFamily="34" charset="0"/>
              </a:rPr>
              <a:t>James Whitehorne</a:t>
            </a:r>
            <a:endParaRPr lang="en-US" sz="2400" b="1" dirty="0">
              <a:solidFill>
                <a:srgbClr val="4F81BD"/>
              </a:solidFill>
              <a:cs typeface="Arial" panose="020B0604020202020204" pitchFamily="34" charset="0"/>
            </a:endParaRPr>
          </a:p>
          <a:p>
            <a:pPr marL="0" indent="0">
              <a:spcBef>
                <a:spcPts val="0"/>
              </a:spcBef>
              <a:buNone/>
            </a:pPr>
            <a:r>
              <a:rPr lang="en-US" sz="2400" dirty="0" smtClean="0">
                <a:solidFill>
                  <a:srgbClr val="4F81BD"/>
                </a:solidFill>
                <a:cs typeface="Arial" panose="020B0604020202020204" pitchFamily="34" charset="0"/>
              </a:rPr>
              <a:t>Census Redistricting &amp; Voting Rights Data Office</a:t>
            </a:r>
            <a:endParaRPr lang="en-US" sz="2400" dirty="0">
              <a:solidFill>
                <a:srgbClr val="4F81BD"/>
              </a:solidFill>
              <a:cs typeface="Arial" panose="020B0604020202020204" pitchFamily="34" charset="0"/>
            </a:endParaRPr>
          </a:p>
          <a:p>
            <a:pPr marL="0" indent="0">
              <a:spcBef>
                <a:spcPts val="0"/>
              </a:spcBef>
              <a:buNone/>
            </a:pPr>
            <a:endParaRPr lang="en-US" sz="2400" dirty="0">
              <a:solidFill>
                <a:srgbClr val="4F81BD"/>
              </a:solidFill>
              <a:cs typeface="Arial" panose="020B0604020202020204" pitchFamily="34" charset="0"/>
            </a:endParaRPr>
          </a:p>
        </p:txBody>
      </p:sp>
      <p:sp>
        <p:nvSpPr>
          <p:cNvPr id="5" name="Slide Number Placeholder 4"/>
          <p:cNvSpPr>
            <a:spLocks noGrp="1"/>
          </p:cNvSpPr>
          <p:nvPr>
            <p:ph type="sldNum" sz="quarter" idx="12"/>
          </p:nvPr>
        </p:nvSpPr>
        <p:spPr/>
        <p:txBody>
          <a:bodyPr/>
          <a:lstStyle/>
          <a:p>
            <a:fld id="{03AE04C5-3085-4F64-BC65-54FE2DBF6EB1}" type="slidenum">
              <a:rPr lang="en-US" smtClean="0"/>
              <a:pPr/>
              <a:t>1</a:t>
            </a:fld>
            <a:endParaRPr lang="en-US" dirty="0"/>
          </a:p>
        </p:txBody>
      </p:sp>
    </p:spTree>
    <p:extLst>
      <p:ext uri="{BB962C8B-B14F-4D97-AF65-F5344CB8AC3E}">
        <p14:creationId xmlns:p14="http://schemas.microsoft.com/office/powerpoint/2010/main" val="1874605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551481018"/>
              </p:ext>
            </p:extLst>
          </p:nvPr>
        </p:nvGraphicFramePr>
        <p:xfrm>
          <a:off x="533400" y="1168400"/>
          <a:ext cx="11277600" cy="5003800"/>
        </p:xfrm>
        <a:graphic>
          <a:graphicData uri="http://schemas.openxmlformats.org/drawingml/2006/table">
            <a:tbl>
              <a:tblPr firstRow="1" bandRow="1">
                <a:tableStyleId>{5C22544A-7EE6-4342-B048-85BDC9FD1C3A}</a:tableStyleId>
              </a:tblPr>
              <a:tblGrid>
                <a:gridCol w="7391400">
                  <a:extLst>
                    <a:ext uri="{9D8B030D-6E8A-4147-A177-3AD203B41FA5}">
                      <a16:colId xmlns:a16="http://schemas.microsoft.com/office/drawing/2014/main" val="751515855"/>
                    </a:ext>
                  </a:extLst>
                </a:gridCol>
                <a:gridCol w="3416300">
                  <a:extLst>
                    <a:ext uri="{9D8B030D-6E8A-4147-A177-3AD203B41FA5}">
                      <a16:colId xmlns:a16="http://schemas.microsoft.com/office/drawing/2014/main" val="975691073"/>
                    </a:ext>
                  </a:extLst>
                </a:gridCol>
                <a:gridCol w="469900">
                  <a:extLst>
                    <a:ext uri="{9D8B030D-6E8A-4147-A177-3AD203B41FA5}">
                      <a16:colId xmlns:a16="http://schemas.microsoft.com/office/drawing/2014/main" val="3883627189"/>
                    </a:ext>
                  </a:extLst>
                </a:gridCol>
              </a:tblGrid>
              <a:tr h="173347">
                <a:tc>
                  <a:txBody>
                    <a:bodyPr/>
                    <a:lstStyle/>
                    <a:p>
                      <a:r>
                        <a:rPr lang="en-US" sz="1300" dirty="0" smtClean="0"/>
                        <a:t>Activity</a:t>
                      </a:r>
                      <a:endParaRPr lang="en-US" sz="1300" dirty="0"/>
                    </a:p>
                  </a:txBody>
                  <a:tcPr/>
                </a:tc>
                <a:tc>
                  <a:txBody>
                    <a:bodyPr/>
                    <a:lstStyle/>
                    <a:p>
                      <a:r>
                        <a:rPr lang="en-US" sz="1300" dirty="0" smtClean="0"/>
                        <a:t>Date</a:t>
                      </a:r>
                      <a:endParaRPr lang="en-US" sz="1300" dirty="0"/>
                    </a:p>
                  </a:txBody>
                  <a:tcPr/>
                </a:tc>
                <a:tc>
                  <a:txBody>
                    <a:bodyPr/>
                    <a:lstStyle/>
                    <a:p>
                      <a:endParaRPr lang="en-US" sz="1300" dirty="0"/>
                    </a:p>
                  </a:txBody>
                  <a:tcPr/>
                </a:tc>
                <a:extLst>
                  <a:ext uri="{0D108BD9-81ED-4DB2-BD59-A6C34878D82A}">
                    <a16:rowId xmlns:a16="http://schemas.microsoft.com/office/drawing/2014/main" val="3968487180"/>
                  </a:ext>
                </a:extLst>
              </a:tr>
              <a:tr h="173347">
                <a:tc>
                  <a:txBody>
                    <a:bodyPr/>
                    <a:lstStyle/>
                    <a:p>
                      <a:r>
                        <a:rPr lang="en-US" sz="1300" dirty="0" smtClean="0"/>
                        <a:t>FRN announcing the 2020 Census Redistricting Data Program</a:t>
                      </a:r>
                      <a:endParaRPr lang="en-US" sz="1300" dirty="0"/>
                    </a:p>
                  </a:txBody>
                  <a:tcPr/>
                </a:tc>
                <a:tc>
                  <a:txBody>
                    <a:bodyPr/>
                    <a:lstStyle/>
                    <a:p>
                      <a:r>
                        <a:rPr lang="en-US" sz="1300" dirty="0" smtClean="0"/>
                        <a:t>July 15,</a:t>
                      </a:r>
                      <a:r>
                        <a:rPr lang="en-US" sz="1300" baseline="0" dirty="0" smtClean="0"/>
                        <a:t> 2014</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3586245771"/>
                  </a:ext>
                </a:extLst>
              </a:tr>
              <a:tr h="173347">
                <a:tc>
                  <a:txBody>
                    <a:bodyPr/>
                    <a:lstStyle/>
                    <a:p>
                      <a:r>
                        <a:rPr lang="en-US" sz="1300" dirty="0" smtClean="0"/>
                        <a:t>Publish “The View From</a:t>
                      </a:r>
                      <a:r>
                        <a:rPr lang="en-US" sz="1300" baseline="0" dirty="0" smtClean="0"/>
                        <a:t> the States” for the 2020 Census</a:t>
                      </a:r>
                      <a:endParaRPr lang="en-US" sz="1300" dirty="0"/>
                    </a:p>
                  </a:txBody>
                  <a:tcPr/>
                </a:tc>
                <a:tc>
                  <a:txBody>
                    <a:bodyPr/>
                    <a:lstStyle/>
                    <a:p>
                      <a:r>
                        <a:rPr lang="en-US" sz="1300" dirty="0" smtClean="0"/>
                        <a:t>January 5, 2015</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3841674258"/>
                  </a:ext>
                </a:extLst>
              </a:tr>
              <a:tr h="254000">
                <a:tc>
                  <a:txBody>
                    <a:bodyPr/>
                    <a:lstStyle/>
                    <a:p>
                      <a:r>
                        <a:rPr lang="en-US" sz="1300" dirty="0" smtClean="0"/>
                        <a:t>Establish 2020</a:t>
                      </a:r>
                      <a:r>
                        <a:rPr lang="en-US" sz="1300" baseline="0" dirty="0" smtClean="0"/>
                        <a:t> Redistricting Data P</a:t>
                      </a:r>
                      <a:r>
                        <a:rPr lang="en-US" sz="1300" dirty="0" smtClean="0"/>
                        <a:t>rogram liaisons</a:t>
                      </a:r>
                      <a:endParaRPr lang="en-US" sz="1300" dirty="0"/>
                    </a:p>
                  </a:txBody>
                  <a:tcPr/>
                </a:tc>
                <a:tc>
                  <a:txBody>
                    <a:bodyPr/>
                    <a:lstStyle/>
                    <a:p>
                      <a:r>
                        <a:rPr lang="en-US" sz="1300" dirty="0" smtClean="0"/>
                        <a:t>April, 2015 to February,</a:t>
                      </a:r>
                      <a:r>
                        <a:rPr lang="en-US" sz="1300" baseline="0" dirty="0" smtClean="0"/>
                        <a:t> </a:t>
                      </a:r>
                      <a:r>
                        <a:rPr lang="en-US" sz="1300" dirty="0" smtClean="0"/>
                        <a:t>2016</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2576742236"/>
                  </a:ext>
                </a:extLst>
              </a:tr>
              <a:tr h="223520">
                <a:tc>
                  <a:txBody>
                    <a:bodyPr/>
                    <a:lstStyle/>
                    <a:p>
                      <a:r>
                        <a:rPr lang="en-US" sz="1300" dirty="0" smtClean="0"/>
                        <a:t>FRN announcing Phase 1 – Block Boundary Suggestion</a:t>
                      </a:r>
                      <a:r>
                        <a:rPr lang="en-US" sz="1300" baseline="0" dirty="0" smtClean="0"/>
                        <a:t> Project (BBSP)</a:t>
                      </a:r>
                      <a:endParaRPr lang="en-US" sz="1300" dirty="0"/>
                    </a:p>
                  </a:txBody>
                  <a:tcPr/>
                </a:tc>
                <a:tc>
                  <a:txBody>
                    <a:bodyPr/>
                    <a:lstStyle/>
                    <a:p>
                      <a:r>
                        <a:rPr lang="en-US" sz="1300" dirty="0" smtClean="0"/>
                        <a:t>June 26, 2015</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1790965496"/>
                  </a:ext>
                </a:extLst>
              </a:tr>
              <a:tr h="2692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aseline="0" dirty="0" smtClean="0"/>
                        <a:t>BBSP Invitation to participate</a:t>
                      </a:r>
                      <a:endParaRPr lang="en-US" sz="1300" dirty="0" smtClean="0"/>
                    </a:p>
                  </a:txBody>
                  <a:tcPr/>
                </a:tc>
                <a:tc>
                  <a:txBody>
                    <a:bodyPr/>
                    <a:lstStyle/>
                    <a:p>
                      <a:r>
                        <a:rPr lang="en-US" sz="1300" dirty="0" smtClean="0"/>
                        <a:t>August 31, 2015</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1071572558"/>
                  </a:ext>
                </a:extLst>
              </a:tr>
              <a:tr h="2692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t>Collect boundaries</a:t>
                      </a:r>
                      <a:r>
                        <a:rPr lang="en-US" sz="1300" baseline="0" dirty="0" smtClean="0"/>
                        <a:t> for the 115</a:t>
                      </a:r>
                      <a:r>
                        <a:rPr lang="en-US" sz="1300" baseline="30000" dirty="0" smtClean="0"/>
                        <a:t>th</a:t>
                      </a:r>
                      <a:r>
                        <a:rPr lang="en-US" sz="1300" baseline="0" dirty="0" smtClean="0"/>
                        <a:t> Congress and 2016 State Legislative Districts</a:t>
                      </a:r>
                      <a:endParaRPr lang="en-US" sz="1300" dirty="0" smtClean="0"/>
                    </a:p>
                  </a:txBody>
                  <a:tcPr/>
                </a:tc>
                <a:tc>
                  <a:txBody>
                    <a:bodyPr/>
                    <a:lstStyle/>
                    <a:p>
                      <a:r>
                        <a:rPr lang="en-US" sz="1300" dirty="0" smtClean="0"/>
                        <a:t>November,</a:t>
                      </a:r>
                      <a:r>
                        <a:rPr lang="en-US" sz="1300" baseline="0" dirty="0" smtClean="0"/>
                        <a:t> 2015 to April, 2016</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3298883849"/>
                  </a:ext>
                </a:extLst>
              </a:tr>
              <a:tr h="238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aseline="0" dirty="0" smtClean="0"/>
                        <a:t>BBSP Completed</a:t>
                      </a:r>
                      <a:endParaRPr lang="en-US" sz="1300" dirty="0"/>
                    </a:p>
                  </a:txBody>
                  <a:tcPr/>
                </a:tc>
                <a:tc>
                  <a:txBody>
                    <a:bodyPr/>
                    <a:lstStyle/>
                    <a:p>
                      <a:r>
                        <a:rPr lang="en-US" sz="1300" dirty="0" smtClean="0"/>
                        <a:t>July 31, 2017</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1921374429"/>
                  </a:ext>
                </a:extLst>
              </a:tr>
              <a:tr h="284480">
                <a:tc>
                  <a:txBody>
                    <a:bodyPr/>
                    <a:lstStyle/>
                    <a:p>
                      <a:r>
                        <a:rPr lang="en-US" sz="1300" dirty="0" smtClean="0"/>
                        <a:t>FRN announcing Phase 2 – Voting District </a:t>
                      </a:r>
                      <a:r>
                        <a:rPr lang="en-US" sz="1300" baseline="0" dirty="0" smtClean="0"/>
                        <a:t>Project (VTDP)</a:t>
                      </a:r>
                      <a:endParaRPr lang="en-US" sz="1300" dirty="0"/>
                    </a:p>
                  </a:txBody>
                  <a:tcPr/>
                </a:tc>
                <a:tc>
                  <a:txBody>
                    <a:bodyPr/>
                    <a:lstStyle/>
                    <a:p>
                      <a:r>
                        <a:rPr lang="en-US" sz="1300" dirty="0" smtClean="0"/>
                        <a:t>June 28, 2017</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1358146135"/>
                  </a:ext>
                </a:extLst>
              </a:tr>
              <a:tr h="25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aseline="0" dirty="0" smtClean="0"/>
                        <a:t>VTDP Invitation to participate</a:t>
                      </a:r>
                      <a:endParaRPr lang="en-US" sz="1300" dirty="0" smtClean="0"/>
                    </a:p>
                  </a:txBody>
                  <a:tcPr/>
                </a:tc>
                <a:tc>
                  <a:txBody>
                    <a:bodyPr/>
                    <a:lstStyle/>
                    <a:p>
                      <a:r>
                        <a:rPr lang="en-US" sz="1300" dirty="0" smtClean="0"/>
                        <a:t>September 29, 2017</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1097720710"/>
                  </a:ext>
                </a:extLst>
              </a:tr>
              <a:tr h="223520">
                <a:tc>
                  <a:txBody>
                    <a:bodyPr/>
                    <a:lstStyle/>
                    <a:p>
                      <a:r>
                        <a:rPr lang="en-US" sz="1300" dirty="0" smtClean="0"/>
                        <a:t>FRN for comment on prototype data design from 2018 Census Test</a:t>
                      </a:r>
                      <a:endParaRPr lang="en-US" sz="1300" dirty="0"/>
                    </a:p>
                  </a:txBody>
                  <a:tcPr/>
                </a:tc>
                <a:tc>
                  <a:txBody>
                    <a:bodyPr/>
                    <a:lstStyle/>
                    <a:p>
                      <a:r>
                        <a:rPr lang="en-US" sz="1300" dirty="0" smtClean="0"/>
                        <a:t>October, 2017</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542062994"/>
                  </a:ext>
                </a:extLst>
              </a:tr>
              <a:tr h="223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t>Collect boundaries</a:t>
                      </a:r>
                      <a:r>
                        <a:rPr lang="en-US" sz="1300" baseline="0" dirty="0" smtClean="0"/>
                        <a:t> for the 116</a:t>
                      </a:r>
                      <a:r>
                        <a:rPr lang="en-US" sz="1300" baseline="30000" dirty="0" smtClean="0"/>
                        <a:t>th</a:t>
                      </a:r>
                      <a:r>
                        <a:rPr lang="en-US" sz="1300" baseline="0" dirty="0" smtClean="0"/>
                        <a:t> Congress and 2018 State Legislative Districts</a:t>
                      </a:r>
                      <a:endParaRPr lang="en-US" sz="13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t>November,</a:t>
                      </a:r>
                      <a:r>
                        <a:rPr lang="en-US" sz="1300" baseline="0" dirty="0" smtClean="0"/>
                        <a:t> 2017 to April, 2018</a:t>
                      </a:r>
                      <a:endParaRPr lang="en-US" sz="13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96036978"/>
                  </a:ext>
                </a:extLst>
              </a:tr>
              <a:tr h="269240">
                <a:tc>
                  <a:txBody>
                    <a:bodyPr/>
                    <a:lstStyle/>
                    <a:p>
                      <a:r>
                        <a:rPr lang="en-US" sz="1300" dirty="0" smtClean="0"/>
                        <a:t>FRN final prototype data design from 2018 Census Test</a:t>
                      </a:r>
                      <a:endParaRPr lang="en-US" sz="1300" dirty="0"/>
                    </a:p>
                  </a:txBody>
                  <a:tcPr/>
                </a:tc>
                <a:tc>
                  <a:txBody>
                    <a:bodyPr/>
                    <a:lstStyle/>
                    <a:p>
                      <a:r>
                        <a:rPr lang="en-US" sz="1300" dirty="0" smtClean="0"/>
                        <a:t>April,</a:t>
                      </a:r>
                      <a:r>
                        <a:rPr lang="en-US" sz="1300" baseline="0" dirty="0" smtClean="0"/>
                        <a:t> 2018</a:t>
                      </a:r>
                      <a:endParaRPr lang="en-US" sz="13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cap="none" spc="0" normalizeH="0" baseline="0" noProof="0" dirty="0" smtClean="0">
                          <a:ln>
                            <a:noFill/>
                          </a:ln>
                          <a:solidFill>
                            <a:schemeClr val="tx1">
                              <a:lumMod val="75000"/>
                              <a:lumOff val="25000"/>
                            </a:schemeClr>
                          </a:solidFill>
                          <a:effectLst/>
                          <a:uLnTx/>
                          <a:uFillTx/>
                          <a:latin typeface="+mn-lt"/>
                          <a:sym typeface="Wingdings"/>
                        </a:rPr>
                        <a:t></a:t>
                      </a:r>
                      <a:endParaRPr lang="en-US" sz="1300" dirty="0" smtClean="0">
                        <a:solidFill>
                          <a:schemeClr val="tx1">
                            <a:lumMod val="75000"/>
                            <a:lumOff val="25000"/>
                          </a:schemeClr>
                        </a:solidFill>
                        <a:latin typeface="+mn-lt"/>
                        <a:cs typeface="Arial" panose="020B0604020202020204" pitchFamily="34" charset="0"/>
                      </a:endParaRPr>
                    </a:p>
                  </a:txBody>
                  <a:tcPr/>
                </a:tc>
                <a:extLst>
                  <a:ext uri="{0D108BD9-81ED-4DB2-BD59-A6C34878D82A}">
                    <a16:rowId xmlns:a16="http://schemas.microsoft.com/office/drawing/2014/main" val="1563815913"/>
                  </a:ext>
                </a:extLst>
              </a:tr>
              <a:tr h="238760">
                <a:tc>
                  <a:txBody>
                    <a:bodyPr/>
                    <a:lstStyle/>
                    <a:p>
                      <a:r>
                        <a:rPr lang="en-US" sz="1300" dirty="0" smtClean="0"/>
                        <a:t>Deliver prototype</a:t>
                      </a:r>
                      <a:r>
                        <a:rPr lang="en-US" sz="1300" baseline="0" dirty="0" smtClean="0"/>
                        <a:t> data and geographic files from the 2018 Census Test</a:t>
                      </a:r>
                      <a:endParaRPr lang="en-US" sz="1300" dirty="0"/>
                    </a:p>
                  </a:txBody>
                  <a:tcPr/>
                </a:tc>
                <a:tc>
                  <a:txBody>
                    <a:bodyPr/>
                    <a:lstStyle/>
                    <a:p>
                      <a:r>
                        <a:rPr lang="en-US" sz="1300" dirty="0" smtClean="0"/>
                        <a:t>March,</a:t>
                      </a:r>
                      <a:r>
                        <a:rPr lang="en-US" sz="1300" baseline="0" dirty="0" smtClean="0"/>
                        <a:t> 2019</a:t>
                      </a:r>
                      <a:endParaRPr lang="en-US" sz="1300" dirty="0"/>
                    </a:p>
                  </a:txBody>
                  <a:tcPr/>
                </a:tc>
                <a:tc>
                  <a:txBody>
                    <a:bodyPr/>
                    <a:lstStyle/>
                    <a:p>
                      <a:endParaRPr lang="en-US" sz="1300" dirty="0"/>
                    </a:p>
                  </a:txBody>
                  <a:tcPr/>
                </a:tc>
                <a:extLst>
                  <a:ext uri="{0D108BD9-81ED-4DB2-BD59-A6C34878D82A}">
                    <a16:rowId xmlns:a16="http://schemas.microsoft.com/office/drawing/2014/main" val="3162737207"/>
                  </a:ext>
                </a:extLst>
              </a:tr>
              <a:tr h="2844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aseline="0" dirty="0" smtClean="0"/>
                        <a:t>VTDP Completed</a:t>
                      </a:r>
                      <a:endParaRPr lang="en-US" sz="1300" dirty="0" smtClean="0"/>
                    </a:p>
                  </a:txBody>
                  <a:tcPr/>
                </a:tc>
                <a:tc>
                  <a:txBody>
                    <a:bodyPr/>
                    <a:lstStyle/>
                    <a:p>
                      <a:r>
                        <a:rPr lang="en-US" sz="1300" dirty="0" smtClean="0"/>
                        <a:t>March,</a:t>
                      </a:r>
                      <a:r>
                        <a:rPr lang="en-US" sz="1300" baseline="0" dirty="0" smtClean="0"/>
                        <a:t> 2020</a:t>
                      </a:r>
                      <a:endParaRPr lang="en-US" sz="1300" dirty="0"/>
                    </a:p>
                  </a:txBody>
                  <a:tcPr/>
                </a:tc>
                <a:tc>
                  <a:txBody>
                    <a:bodyPr/>
                    <a:lstStyle/>
                    <a:p>
                      <a:endParaRPr lang="en-US" sz="1300" dirty="0"/>
                    </a:p>
                  </a:txBody>
                  <a:tcPr/>
                </a:tc>
                <a:extLst>
                  <a:ext uri="{0D108BD9-81ED-4DB2-BD59-A6C34878D82A}">
                    <a16:rowId xmlns:a16="http://schemas.microsoft.com/office/drawing/2014/main" val="3606612005"/>
                  </a:ext>
                </a:extLst>
              </a:tr>
              <a:tr h="177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t>Deliver official P.L. 94-171</a:t>
                      </a:r>
                      <a:r>
                        <a:rPr lang="en-US" sz="1300" baseline="0" dirty="0" smtClean="0"/>
                        <a:t> Redistricting Geographic Files</a:t>
                      </a:r>
                      <a:endParaRPr lang="en-US" sz="1300" dirty="0" smtClean="0"/>
                    </a:p>
                  </a:txBody>
                  <a:tcPr/>
                </a:tc>
                <a:tc>
                  <a:txBody>
                    <a:bodyPr/>
                    <a:lstStyle/>
                    <a:p>
                      <a:r>
                        <a:rPr lang="en-US" sz="1300" dirty="0" smtClean="0"/>
                        <a:t>November, 2020 to February, 2021</a:t>
                      </a:r>
                      <a:endParaRPr lang="en-US" sz="1300" dirty="0"/>
                    </a:p>
                  </a:txBody>
                  <a:tcPr/>
                </a:tc>
                <a:tc>
                  <a:txBody>
                    <a:bodyPr/>
                    <a:lstStyle/>
                    <a:p>
                      <a:endParaRPr lang="en-US" sz="1300" dirty="0"/>
                    </a:p>
                  </a:txBody>
                  <a:tcPr/>
                </a:tc>
                <a:extLst>
                  <a:ext uri="{0D108BD9-81ED-4DB2-BD59-A6C34878D82A}">
                    <a16:rowId xmlns:a16="http://schemas.microsoft.com/office/drawing/2014/main" val="95689129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aseline="0" dirty="0" smtClean="0"/>
                        <a:t>D</a:t>
                      </a:r>
                      <a:r>
                        <a:rPr lang="en-US" sz="1300" dirty="0" smtClean="0"/>
                        <a:t>eliver official P.L. 94-171</a:t>
                      </a:r>
                      <a:r>
                        <a:rPr lang="en-US" sz="1300" baseline="0" dirty="0" smtClean="0"/>
                        <a:t> Redistricting Data Summary Files</a:t>
                      </a:r>
                      <a:endParaRPr lang="en-US" sz="1300" dirty="0" smtClean="0"/>
                    </a:p>
                  </a:txBody>
                  <a:tcPr/>
                </a:tc>
                <a:tc>
                  <a:txBody>
                    <a:bodyPr/>
                    <a:lstStyle/>
                    <a:p>
                      <a:r>
                        <a:rPr lang="en-US" sz="1300" dirty="0" smtClean="0"/>
                        <a:t>February, 2021 to March, 2021</a:t>
                      </a:r>
                      <a:endParaRPr lang="en-US" sz="1300" dirty="0"/>
                    </a:p>
                  </a:txBody>
                  <a:tcPr/>
                </a:tc>
                <a:tc>
                  <a:txBody>
                    <a:bodyPr/>
                    <a:lstStyle/>
                    <a:p>
                      <a:endParaRPr lang="en-US" sz="1300" dirty="0"/>
                    </a:p>
                  </a:txBody>
                  <a:tcPr/>
                </a:tc>
                <a:extLst>
                  <a:ext uri="{0D108BD9-81ED-4DB2-BD59-A6C34878D82A}">
                    <a16:rowId xmlns:a16="http://schemas.microsoft.com/office/drawing/2014/main" val="502833065"/>
                  </a:ext>
                </a:extLst>
              </a:tr>
            </a:tbl>
          </a:graphicData>
        </a:graphic>
      </p:graphicFrame>
      <p:sp>
        <p:nvSpPr>
          <p:cNvPr id="4" name="Slide Number Placeholder 3"/>
          <p:cNvSpPr>
            <a:spLocks noGrp="1"/>
          </p:cNvSpPr>
          <p:nvPr>
            <p:ph type="sldNum" sz="quarter" idx="12"/>
          </p:nvPr>
        </p:nvSpPr>
        <p:spPr/>
        <p:txBody>
          <a:bodyPr/>
          <a:lstStyle/>
          <a:p>
            <a:fld id="{03AE04C5-3085-4F64-BC65-54FE2DBF6EB1}" type="slidenum">
              <a:rPr lang="en-US" smtClean="0"/>
              <a:pPr/>
              <a:t>10</a:t>
            </a:fld>
            <a:endParaRPr lang="en-US" dirty="0"/>
          </a:p>
        </p:txBody>
      </p:sp>
      <p:sp>
        <p:nvSpPr>
          <p:cNvPr id="6" name="Title 1"/>
          <p:cNvSpPr txBox="1">
            <a:spLocks/>
          </p:cNvSpPr>
          <p:nvPr/>
        </p:nvSpPr>
        <p:spPr>
          <a:xfrm>
            <a:off x="533400" y="457200"/>
            <a:ext cx="11277600" cy="4572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t>Redistricting Data Program</a:t>
            </a:r>
          </a:p>
        </p:txBody>
      </p:sp>
      <p:sp>
        <p:nvSpPr>
          <p:cNvPr id="2" name="TextBox 1"/>
          <p:cNvSpPr txBox="1"/>
          <p:nvPr/>
        </p:nvSpPr>
        <p:spPr>
          <a:xfrm>
            <a:off x="457200" y="868457"/>
            <a:ext cx="3048000" cy="369332"/>
          </a:xfrm>
          <a:prstGeom prst="rect">
            <a:avLst/>
          </a:prstGeom>
          <a:noFill/>
        </p:spPr>
        <p:txBody>
          <a:bodyPr wrap="square" rtlCol="0">
            <a:spAutoFit/>
          </a:bodyPr>
          <a:lstStyle/>
          <a:p>
            <a:r>
              <a:rPr lang="en-US" dirty="0"/>
              <a:t>Milestones</a:t>
            </a:r>
          </a:p>
        </p:txBody>
      </p:sp>
    </p:spTree>
    <p:extLst>
      <p:ext uri="{BB962C8B-B14F-4D97-AF65-F5344CB8AC3E}">
        <p14:creationId xmlns:p14="http://schemas.microsoft.com/office/powerpoint/2010/main" val="4204719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806576"/>
            <a:ext cx="7772400" cy="1470025"/>
          </a:xfrm>
        </p:spPr>
        <p:txBody>
          <a:bodyPr>
            <a:normAutofit/>
          </a:bodyPr>
          <a:lstStyle/>
          <a:p>
            <a:pPr algn="l"/>
            <a:r>
              <a:rPr lang="en-US" sz="2800" dirty="0"/>
              <a:t>Questions?</a:t>
            </a:r>
          </a:p>
        </p:txBody>
      </p:sp>
      <p:sp>
        <p:nvSpPr>
          <p:cNvPr id="4" name="Slide Number Placeholder 3"/>
          <p:cNvSpPr>
            <a:spLocks noGrp="1"/>
          </p:cNvSpPr>
          <p:nvPr>
            <p:ph type="sldNum" sz="quarter" idx="12"/>
          </p:nvPr>
        </p:nvSpPr>
        <p:spPr/>
        <p:txBody>
          <a:bodyPr/>
          <a:lstStyle/>
          <a:p>
            <a:fld id="{03AE04C5-3085-4F64-BC65-54FE2DBF6EB1}" type="slidenum">
              <a:rPr lang="en-US" smtClean="0"/>
              <a:pPr/>
              <a:t>11</a:t>
            </a:fld>
            <a:endParaRPr lang="en-US" dirty="0"/>
          </a:p>
        </p:txBody>
      </p:sp>
    </p:spTree>
    <p:extLst>
      <p:ext uri="{BB962C8B-B14F-4D97-AF65-F5344CB8AC3E}">
        <p14:creationId xmlns:p14="http://schemas.microsoft.com/office/powerpoint/2010/main" val="7006695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3AE04C5-3085-4F64-BC65-54FE2DBF6EB1}" type="slidenum">
              <a:rPr lang="en-US" smtClean="0"/>
              <a:pPr/>
              <a:t>2</a:t>
            </a:fld>
            <a:endParaRPr lang="en-US" dirty="0"/>
          </a:p>
        </p:txBody>
      </p:sp>
      <p:sp>
        <p:nvSpPr>
          <p:cNvPr id="3" name="TextBox 2"/>
          <p:cNvSpPr txBox="1"/>
          <p:nvPr/>
        </p:nvSpPr>
        <p:spPr>
          <a:xfrm>
            <a:off x="533400" y="1295400"/>
            <a:ext cx="11277600" cy="5016758"/>
          </a:xfrm>
          <a:prstGeom prst="rect">
            <a:avLst/>
          </a:prstGeom>
          <a:noFill/>
        </p:spPr>
        <p:txBody>
          <a:bodyPr wrap="square" rtlCol="0">
            <a:spAutoFit/>
          </a:bodyPr>
          <a:lstStyle/>
          <a:p>
            <a:r>
              <a:rPr lang="en-US" sz="2000" dirty="0">
                <a:solidFill>
                  <a:schemeClr val="tx1">
                    <a:lumMod val="75000"/>
                    <a:lumOff val="25000"/>
                  </a:schemeClr>
                </a:solidFill>
              </a:rPr>
              <a:t>Mission: Provide the officers or public bodies having initial responsibility for the legislative apportionment or districting of each State an opportunity to identify the geographic areas for which specific tabulations of population are </a:t>
            </a:r>
            <a:r>
              <a:rPr lang="en-US" sz="2000" dirty="0" smtClean="0">
                <a:solidFill>
                  <a:schemeClr val="tx1">
                    <a:lumMod val="75000"/>
                    <a:lumOff val="25000"/>
                  </a:schemeClr>
                </a:solidFill>
              </a:rPr>
              <a:t>desired and to deliver those tabulations in a timely manner.</a:t>
            </a:r>
          </a:p>
          <a:p>
            <a:endParaRPr lang="en-US" sz="2000" dirty="0" smtClean="0">
              <a:solidFill>
                <a:schemeClr val="tx1">
                  <a:lumMod val="75000"/>
                  <a:lumOff val="25000"/>
                </a:schemeClr>
              </a:solidFill>
            </a:endParaRPr>
          </a:p>
          <a:p>
            <a:r>
              <a:rPr lang="en-US" sz="2000" dirty="0" smtClean="0">
                <a:solidFill>
                  <a:schemeClr val="tx1">
                    <a:lumMod val="75000"/>
                    <a:lumOff val="25000"/>
                  </a:schemeClr>
                </a:solidFill>
              </a:rPr>
              <a:t>Requirements:</a:t>
            </a:r>
          </a:p>
          <a:p>
            <a:pPr marL="285750" indent="-285750">
              <a:buFont typeface="Arial" panose="020B0604020202020204" pitchFamily="34" charset="0"/>
              <a:buChar char="•"/>
            </a:pPr>
            <a:r>
              <a:rPr lang="en-US" sz="2000" dirty="0" smtClean="0">
                <a:solidFill>
                  <a:schemeClr val="tx1">
                    <a:lumMod val="75000"/>
                    <a:lumOff val="25000"/>
                  </a:schemeClr>
                </a:solidFill>
              </a:rPr>
              <a:t>Establish </a:t>
            </a:r>
            <a:r>
              <a:rPr lang="en-US" sz="2000" dirty="0">
                <a:solidFill>
                  <a:schemeClr val="tx1">
                    <a:lumMod val="75000"/>
                    <a:lumOff val="25000"/>
                  </a:schemeClr>
                </a:solidFill>
              </a:rPr>
              <a:t>program </a:t>
            </a:r>
            <a:r>
              <a:rPr lang="en-US" sz="2000" dirty="0" smtClean="0">
                <a:solidFill>
                  <a:schemeClr val="tx1">
                    <a:lumMod val="75000"/>
                    <a:lumOff val="25000"/>
                  </a:schemeClr>
                </a:solidFill>
              </a:rPr>
              <a:t>criteria</a:t>
            </a:r>
          </a:p>
          <a:p>
            <a:pPr marL="285750" indent="-285750">
              <a:buFont typeface="Arial" panose="020B0604020202020204" pitchFamily="34" charset="0"/>
              <a:buChar char="•"/>
            </a:pPr>
            <a:r>
              <a:rPr lang="en-US" sz="2000" dirty="0" smtClean="0">
                <a:solidFill>
                  <a:schemeClr val="tx1">
                    <a:lumMod val="75000"/>
                    <a:lumOff val="25000"/>
                  </a:schemeClr>
                </a:solidFill>
              </a:rPr>
              <a:t>Identify required tabulations</a:t>
            </a:r>
          </a:p>
          <a:p>
            <a:pPr marL="285750" indent="-285750">
              <a:buFont typeface="Arial" panose="020B0604020202020204" pitchFamily="34" charset="0"/>
              <a:buChar char="•"/>
            </a:pPr>
            <a:r>
              <a:rPr lang="en-US" sz="2000" dirty="0" smtClean="0">
                <a:solidFill>
                  <a:schemeClr val="tx1">
                    <a:lumMod val="75000"/>
                    <a:lumOff val="25000"/>
                  </a:schemeClr>
                </a:solidFill>
              </a:rPr>
              <a:t>Conduct </a:t>
            </a:r>
            <a:r>
              <a:rPr lang="en-US" sz="2000" dirty="0">
                <a:solidFill>
                  <a:schemeClr val="tx1">
                    <a:lumMod val="75000"/>
                    <a:lumOff val="25000"/>
                  </a:schemeClr>
                </a:solidFill>
              </a:rPr>
              <a:t>the program in a non-partisan </a:t>
            </a:r>
            <a:r>
              <a:rPr lang="en-US" sz="2000" dirty="0" smtClean="0">
                <a:solidFill>
                  <a:schemeClr val="tx1">
                    <a:lumMod val="75000"/>
                    <a:lumOff val="25000"/>
                  </a:schemeClr>
                </a:solidFill>
              </a:rPr>
              <a:t>manner</a:t>
            </a:r>
          </a:p>
          <a:p>
            <a:pPr marL="285750" indent="-285750">
              <a:buFont typeface="Arial" panose="020B0604020202020204" pitchFamily="34" charset="0"/>
              <a:buChar char="•"/>
            </a:pPr>
            <a:r>
              <a:rPr lang="en-US" sz="2000" dirty="0" smtClean="0">
                <a:solidFill>
                  <a:schemeClr val="tx1">
                    <a:lumMod val="75000"/>
                    <a:lumOff val="25000"/>
                  </a:schemeClr>
                </a:solidFill>
              </a:rPr>
              <a:t>Deliver </a:t>
            </a:r>
            <a:r>
              <a:rPr lang="en-US" sz="2000" dirty="0">
                <a:solidFill>
                  <a:schemeClr val="tx1">
                    <a:lumMod val="75000"/>
                    <a:lumOff val="25000"/>
                  </a:schemeClr>
                </a:solidFill>
              </a:rPr>
              <a:t>the tabulations to the governor and the officers or public bodies having initial responsibility for the legislative apportionment or districting of each State no later than 1 year from Census Day (April 1, </a:t>
            </a:r>
            <a:r>
              <a:rPr lang="en-US" sz="2000" dirty="0" smtClean="0">
                <a:solidFill>
                  <a:schemeClr val="tx1">
                    <a:lumMod val="75000"/>
                    <a:lumOff val="25000"/>
                  </a:schemeClr>
                </a:solidFill>
              </a:rPr>
              <a:t>2021)</a:t>
            </a:r>
          </a:p>
          <a:p>
            <a:endParaRPr lang="en-US" sz="2000" dirty="0" smtClean="0">
              <a:solidFill>
                <a:schemeClr val="tx1">
                  <a:lumMod val="75000"/>
                  <a:lumOff val="25000"/>
                </a:schemeClr>
              </a:solidFill>
            </a:endParaRPr>
          </a:p>
          <a:p>
            <a:r>
              <a:rPr lang="en-US" sz="2000" dirty="0" smtClean="0">
                <a:solidFill>
                  <a:schemeClr val="tx1">
                    <a:lumMod val="75000"/>
                    <a:lumOff val="25000"/>
                  </a:schemeClr>
                </a:solidFill>
              </a:rPr>
              <a:t>Identified </a:t>
            </a:r>
            <a:r>
              <a:rPr lang="en-US" sz="2000" dirty="0">
                <a:solidFill>
                  <a:schemeClr val="tx1">
                    <a:lumMod val="75000"/>
                    <a:lumOff val="25000"/>
                  </a:schemeClr>
                </a:solidFill>
              </a:rPr>
              <a:t>“geographic areas desired</a:t>
            </a:r>
            <a:r>
              <a:rPr lang="en-US" sz="2000" dirty="0" smtClean="0">
                <a:solidFill>
                  <a:schemeClr val="tx1">
                    <a:lumMod val="75000"/>
                    <a:lumOff val="25000"/>
                  </a:schemeClr>
                </a:solidFill>
              </a:rPr>
              <a:t>”:</a:t>
            </a:r>
          </a:p>
          <a:p>
            <a:pPr marL="285750" indent="-285750">
              <a:buFont typeface="Arial" panose="020B0604020202020204" pitchFamily="34" charset="0"/>
              <a:buChar char="•"/>
            </a:pPr>
            <a:r>
              <a:rPr lang="en-US" sz="2000" dirty="0" smtClean="0">
                <a:solidFill>
                  <a:schemeClr val="tx1">
                    <a:lumMod val="75000"/>
                    <a:lumOff val="25000"/>
                  </a:schemeClr>
                </a:solidFill>
              </a:rPr>
              <a:t>Census </a:t>
            </a:r>
            <a:r>
              <a:rPr lang="en-US" sz="2000" dirty="0">
                <a:solidFill>
                  <a:schemeClr val="tx1">
                    <a:lumMod val="75000"/>
                    <a:lumOff val="25000"/>
                  </a:schemeClr>
                </a:solidFill>
              </a:rPr>
              <a:t>Tabulation </a:t>
            </a:r>
            <a:r>
              <a:rPr lang="en-US" sz="2000" dirty="0" smtClean="0">
                <a:solidFill>
                  <a:schemeClr val="tx1">
                    <a:lumMod val="75000"/>
                    <a:lumOff val="25000"/>
                  </a:schemeClr>
                </a:solidFill>
              </a:rPr>
              <a:t>Blocks</a:t>
            </a:r>
          </a:p>
          <a:p>
            <a:pPr marL="285750" indent="-285750">
              <a:buFont typeface="Arial" panose="020B0604020202020204" pitchFamily="34" charset="0"/>
              <a:buChar char="•"/>
            </a:pPr>
            <a:r>
              <a:rPr lang="en-US" sz="2000" dirty="0" smtClean="0">
                <a:solidFill>
                  <a:schemeClr val="tx1">
                    <a:lumMod val="75000"/>
                    <a:lumOff val="25000"/>
                  </a:schemeClr>
                </a:solidFill>
              </a:rPr>
              <a:t>Voting </a:t>
            </a:r>
            <a:r>
              <a:rPr lang="en-US" sz="2000" dirty="0">
                <a:solidFill>
                  <a:schemeClr val="tx1">
                    <a:lumMod val="75000"/>
                    <a:lumOff val="25000"/>
                  </a:schemeClr>
                </a:solidFill>
              </a:rPr>
              <a:t>Districts (e.g. precincts, wards, etc</a:t>
            </a:r>
            <a:r>
              <a:rPr lang="en-US" sz="2000" dirty="0" smtClean="0">
                <a:solidFill>
                  <a:schemeClr val="tx1">
                    <a:lumMod val="75000"/>
                    <a:lumOff val="25000"/>
                  </a:schemeClr>
                </a:solidFill>
              </a:rPr>
              <a:t>.)</a:t>
            </a:r>
          </a:p>
          <a:p>
            <a:pPr marL="285750" indent="-285750">
              <a:buFont typeface="Arial" panose="020B0604020202020204" pitchFamily="34" charset="0"/>
              <a:buChar char="•"/>
            </a:pPr>
            <a:r>
              <a:rPr lang="en-US" sz="2000" dirty="0" smtClean="0">
                <a:solidFill>
                  <a:schemeClr val="tx1">
                    <a:lumMod val="75000"/>
                    <a:lumOff val="25000"/>
                  </a:schemeClr>
                </a:solidFill>
              </a:rPr>
              <a:t>Legislative and Congressional Districts</a:t>
            </a:r>
            <a:endParaRPr lang="en-US" sz="2000" dirty="0"/>
          </a:p>
        </p:txBody>
      </p:sp>
      <p:sp>
        <p:nvSpPr>
          <p:cNvPr id="6" name="Title 1"/>
          <p:cNvSpPr txBox="1">
            <a:spLocks/>
          </p:cNvSpPr>
          <p:nvPr/>
        </p:nvSpPr>
        <p:spPr>
          <a:xfrm>
            <a:off x="533400" y="457200"/>
            <a:ext cx="11277600" cy="4572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t>Redistricting Data Program</a:t>
            </a:r>
            <a:endParaRPr lang="en-US" sz="2800" dirty="0"/>
          </a:p>
        </p:txBody>
      </p:sp>
    </p:spTree>
    <p:extLst>
      <p:ext uri="{BB962C8B-B14F-4D97-AF65-F5344CB8AC3E}">
        <p14:creationId xmlns:p14="http://schemas.microsoft.com/office/powerpoint/2010/main" val="12309781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11277600" cy="5486400"/>
          </a:xfrm>
        </p:spPr>
        <p:txBody>
          <a:bodyPr anchor="t">
            <a:normAutofit/>
          </a:bodyPr>
          <a:lstStyle/>
          <a:p>
            <a:pPr algn="l"/>
            <a:r>
              <a:rPr lang="en-US" sz="2800" dirty="0" smtClean="0"/>
              <a:t>Redistricting Data Program</a:t>
            </a:r>
            <a:endParaRPr lang="en-US" sz="2800"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3</a:t>
            </a:fld>
            <a:endParaRPr lang="en-US" dirty="0"/>
          </a:p>
        </p:txBody>
      </p:sp>
      <p:pic>
        <p:nvPicPr>
          <p:cNvPr id="3" name="Picture 2"/>
          <p:cNvPicPr>
            <a:picLocks noChangeAspect="1"/>
          </p:cNvPicPr>
          <p:nvPr/>
        </p:nvPicPr>
        <p:blipFill>
          <a:blip r:embed="rId3"/>
          <a:stretch>
            <a:fillRect/>
          </a:stretch>
        </p:blipFill>
        <p:spPr>
          <a:xfrm>
            <a:off x="1523603" y="947475"/>
            <a:ext cx="9144793" cy="5224725"/>
          </a:xfrm>
          <a:prstGeom prst="rect">
            <a:avLst/>
          </a:prstGeom>
        </p:spPr>
      </p:pic>
    </p:spTree>
    <p:extLst>
      <p:ext uri="{BB962C8B-B14F-4D97-AF65-F5344CB8AC3E}">
        <p14:creationId xmlns:p14="http://schemas.microsoft.com/office/powerpoint/2010/main" val="9866542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066800"/>
            <a:ext cx="10972800" cy="4555093"/>
          </a:xfrm>
          <a:prstGeom prst="rect">
            <a:avLst/>
          </a:prstGeom>
          <a:noFill/>
        </p:spPr>
        <p:txBody>
          <a:bodyPr wrap="square" rtlCol="0">
            <a:spAutoFit/>
          </a:bodyPr>
          <a:lstStyle/>
          <a:p>
            <a:r>
              <a:rPr lang="en-US" sz="2000" dirty="0"/>
              <a:t>Phase 1 – Block Boundary Suggestion Project (BBSP)</a:t>
            </a:r>
          </a:p>
          <a:p>
            <a:endParaRPr lang="en-US" sz="2000" dirty="0"/>
          </a:p>
          <a:p>
            <a:endParaRPr lang="en-US" sz="2000" dirty="0"/>
          </a:p>
          <a:p>
            <a:endParaRPr lang="en-US" sz="2000" dirty="0"/>
          </a:p>
          <a:p>
            <a:endParaRPr lang="en-US" sz="2000" dirty="0"/>
          </a:p>
          <a:p>
            <a:endParaRPr lang="en-US" sz="1000" dirty="0" smtClean="0"/>
          </a:p>
          <a:p>
            <a:r>
              <a:rPr lang="en-US" sz="2000" dirty="0" smtClean="0"/>
              <a:t>Phase 1 - BBSP Participation</a:t>
            </a:r>
            <a:endParaRPr lang="en-US" sz="2000" dirty="0"/>
          </a:p>
          <a:p>
            <a:endParaRPr lang="en-US" sz="2000" dirty="0"/>
          </a:p>
          <a:p>
            <a:endParaRPr lang="en-US" sz="2000" dirty="0"/>
          </a:p>
          <a:p>
            <a:endParaRPr lang="en-US" sz="2000" dirty="0" smtClean="0"/>
          </a:p>
          <a:p>
            <a:endParaRPr lang="en-US" sz="2000" dirty="0"/>
          </a:p>
          <a:p>
            <a:endParaRPr lang="en-US" sz="2000" dirty="0" smtClean="0"/>
          </a:p>
          <a:p>
            <a:endParaRPr lang="en-US" sz="2000" dirty="0"/>
          </a:p>
          <a:p>
            <a:endParaRPr lang="en-US" sz="2000" dirty="0"/>
          </a:p>
          <a:p>
            <a:endParaRPr lang="en-US" sz="2000"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4</a:t>
            </a:fld>
            <a:endParaRPr lang="en-US" dirty="0"/>
          </a:p>
        </p:txBody>
      </p:sp>
      <p:pic>
        <p:nvPicPr>
          <p:cNvPr id="3" name="Picture 2"/>
          <p:cNvPicPr>
            <a:picLocks noChangeAspect="1"/>
          </p:cNvPicPr>
          <p:nvPr/>
        </p:nvPicPr>
        <p:blipFill>
          <a:blip r:embed="rId3"/>
          <a:stretch>
            <a:fillRect/>
          </a:stretch>
        </p:blipFill>
        <p:spPr>
          <a:xfrm>
            <a:off x="609600" y="1524000"/>
            <a:ext cx="11016427" cy="1188823"/>
          </a:xfrm>
          <a:prstGeom prst="rect">
            <a:avLst/>
          </a:prstGeom>
          <a:ln>
            <a:solidFill>
              <a:schemeClr val="accent1"/>
            </a:solidFill>
          </a:ln>
        </p:spPr>
      </p:pic>
      <p:sp>
        <p:nvSpPr>
          <p:cNvPr id="7" name="Title 1"/>
          <p:cNvSpPr txBox="1">
            <a:spLocks/>
          </p:cNvSpPr>
          <p:nvPr/>
        </p:nvSpPr>
        <p:spPr>
          <a:xfrm>
            <a:off x="533400" y="457200"/>
            <a:ext cx="11277600" cy="4572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t>Redistricting Data Program</a:t>
            </a:r>
            <a:endParaRPr lang="en-US" sz="2800" dirty="0"/>
          </a:p>
        </p:txBody>
      </p:sp>
      <p:pic>
        <p:nvPicPr>
          <p:cNvPr id="5" name="Picture 4"/>
          <p:cNvPicPr>
            <a:picLocks noChangeAspect="1"/>
          </p:cNvPicPr>
          <p:nvPr/>
        </p:nvPicPr>
        <p:blipFill>
          <a:blip r:embed="rId4"/>
          <a:stretch>
            <a:fillRect/>
          </a:stretch>
        </p:blipFill>
        <p:spPr>
          <a:xfrm>
            <a:off x="605524" y="3200400"/>
            <a:ext cx="10980952" cy="2333333"/>
          </a:xfrm>
          <a:prstGeom prst="rect">
            <a:avLst/>
          </a:prstGeom>
          <a:ln>
            <a:solidFill>
              <a:schemeClr val="accent1"/>
            </a:solidFill>
          </a:ln>
        </p:spPr>
      </p:pic>
    </p:spTree>
    <p:extLst>
      <p:ext uri="{BB962C8B-B14F-4D97-AF65-F5344CB8AC3E}">
        <p14:creationId xmlns:p14="http://schemas.microsoft.com/office/powerpoint/2010/main" val="705440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069848"/>
            <a:ext cx="11016427" cy="2554545"/>
          </a:xfrm>
          <a:prstGeom prst="rect">
            <a:avLst/>
          </a:prstGeom>
          <a:noFill/>
        </p:spPr>
        <p:txBody>
          <a:bodyPr wrap="square" rtlCol="0">
            <a:spAutoFit/>
          </a:bodyPr>
          <a:lstStyle/>
          <a:p>
            <a:r>
              <a:rPr lang="en-US" sz="2000" dirty="0" smtClean="0"/>
              <a:t>Phase </a:t>
            </a:r>
            <a:r>
              <a:rPr lang="en-US" sz="2000" dirty="0"/>
              <a:t>2 – Voting District Project (VTDP</a:t>
            </a:r>
            <a:r>
              <a:rPr lang="en-US" sz="2000" dirty="0" smtClean="0"/>
              <a:t>)</a:t>
            </a:r>
          </a:p>
          <a:p>
            <a:endParaRPr lang="en-US" sz="2000" dirty="0"/>
          </a:p>
          <a:p>
            <a:endParaRPr lang="en-US" sz="2000" dirty="0" smtClean="0"/>
          </a:p>
          <a:p>
            <a:endParaRPr lang="en-US" sz="2000" dirty="0"/>
          </a:p>
          <a:p>
            <a:endParaRPr lang="en-US" sz="2000" dirty="0" smtClean="0"/>
          </a:p>
          <a:p>
            <a:endParaRPr lang="en-US" sz="2000" dirty="0"/>
          </a:p>
          <a:p>
            <a:endParaRPr lang="en-US" sz="2000" dirty="0"/>
          </a:p>
          <a:p>
            <a:endParaRPr lang="en-US" sz="2000"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5</a:t>
            </a:fld>
            <a:endParaRPr lang="en-US" dirty="0"/>
          </a:p>
        </p:txBody>
      </p:sp>
      <p:sp>
        <p:nvSpPr>
          <p:cNvPr id="7" name="Title 1"/>
          <p:cNvSpPr txBox="1">
            <a:spLocks/>
          </p:cNvSpPr>
          <p:nvPr/>
        </p:nvSpPr>
        <p:spPr>
          <a:xfrm>
            <a:off x="533400" y="457200"/>
            <a:ext cx="11277600" cy="4572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t>Redistricting Data Program</a:t>
            </a:r>
            <a:endParaRPr lang="en-US" sz="2800" dirty="0"/>
          </a:p>
        </p:txBody>
      </p:sp>
      <p:graphicFrame>
        <p:nvGraphicFramePr>
          <p:cNvPr id="3" name="Table 2"/>
          <p:cNvGraphicFramePr>
            <a:graphicFrameLocks noGrp="1"/>
          </p:cNvGraphicFramePr>
          <p:nvPr>
            <p:extLst>
              <p:ext uri="{D42A27DB-BD31-4B8C-83A1-F6EECF244321}">
                <p14:modId xmlns:p14="http://schemas.microsoft.com/office/powerpoint/2010/main" val="1019604887"/>
              </p:ext>
            </p:extLst>
          </p:nvPr>
        </p:nvGraphicFramePr>
        <p:xfrm>
          <a:off x="533398" y="1752600"/>
          <a:ext cx="11016428" cy="2123440"/>
        </p:xfrm>
        <a:graphic>
          <a:graphicData uri="http://schemas.openxmlformats.org/drawingml/2006/table">
            <a:tbl>
              <a:tblPr firstRow="1" bandRow="1">
                <a:tableStyleId>{5C22544A-7EE6-4342-B048-85BDC9FD1C3A}</a:tableStyleId>
              </a:tblPr>
              <a:tblGrid>
                <a:gridCol w="5508214">
                  <a:extLst>
                    <a:ext uri="{9D8B030D-6E8A-4147-A177-3AD203B41FA5}">
                      <a16:colId xmlns:a16="http://schemas.microsoft.com/office/drawing/2014/main" val="1154790150"/>
                    </a:ext>
                  </a:extLst>
                </a:gridCol>
                <a:gridCol w="5508214">
                  <a:extLst>
                    <a:ext uri="{9D8B030D-6E8A-4147-A177-3AD203B41FA5}">
                      <a16:colId xmlns:a16="http://schemas.microsoft.com/office/drawing/2014/main" val="2849934502"/>
                    </a:ext>
                  </a:extLst>
                </a:gridCol>
              </a:tblGrid>
              <a:tr h="370840">
                <a:tc>
                  <a:txBody>
                    <a:bodyPr/>
                    <a:lstStyle/>
                    <a:p>
                      <a:pPr algn="ctr"/>
                      <a:r>
                        <a:rPr lang="en-US" dirty="0" smtClean="0"/>
                        <a:t>Activity</a:t>
                      </a:r>
                      <a:endParaRPr lang="en-US" dirty="0"/>
                    </a:p>
                  </a:txBody>
                  <a:tcPr/>
                </a:tc>
                <a:tc>
                  <a:txBody>
                    <a:bodyPr/>
                    <a:lstStyle/>
                    <a:p>
                      <a:pPr algn="ctr"/>
                      <a:r>
                        <a:rPr lang="en-US" dirty="0" smtClean="0"/>
                        <a:t>Date</a:t>
                      </a:r>
                      <a:endParaRPr lang="en-US" dirty="0"/>
                    </a:p>
                  </a:txBody>
                  <a:tcPr/>
                </a:tc>
                <a:extLst>
                  <a:ext uri="{0D108BD9-81ED-4DB2-BD59-A6C34878D82A}">
                    <a16:rowId xmlns:a16="http://schemas.microsoft.com/office/drawing/2014/main" val="874636548"/>
                  </a:ext>
                </a:extLst>
              </a:tr>
              <a:tr h="370840">
                <a:tc>
                  <a:txBody>
                    <a:bodyPr/>
                    <a:lstStyle/>
                    <a:p>
                      <a:r>
                        <a:rPr lang="en-US" dirty="0" smtClean="0"/>
                        <a:t>Initial Delineation</a:t>
                      </a:r>
                      <a:endParaRPr lang="en-US" dirty="0"/>
                    </a:p>
                  </a:txBody>
                  <a:tcPr/>
                </a:tc>
                <a:tc>
                  <a:txBody>
                    <a:bodyPr/>
                    <a:lstStyle/>
                    <a:p>
                      <a:r>
                        <a:rPr lang="en-US" dirty="0" smtClean="0"/>
                        <a:t>December 22</a:t>
                      </a:r>
                      <a:r>
                        <a:rPr lang="en-US" baseline="0" dirty="0" smtClean="0"/>
                        <a:t>, 2018 – May 31, 2018</a:t>
                      </a:r>
                      <a:endParaRPr lang="en-US" dirty="0"/>
                    </a:p>
                  </a:txBody>
                  <a:tcPr/>
                </a:tc>
                <a:extLst>
                  <a:ext uri="{0D108BD9-81ED-4DB2-BD59-A6C34878D82A}">
                    <a16:rowId xmlns:a16="http://schemas.microsoft.com/office/drawing/2014/main" val="1077902360"/>
                  </a:ext>
                </a:extLst>
              </a:tr>
              <a:tr h="370840">
                <a:tc>
                  <a:txBody>
                    <a:bodyPr/>
                    <a:lstStyle/>
                    <a:p>
                      <a:r>
                        <a:rPr lang="en-US" dirty="0" smtClean="0"/>
                        <a:t>Verification I</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January</a:t>
                      </a:r>
                      <a:r>
                        <a:rPr lang="en-US" baseline="0" dirty="0" smtClean="0"/>
                        <a:t> 2, 2019 – May 31, 2019</a:t>
                      </a:r>
                      <a:endParaRPr lang="en-US" dirty="0" smtClean="0"/>
                    </a:p>
                  </a:txBody>
                  <a:tcPr/>
                </a:tc>
                <a:extLst>
                  <a:ext uri="{0D108BD9-81ED-4DB2-BD59-A6C34878D82A}">
                    <a16:rowId xmlns:a16="http://schemas.microsoft.com/office/drawing/2014/main" val="827011061"/>
                  </a:ext>
                </a:extLst>
              </a:tr>
              <a:tr h="370840">
                <a:tc>
                  <a:txBody>
                    <a:bodyPr/>
                    <a:lstStyle/>
                    <a:p>
                      <a:r>
                        <a:rPr lang="en-US" dirty="0" smtClean="0"/>
                        <a:t>Verification II*</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January</a:t>
                      </a:r>
                      <a:r>
                        <a:rPr lang="en-US" baseline="0" dirty="0" smtClean="0"/>
                        <a:t> 2, 2020 – March 31, 2020</a:t>
                      </a:r>
                      <a:endParaRPr lang="en-US" dirty="0" smtClean="0"/>
                    </a:p>
                  </a:txBody>
                  <a:tcPr/>
                </a:tc>
                <a:extLst>
                  <a:ext uri="{0D108BD9-81ED-4DB2-BD59-A6C34878D82A}">
                    <a16:rowId xmlns:a16="http://schemas.microsoft.com/office/drawing/2014/main" val="2103780521"/>
                  </a:ext>
                </a:extLst>
              </a:tr>
              <a:tr h="370840">
                <a:tc gridSpan="2">
                  <a:txBody>
                    <a:bodyPr/>
                    <a:lstStyle/>
                    <a:p>
                      <a:r>
                        <a:rPr lang="en-US" dirty="0" smtClean="0"/>
                        <a:t>*Added a short second round of verification for those states who participate in both the Initial Delineation and the first round of Verification</a:t>
                      </a:r>
                      <a:endParaRPr lang="en-US" dirty="0"/>
                    </a:p>
                  </a:txBody>
                  <a:tcPr/>
                </a:tc>
                <a:tc hMerge="1">
                  <a:txBody>
                    <a:bodyPr/>
                    <a:lstStyle/>
                    <a:p>
                      <a:endParaRPr lang="en-US" dirty="0"/>
                    </a:p>
                  </a:txBody>
                  <a:tcPr/>
                </a:tc>
                <a:extLst>
                  <a:ext uri="{0D108BD9-81ED-4DB2-BD59-A6C34878D82A}">
                    <a16:rowId xmlns:a16="http://schemas.microsoft.com/office/drawing/2014/main" val="3901909593"/>
                  </a:ext>
                </a:extLst>
              </a:tr>
            </a:tbl>
          </a:graphicData>
        </a:graphic>
      </p:graphicFrame>
    </p:spTree>
    <p:extLst>
      <p:ext uri="{BB962C8B-B14F-4D97-AF65-F5344CB8AC3E}">
        <p14:creationId xmlns:p14="http://schemas.microsoft.com/office/powerpoint/2010/main" val="778983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0646" y="1069848"/>
            <a:ext cx="11280354" cy="4093428"/>
          </a:xfrm>
          <a:prstGeom prst="rect">
            <a:avLst/>
          </a:prstGeom>
          <a:noFill/>
        </p:spPr>
        <p:txBody>
          <a:bodyPr wrap="square" rtlCol="0">
            <a:spAutoFit/>
          </a:bodyPr>
          <a:lstStyle/>
          <a:p>
            <a:r>
              <a:rPr lang="en-US" sz="2000" dirty="0">
                <a:solidFill>
                  <a:prstClr val="black"/>
                </a:solidFill>
              </a:rPr>
              <a:t>Phase 3 – Data </a:t>
            </a:r>
            <a:r>
              <a:rPr lang="en-US" sz="2000" dirty="0" smtClean="0">
                <a:solidFill>
                  <a:prstClr val="black"/>
                </a:solidFill>
              </a:rPr>
              <a:t>Delivery</a:t>
            </a:r>
          </a:p>
          <a:p>
            <a:pPr marL="342900" indent="-342900">
              <a:buFont typeface="Arial" panose="020B0604020202020204" pitchFamily="34" charset="0"/>
              <a:buChar char="•"/>
            </a:pPr>
            <a:endParaRPr lang="en-US" sz="2000" dirty="0">
              <a:solidFill>
                <a:prstClr val="black"/>
              </a:solidFill>
            </a:endParaRPr>
          </a:p>
          <a:p>
            <a:pPr marL="342900" indent="-342900">
              <a:buFont typeface="Arial" panose="020B0604020202020204" pitchFamily="34" charset="0"/>
              <a:buChar char="•"/>
            </a:pPr>
            <a:endParaRPr lang="en-US" sz="2000" dirty="0" smtClean="0">
              <a:solidFill>
                <a:prstClr val="black"/>
              </a:solidFill>
            </a:endParaRPr>
          </a:p>
          <a:p>
            <a:pPr marL="342900" indent="-342900">
              <a:buFont typeface="Arial" panose="020B0604020202020204" pitchFamily="34" charset="0"/>
              <a:buChar char="•"/>
            </a:pPr>
            <a:endParaRPr lang="en-US" sz="2000" dirty="0">
              <a:solidFill>
                <a:prstClr val="black"/>
              </a:solidFill>
            </a:endParaRPr>
          </a:p>
          <a:p>
            <a:pPr marL="342900" indent="-342900">
              <a:buFont typeface="Arial" panose="020B0604020202020204" pitchFamily="34" charset="0"/>
              <a:buChar char="•"/>
            </a:pPr>
            <a:endParaRPr lang="en-US" sz="2000" dirty="0" smtClean="0">
              <a:solidFill>
                <a:prstClr val="black"/>
              </a:solidFill>
            </a:endParaRPr>
          </a:p>
          <a:p>
            <a:pPr marL="342900" indent="-342900">
              <a:buFont typeface="Arial" panose="020B0604020202020204" pitchFamily="34" charset="0"/>
              <a:buChar char="•"/>
            </a:pPr>
            <a:endParaRPr lang="en-US" sz="2000" dirty="0">
              <a:solidFill>
                <a:prstClr val="black"/>
              </a:solidFill>
            </a:endParaRPr>
          </a:p>
          <a:p>
            <a:pPr marL="342900" indent="-342900">
              <a:buFont typeface="Arial" panose="020B0604020202020204" pitchFamily="34" charset="0"/>
              <a:buChar char="•"/>
            </a:pPr>
            <a:endParaRPr lang="en-US" sz="2000" dirty="0" smtClean="0">
              <a:solidFill>
                <a:prstClr val="black"/>
              </a:solidFill>
            </a:endParaRPr>
          </a:p>
          <a:p>
            <a:pPr marL="342900" indent="-342900">
              <a:buFont typeface="Arial" panose="020B0604020202020204" pitchFamily="34" charset="0"/>
              <a:buChar char="•"/>
            </a:pPr>
            <a:endParaRPr lang="en-US" sz="2000" dirty="0">
              <a:solidFill>
                <a:prstClr val="black"/>
              </a:solidFill>
            </a:endParaRPr>
          </a:p>
          <a:p>
            <a:r>
              <a:rPr lang="en-US" sz="2000" dirty="0" smtClean="0">
                <a:solidFill>
                  <a:prstClr val="black">
                    <a:lumMod val="75000"/>
                    <a:lumOff val="25000"/>
                  </a:prstClr>
                </a:solidFill>
              </a:rPr>
              <a:t>Geographic </a:t>
            </a:r>
            <a:r>
              <a:rPr lang="en-US" sz="2000" dirty="0">
                <a:solidFill>
                  <a:prstClr val="black">
                    <a:lumMod val="75000"/>
                    <a:lumOff val="25000"/>
                  </a:prstClr>
                </a:solidFill>
              </a:rPr>
              <a:t>Support </a:t>
            </a:r>
            <a:r>
              <a:rPr lang="en-US" sz="2000" dirty="0" smtClean="0">
                <a:solidFill>
                  <a:prstClr val="black">
                    <a:lumMod val="75000"/>
                    <a:lumOff val="25000"/>
                  </a:prstClr>
                </a:solidFill>
              </a:rPr>
              <a:t>Products</a:t>
            </a:r>
          </a:p>
          <a:p>
            <a:pPr marL="342900" indent="-342900">
              <a:buFont typeface="Arial" panose="020B0604020202020204" pitchFamily="34" charset="0"/>
              <a:buChar char="•"/>
            </a:pPr>
            <a:r>
              <a:rPr lang="en-US" sz="2000" dirty="0" smtClean="0">
                <a:solidFill>
                  <a:prstClr val="black">
                    <a:lumMod val="75000"/>
                    <a:lumOff val="25000"/>
                  </a:prstClr>
                </a:solidFill>
              </a:rPr>
              <a:t>Shapefiles</a:t>
            </a:r>
          </a:p>
          <a:p>
            <a:pPr marL="342900" indent="-342900">
              <a:buFont typeface="Arial" panose="020B0604020202020204" pitchFamily="34" charset="0"/>
              <a:buChar char="•"/>
            </a:pPr>
            <a:r>
              <a:rPr lang="en-US" sz="2000" dirty="0" smtClean="0">
                <a:solidFill>
                  <a:prstClr val="black">
                    <a:lumMod val="75000"/>
                    <a:lumOff val="25000"/>
                  </a:prstClr>
                </a:solidFill>
              </a:rPr>
              <a:t>Maps </a:t>
            </a:r>
            <a:r>
              <a:rPr lang="en-US" sz="2000" dirty="0">
                <a:solidFill>
                  <a:prstClr val="black">
                    <a:lumMod val="75000"/>
                    <a:lumOff val="25000"/>
                  </a:prstClr>
                </a:solidFill>
              </a:rPr>
              <a:t>(PDF </a:t>
            </a:r>
            <a:r>
              <a:rPr lang="en-US" sz="2000" dirty="0" smtClean="0">
                <a:solidFill>
                  <a:prstClr val="black">
                    <a:lumMod val="75000"/>
                    <a:lumOff val="25000"/>
                  </a:prstClr>
                </a:solidFill>
              </a:rPr>
              <a:t>only)</a:t>
            </a:r>
          </a:p>
          <a:p>
            <a:pPr marL="342900" indent="-342900">
              <a:buFont typeface="Arial" panose="020B0604020202020204" pitchFamily="34" charset="0"/>
              <a:buChar char="•"/>
            </a:pPr>
            <a:r>
              <a:rPr lang="en-US" sz="2000" dirty="0" smtClean="0">
                <a:solidFill>
                  <a:prstClr val="black">
                    <a:lumMod val="75000"/>
                    <a:lumOff val="25000"/>
                  </a:prstClr>
                </a:solidFill>
              </a:rPr>
              <a:t>Block </a:t>
            </a:r>
            <a:r>
              <a:rPr lang="en-US" sz="2000" dirty="0">
                <a:solidFill>
                  <a:prstClr val="black">
                    <a:lumMod val="75000"/>
                    <a:lumOff val="25000"/>
                  </a:prstClr>
                </a:solidFill>
              </a:rPr>
              <a:t>Assignment </a:t>
            </a:r>
            <a:r>
              <a:rPr lang="en-US" sz="2000" dirty="0" smtClean="0">
                <a:solidFill>
                  <a:prstClr val="black">
                    <a:lumMod val="75000"/>
                    <a:lumOff val="25000"/>
                  </a:prstClr>
                </a:solidFill>
              </a:rPr>
              <a:t>Files</a:t>
            </a:r>
          </a:p>
          <a:p>
            <a:pPr marL="342900" indent="-342900">
              <a:buFont typeface="Arial" panose="020B0604020202020204" pitchFamily="34" charset="0"/>
              <a:buChar char="•"/>
            </a:pPr>
            <a:r>
              <a:rPr lang="en-US" sz="2000" dirty="0" smtClean="0">
                <a:solidFill>
                  <a:prstClr val="black">
                    <a:lumMod val="75000"/>
                    <a:lumOff val="25000"/>
                  </a:prstClr>
                </a:solidFill>
              </a:rPr>
              <a:t>Block </a:t>
            </a:r>
            <a:r>
              <a:rPr lang="en-US" sz="2000" dirty="0">
                <a:solidFill>
                  <a:prstClr val="black">
                    <a:lumMod val="75000"/>
                    <a:lumOff val="25000"/>
                  </a:prstClr>
                </a:solidFill>
              </a:rPr>
              <a:t>to Block Relationship Files</a:t>
            </a:r>
            <a:endParaRPr lang="en-US" sz="2000" dirty="0"/>
          </a:p>
        </p:txBody>
      </p:sp>
      <p:sp>
        <p:nvSpPr>
          <p:cNvPr id="2" name="Title 1"/>
          <p:cNvSpPr>
            <a:spLocks noGrp="1"/>
          </p:cNvSpPr>
          <p:nvPr>
            <p:ph type="ctrTitle"/>
          </p:nvPr>
        </p:nvSpPr>
        <p:spPr>
          <a:xfrm>
            <a:off x="533400" y="457200"/>
            <a:ext cx="11277600" cy="533400"/>
          </a:xfrm>
        </p:spPr>
        <p:txBody>
          <a:bodyPr anchor="t">
            <a:normAutofit fontScale="90000"/>
          </a:bodyPr>
          <a:lstStyle/>
          <a:p>
            <a:pPr lvl="0" algn="l">
              <a:spcBef>
                <a:spcPts val="0"/>
              </a:spcBef>
            </a:pPr>
            <a:r>
              <a:rPr lang="en-US" sz="3100" dirty="0" smtClean="0"/>
              <a:t>Redistricting Data Program</a:t>
            </a:r>
            <a:r>
              <a:rPr lang="en-US" sz="2800" dirty="0" smtClean="0"/>
              <a:t/>
            </a:r>
            <a:br>
              <a:rPr lang="en-US" sz="2800" dirty="0" smtClean="0"/>
            </a:br>
            <a:r>
              <a:rPr lang="en-US" sz="2800" dirty="0" smtClean="0"/>
              <a:t/>
            </a:r>
            <a:br>
              <a:rPr lang="en-US" sz="2800" dirty="0" smtClean="0"/>
            </a:br>
            <a:r>
              <a:rPr lang="en-US" sz="1800" dirty="0">
                <a:solidFill>
                  <a:prstClr val="black"/>
                </a:solidFill>
                <a:ea typeface="+mn-ea"/>
                <a:cs typeface="+mn-cs"/>
              </a:rPr>
              <a:t/>
            </a:r>
            <a:br>
              <a:rPr lang="en-US" sz="1800" dirty="0">
                <a:solidFill>
                  <a:prstClr val="black"/>
                </a:solidFill>
                <a:ea typeface="+mn-ea"/>
                <a:cs typeface="+mn-cs"/>
              </a:rPr>
            </a:br>
            <a:endParaRPr lang="en-US" sz="2800"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6</a:t>
            </a:fld>
            <a:endParaRPr lang="en-US" dirty="0"/>
          </a:p>
        </p:txBody>
      </p:sp>
      <p:pic>
        <p:nvPicPr>
          <p:cNvPr id="3" name="Picture 2"/>
          <p:cNvPicPr>
            <a:picLocks noChangeAspect="1"/>
          </p:cNvPicPr>
          <p:nvPr/>
        </p:nvPicPr>
        <p:blipFill>
          <a:blip r:embed="rId3"/>
          <a:stretch>
            <a:fillRect/>
          </a:stretch>
        </p:blipFill>
        <p:spPr>
          <a:xfrm>
            <a:off x="530646" y="1447800"/>
            <a:ext cx="11016427" cy="1871634"/>
          </a:xfrm>
          <a:prstGeom prst="rect">
            <a:avLst/>
          </a:prstGeom>
        </p:spPr>
      </p:pic>
    </p:spTree>
    <p:extLst>
      <p:ext uri="{BB962C8B-B14F-4D97-AF65-F5344CB8AC3E}">
        <p14:creationId xmlns:p14="http://schemas.microsoft.com/office/powerpoint/2010/main" val="20743334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09600" y="1069848"/>
            <a:ext cx="10972800" cy="4370427"/>
          </a:xfrm>
          <a:prstGeom prst="rect">
            <a:avLst/>
          </a:prstGeom>
          <a:noFill/>
        </p:spPr>
        <p:txBody>
          <a:bodyPr wrap="square" rtlCol="0">
            <a:spAutoFit/>
          </a:bodyPr>
          <a:lstStyle/>
          <a:p>
            <a:r>
              <a:rPr lang="en-US" sz="2000" dirty="0" smtClean="0"/>
              <a:t>Phase 3 – Data Delivery (continued)</a:t>
            </a:r>
          </a:p>
          <a:p>
            <a:endParaRPr lang="en-US" sz="2000" dirty="0"/>
          </a:p>
          <a:p>
            <a:r>
              <a:rPr lang="en-US" sz="2000" dirty="0" smtClean="0"/>
              <a:t>P.L. 94-171 Redistricting Data</a:t>
            </a:r>
          </a:p>
          <a:p>
            <a:endParaRPr lang="en-US" sz="2000"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smtClean="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94052377"/>
              </p:ext>
            </p:extLst>
          </p:nvPr>
        </p:nvGraphicFramePr>
        <p:xfrm>
          <a:off x="609600" y="2057400"/>
          <a:ext cx="9982200" cy="2966720"/>
        </p:xfrm>
        <a:graphic>
          <a:graphicData uri="http://schemas.openxmlformats.org/drawingml/2006/table">
            <a:tbl>
              <a:tblPr firstRow="1" bandRow="1">
                <a:tableStyleId>{5C22544A-7EE6-4342-B048-85BDC9FD1C3A}</a:tableStyleId>
              </a:tblPr>
              <a:tblGrid>
                <a:gridCol w="9982200">
                  <a:extLst>
                    <a:ext uri="{9D8B030D-6E8A-4147-A177-3AD203B41FA5}">
                      <a16:colId xmlns:a16="http://schemas.microsoft.com/office/drawing/2014/main" val="2357604082"/>
                    </a:ext>
                  </a:extLst>
                </a:gridCol>
              </a:tblGrid>
              <a:tr h="370840">
                <a:tc>
                  <a:txBody>
                    <a:bodyPr/>
                    <a:lstStyle/>
                    <a:p>
                      <a:pPr marL="0" marR="0" algn="ctr">
                        <a:lnSpc>
                          <a:spcPct val="115000"/>
                        </a:lnSpc>
                        <a:spcBef>
                          <a:spcPts val="0"/>
                        </a:spcBef>
                        <a:spcAft>
                          <a:spcPts val="0"/>
                        </a:spcAft>
                      </a:pPr>
                      <a:r>
                        <a:rPr lang="en-US" sz="1600" b="0" dirty="0" smtClean="0"/>
                        <a:t>2018 Prototype P.L. 94-171 Redistricting Data File</a:t>
                      </a:r>
                      <a:endParaRPr lang="en-US" sz="1600" b="0" dirty="0">
                        <a:effectLst/>
                        <a:latin typeface="Arial" panose="020B0604020202020204" pitchFamily="34" charset="0"/>
                        <a:ea typeface="MS Mincho" panose="02020609040205080304" pitchFamily="49" charset="-128"/>
                        <a:cs typeface="Arial" panose="020B0604020202020204" pitchFamily="34" charset="0"/>
                      </a:endParaRPr>
                    </a:p>
                  </a:txBody>
                  <a:tcPr marL="68580" marR="68580" marT="0" marB="0" anchor="ctr"/>
                </a:tc>
                <a:extLst>
                  <a:ext uri="{0D108BD9-81ED-4DB2-BD59-A6C34878D82A}">
                    <a16:rowId xmlns:a16="http://schemas.microsoft.com/office/drawing/2014/main" val="2924213299"/>
                  </a:ext>
                </a:extLst>
              </a:tr>
              <a:tr h="370840">
                <a:tc>
                  <a:txBody>
                    <a:bodyPr/>
                    <a:lstStyle/>
                    <a:p>
                      <a:pPr marL="228600" marR="0">
                        <a:spcBef>
                          <a:spcPts val="0"/>
                        </a:spcBef>
                        <a:spcAft>
                          <a:spcPts val="0"/>
                        </a:spcAft>
                      </a:pPr>
                      <a:r>
                        <a:rPr lang="en-US" sz="1800" b="0" dirty="0" smtClean="0">
                          <a:solidFill>
                            <a:schemeClr val="tx1">
                              <a:lumMod val="75000"/>
                              <a:lumOff val="25000"/>
                            </a:schemeClr>
                          </a:solidFill>
                          <a:effectLst/>
                          <a:latin typeface="+mn-lt"/>
                          <a:ea typeface="MS Mincho" panose="02020609040205080304" pitchFamily="49" charset="-128"/>
                          <a:cs typeface="Arial" panose="020B0604020202020204" pitchFamily="34" charset="0"/>
                        </a:rPr>
                        <a:t>Table P1 – Race </a:t>
                      </a:r>
                      <a:endParaRPr lang="en-US" sz="1800" b="0" dirty="0">
                        <a:solidFill>
                          <a:schemeClr val="tx1">
                            <a:lumMod val="75000"/>
                            <a:lumOff val="25000"/>
                          </a:schemeClr>
                        </a:solidFill>
                        <a:effectLst/>
                        <a:latin typeface="+mn-lt"/>
                        <a:ea typeface="MS Mincho" panose="02020609040205080304" pitchFamily="49" charset="-128"/>
                        <a:cs typeface="Arial" panose="020B0604020202020204" pitchFamily="34" charset="0"/>
                      </a:endParaRPr>
                    </a:p>
                  </a:txBody>
                  <a:tcPr marL="68580" marR="68580" marT="0" marB="0" anchor="ctr"/>
                </a:tc>
                <a:extLst>
                  <a:ext uri="{0D108BD9-81ED-4DB2-BD59-A6C34878D82A}">
                    <a16:rowId xmlns:a16="http://schemas.microsoft.com/office/drawing/2014/main" val="659333856"/>
                  </a:ext>
                </a:extLst>
              </a:tr>
              <a:tr h="370840">
                <a:tc>
                  <a:txBody>
                    <a:bodyPr/>
                    <a:lstStyle/>
                    <a:p>
                      <a:pPr marL="228600" marR="0">
                        <a:spcBef>
                          <a:spcPts val="0"/>
                        </a:spcBef>
                        <a:spcAft>
                          <a:spcPts val="0"/>
                        </a:spcAft>
                      </a:pPr>
                      <a:r>
                        <a:rPr lang="en-US" sz="1800" b="0" kern="1200" dirty="0" smtClean="0">
                          <a:solidFill>
                            <a:schemeClr val="tx1">
                              <a:lumMod val="75000"/>
                              <a:lumOff val="25000"/>
                            </a:schemeClr>
                          </a:solidFill>
                          <a:effectLst/>
                          <a:latin typeface="+mn-lt"/>
                          <a:ea typeface="+mn-ea"/>
                          <a:cs typeface="Arial" panose="020B0604020202020204" pitchFamily="34" charset="0"/>
                        </a:rPr>
                        <a:t>Table P2 – Race for the Population 18 Years and Over</a:t>
                      </a:r>
                      <a:endParaRPr lang="en-US" sz="1800" b="0" kern="1200" dirty="0">
                        <a:solidFill>
                          <a:schemeClr val="tx1">
                            <a:lumMod val="75000"/>
                            <a:lumOff val="25000"/>
                          </a:schemeClr>
                        </a:solidFill>
                        <a:effectLst/>
                        <a:latin typeface="+mn-lt"/>
                        <a:ea typeface="+mn-ea"/>
                        <a:cs typeface="Arial" panose="020B0604020202020204" pitchFamily="34" charset="0"/>
                      </a:endParaRPr>
                    </a:p>
                  </a:txBody>
                  <a:tcPr marL="68580" marR="68580" marT="0" marB="0" anchor="ctr">
                    <a:lnB w="12700" cap="flat" cmpd="sng" algn="ctr">
                      <a:noFill/>
                      <a:prstDash val="solid"/>
                      <a:round/>
                      <a:headEnd type="none" w="med" len="med"/>
                      <a:tailEnd type="none" w="med" len="med"/>
                    </a:lnB>
                  </a:tcPr>
                </a:tc>
                <a:extLst>
                  <a:ext uri="{0D108BD9-81ED-4DB2-BD59-A6C34878D82A}">
                    <a16:rowId xmlns:a16="http://schemas.microsoft.com/office/drawing/2014/main" val="3459898064"/>
                  </a:ext>
                </a:extLst>
              </a:tr>
              <a:tr h="370840">
                <a:tc>
                  <a:txBody>
                    <a:bodyPr/>
                    <a:lstStyle/>
                    <a:p>
                      <a:pPr marL="228600" marR="0">
                        <a:spcBef>
                          <a:spcPts val="0"/>
                        </a:spcBef>
                        <a:spcAft>
                          <a:spcPts val="0"/>
                        </a:spcAft>
                      </a:pPr>
                      <a:r>
                        <a:rPr lang="en-US" sz="1800" b="0" dirty="0" smtClean="0">
                          <a:solidFill>
                            <a:schemeClr val="tx1">
                              <a:lumMod val="75000"/>
                              <a:lumOff val="25000"/>
                            </a:schemeClr>
                          </a:solidFill>
                          <a:effectLst/>
                          <a:latin typeface="+mn-lt"/>
                          <a:ea typeface="MS Mincho" panose="02020609040205080304" pitchFamily="49" charset="-128"/>
                          <a:cs typeface="Arial" panose="020B0604020202020204" pitchFamily="34" charset="0"/>
                        </a:rPr>
                        <a:t>Table P3 – Hispanic or Latino, and not Hispanic or Latino by Race</a:t>
                      </a:r>
                      <a:endParaRPr lang="en-US" sz="1800" b="0" dirty="0">
                        <a:solidFill>
                          <a:schemeClr val="tx1">
                            <a:lumMod val="75000"/>
                            <a:lumOff val="25000"/>
                          </a:schemeClr>
                        </a:solidFill>
                        <a:effectLst/>
                        <a:latin typeface="+mn-lt"/>
                        <a:ea typeface="MS Mincho" panose="02020609040205080304" pitchFamily="49" charset="-128"/>
                        <a:cs typeface="Arial" panose="020B0604020202020204" pitchFamily="34" charset="0"/>
                      </a:endParaRPr>
                    </a:p>
                  </a:txBody>
                  <a:tcPr marL="68580" marR="6858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16866961"/>
                  </a:ext>
                </a:extLst>
              </a:tr>
              <a:tr h="370840">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800" b="0" dirty="0" smtClean="0">
                          <a:solidFill>
                            <a:schemeClr val="tx1">
                              <a:lumMod val="75000"/>
                              <a:lumOff val="25000"/>
                            </a:schemeClr>
                          </a:solidFill>
                          <a:effectLst/>
                          <a:latin typeface="+mn-lt"/>
                          <a:ea typeface="MS Mincho" panose="02020609040205080304" pitchFamily="49" charset="-128"/>
                          <a:cs typeface="Arial" panose="020B0604020202020204" pitchFamily="34" charset="0"/>
                        </a:rPr>
                        <a:t>Table P4 – Hispanic or Latino, and not Hispanic or Latino by Race</a:t>
                      </a:r>
                      <a:r>
                        <a:rPr lang="en-US" sz="1800" b="0" kern="1200" baseline="0" dirty="0">
                          <a:solidFill>
                            <a:schemeClr val="tx1">
                              <a:lumMod val="75000"/>
                              <a:lumOff val="25000"/>
                            </a:schemeClr>
                          </a:solidFill>
                          <a:effectLst/>
                          <a:latin typeface="+mn-lt"/>
                          <a:ea typeface="+mn-ea"/>
                          <a:cs typeface="Arial" panose="020B0604020202020204" pitchFamily="34" charset="0"/>
                        </a:rPr>
                        <a:t> </a:t>
                      </a:r>
                      <a:r>
                        <a:rPr lang="en-US" sz="1800" b="0" kern="1200" baseline="0" dirty="0" smtClean="0">
                          <a:solidFill>
                            <a:schemeClr val="tx1">
                              <a:lumMod val="75000"/>
                              <a:lumOff val="25000"/>
                            </a:schemeClr>
                          </a:solidFill>
                          <a:effectLst/>
                          <a:latin typeface="+mn-lt"/>
                          <a:ea typeface="+mn-ea"/>
                          <a:cs typeface="Arial" panose="020B0604020202020204" pitchFamily="34" charset="0"/>
                        </a:rPr>
                        <a:t>for the Population 18 and Over</a:t>
                      </a:r>
                      <a:endParaRPr lang="en-US" sz="1800" b="0" dirty="0" smtClean="0">
                        <a:solidFill>
                          <a:schemeClr val="tx1">
                            <a:lumMod val="75000"/>
                            <a:lumOff val="25000"/>
                          </a:schemeClr>
                        </a:solidFill>
                        <a:effectLst/>
                        <a:latin typeface="+mn-lt"/>
                        <a:ea typeface="MS Mincho" panose="02020609040205080304" pitchFamily="49" charset="-128"/>
                        <a:cs typeface="Arial" panose="020B0604020202020204" pitchFamily="34" charset="0"/>
                      </a:endParaRPr>
                    </a:p>
                  </a:txBody>
                  <a:tcPr marL="68580" marR="68580" marT="0" marB="0" anchor="ctr">
                    <a:lnT w="12700" cmpd="sng">
                      <a:noFill/>
                    </a:lnT>
                    <a:lnB w="12700" cmpd="sng">
                      <a:noFill/>
                    </a:lnB>
                  </a:tcPr>
                </a:tc>
                <a:extLst>
                  <a:ext uri="{0D108BD9-81ED-4DB2-BD59-A6C34878D82A}">
                    <a16:rowId xmlns:a16="http://schemas.microsoft.com/office/drawing/2014/main" val="3069378896"/>
                  </a:ext>
                </a:extLst>
              </a:tr>
              <a:tr h="370840">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800" b="0" dirty="0" smtClean="0">
                          <a:solidFill>
                            <a:schemeClr val="tx1">
                              <a:lumMod val="75000"/>
                              <a:lumOff val="25000"/>
                            </a:schemeClr>
                          </a:solidFill>
                          <a:effectLst/>
                          <a:latin typeface="+mn-lt"/>
                          <a:ea typeface="MS Mincho" panose="02020609040205080304" pitchFamily="49" charset="-128"/>
                          <a:cs typeface="Arial" panose="020B0604020202020204" pitchFamily="34" charset="0"/>
                        </a:rPr>
                        <a:t>Table H1 – Occupancy Status (Housing)</a:t>
                      </a:r>
                    </a:p>
                  </a:txBody>
                  <a:tcPr marL="68580" marR="68580" marT="0" marB="0" anchor="ctr">
                    <a:lnT w="12700" cmpd="sng">
                      <a:noFill/>
                    </a:lnT>
                    <a:lnB w="12700" cmpd="sng">
                      <a:noFill/>
                    </a:lnB>
                  </a:tcPr>
                </a:tc>
                <a:extLst>
                  <a:ext uri="{0D108BD9-81ED-4DB2-BD59-A6C34878D82A}">
                    <a16:rowId xmlns:a16="http://schemas.microsoft.com/office/drawing/2014/main" val="742556671"/>
                  </a:ext>
                </a:extLst>
              </a:tr>
              <a:tr h="370840">
                <a:tc>
                  <a:txBody>
                    <a:bodyPr/>
                    <a:lstStyle/>
                    <a:p>
                      <a:pPr marL="228600" marR="0" lvl="0" indent="0" algn="ctr" defTabSz="914400" rtl="0" eaLnBrk="1" fontAlgn="auto" latinLnBrk="0" hangingPunct="1">
                        <a:lnSpc>
                          <a:spcPct val="100000"/>
                        </a:lnSpc>
                        <a:spcBef>
                          <a:spcPts val="0"/>
                        </a:spcBef>
                        <a:spcAft>
                          <a:spcPts val="0"/>
                        </a:spcAft>
                        <a:buClrTx/>
                        <a:buSzTx/>
                        <a:buFontTx/>
                        <a:buNone/>
                        <a:tabLst/>
                        <a:defRPr/>
                      </a:pPr>
                      <a:r>
                        <a:rPr lang="en-US" sz="1800" b="0" dirty="0" smtClean="0">
                          <a:solidFill>
                            <a:schemeClr val="bg1"/>
                          </a:solidFill>
                          <a:effectLst/>
                          <a:latin typeface="+mn-lt"/>
                          <a:ea typeface="MS Mincho" panose="02020609040205080304" pitchFamily="49" charset="-128"/>
                          <a:cs typeface="Arial" panose="020B0604020202020204" pitchFamily="34" charset="0"/>
                        </a:rPr>
                        <a:t>New Table</a:t>
                      </a:r>
                    </a:p>
                  </a:txBody>
                  <a:tcPr marL="68580" marR="68580" marT="0" marB="0" anchor="ctr">
                    <a:lnT w="12700" cmpd="sng">
                      <a:noFill/>
                    </a:lnT>
                    <a:lnB w="12700" cmpd="sng">
                      <a:noFill/>
                    </a:lnB>
                    <a:solidFill>
                      <a:schemeClr val="accent1">
                        <a:lumMod val="75000"/>
                      </a:schemeClr>
                    </a:solidFill>
                  </a:tcPr>
                </a:tc>
                <a:extLst>
                  <a:ext uri="{0D108BD9-81ED-4DB2-BD59-A6C34878D82A}">
                    <a16:rowId xmlns:a16="http://schemas.microsoft.com/office/drawing/2014/main" val="1542711216"/>
                  </a:ext>
                </a:extLst>
              </a:tr>
              <a:tr h="370840">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800" b="0" dirty="0" smtClean="0">
                          <a:solidFill>
                            <a:schemeClr val="tx1">
                              <a:lumMod val="75000"/>
                              <a:lumOff val="25000"/>
                            </a:schemeClr>
                          </a:solidFill>
                          <a:effectLst/>
                          <a:latin typeface="+mn-lt"/>
                          <a:ea typeface="MS Mincho" panose="02020609040205080304" pitchFamily="49" charset="-128"/>
                          <a:cs typeface="Arial" panose="020B0604020202020204" pitchFamily="34" charset="0"/>
                        </a:rPr>
                        <a:t>Table P42 – Group Quarters Population by Group Quarters Type</a:t>
                      </a:r>
                    </a:p>
                  </a:txBody>
                  <a:tcPr marL="68580" marR="68580" marT="0" marB="0" anchor="ctr">
                    <a:lnT w="12700" cmpd="sng">
                      <a:noFill/>
                    </a:lnT>
                  </a:tcPr>
                </a:tc>
                <a:extLst>
                  <a:ext uri="{0D108BD9-81ED-4DB2-BD59-A6C34878D82A}">
                    <a16:rowId xmlns:a16="http://schemas.microsoft.com/office/drawing/2014/main" val="280379004"/>
                  </a:ext>
                </a:extLst>
              </a:tr>
            </a:tbl>
          </a:graphicData>
        </a:graphic>
      </p:graphicFrame>
      <p:sp>
        <p:nvSpPr>
          <p:cNvPr id="4" name="Slide Number Placeholder 3"/>
          <p:cNvSpPr>
            <a:spLocks noGrp="1"/>
          </p:cNvSpPr>
          <p:nvPr>
            <p:ph type="sldNum" sz="quarter" idx="12"/>
          </p:nvPr>
        </p:nvSpPr>
        <p:spPr/>
        <p:txBody>
          <a:bodyPr/>
          <a:lstStyle/>
          <a:p>
            <a:fld id="{03AE04C5-3085-4F64-BC65-54FE2DBF6EB1}" type="slidenum">
              <a:rPr lang="en-US" smtClean="0"/>
              <a:pPr/>
              <a:t>7</a:t>
            </a:fld>
            <a:endParaRPr lang="en-US" dirty="0"/>
          </a:p>
        </p:txBody>
      </p:sp>
      <p:sp>
        <p:nvSpPr>
          <p:cNvPr id="8" name="Title 1"/>
          <p:cNvSpPr txBox="1">
            <a:spLocks/>
          </p:cNvSpPr>
          <p:nvPr/>
        </p:nvSpPr>
        <p:spPr>
          <a:xfrm>
            <a:off x="533400" y="457200"/>
            <a:ext cx="11277600" cy="4572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t>Redistricting Data Program</a:t>
            </a:r>
            <a:endParaRPr lang="en-US" sz="2800" dirty="0"/>
          </a:p>
        </p:txBody>
      </p:sp>
    </p:spTree>
    <p:extLst>
      <p:ext uri="{BB962C8B-B14F-4D97-AF65-F5344CB8AC3E}">
        <p14:creationId xmlns:p14="http://schemas.microsoft.com/office/powerpoint/2010/main" val="3184969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09600" y="1069848"/>
            <a:ext cx="10972800" cy="4370427"/>
          </a:xfrm>
          <a:prstGeom prst="rect">
            <a:avLst/>
          </a:prstGeom>
          <a:noFill/>
        </p:spPr>
        <p:txBody>
          <a:bodyPr wrap="square" rtlCol="0">
            <a:spAutoFit/>
          </a:bodyPr>
          <a:lstStyle/>
          <a:p>
            <a:r>
              <a:rPr lang="en-US" sz="2000" dirty="0" smtClean="0"/>
              <a:t>Phase 3 – Residence Criteria and Situations</a:t>
            </a:r>
          </a:p>
          <a:p>
            <a:endParaRPr lang="en-US" sz="2000" dirty="0"/>
          </a:p>
          <a:p>
            <a:r>
              <a:rPr lang="en-US" sz="2000" dirty="0" smtClean="0"/>
              <a:t>Situations of most interest to Redistricting:</a:t>
            </a:r>
          </a:p>
          <a:p>
            <a:pPr marL="342900" indent="-342900">
              <a:lnSpc>
                <a:spcPct val="150000"/>
              </a:lnSpc>
              <a:buFont typeface="Arial" panose="020B0604020202020204" pitchFamily="34" charset="0"/>
              <a:buChar char="•"/>
            </a:pPr>
            <a:r>
              <a:rPr lang="en-US" sz="2000" dirty="0" smtClean="0"/>
              <a:t>Federally Affiliated Count Overseas</a:t>
            </a:r>
          </a:p>
          <a:p>
            <a:pPr marL="800100" lvl="1" indent="-342900">
              <a:lnSpc>
                <a:spcPct val="150000"/>
              </a:lnSpc>
              <a:buFont typeface="Arial" panose="020B0604020202020204" pitchFamily="34" charset="0"/>
              <a:buChar char="•"/>
            </a:pPr>
            <a:r>
              <a:rPr lang="en-US" sz="2000" dirty="0" smtClean="0"/>
              <a:t>Military Overseas Enumeration</a:t>
            </a:r>
          </a:p>
          <a:p>
            <a:pPr marL="1257300" lvl="2" indent="-342900">
              <a:lnSpc>
                <a:spcPct val="150000"/>
              </a:lnSpc>
              <a:buFont typeface="Arial" panose="020B0604020202020204" pitchFamily="34" charset="0"/>
              <a:buChar char="•"/>
            </a:pPr>
            <a:r>
              <a:rPr lang="en-US" sz="2000" dirty="0" smtClean="0"/>
              <a:t>Deployed vs Stationed</a:t>
            </a:r>
          </a:p>
          <a:p>
            <a:pPr marL="342900" indent="-342900">
              <a:lnSpc>
                <a:spcPct val="150000"/>
              </a:lnSpc>
              <a:buFont typeface="Arial" panose="020B0604020202020204" pitchFamily="34" charset="0"/>
              <a:buChar char="•"/>
            </a:pPr>
            <a:r>
              <a:rPr lang="en-US" sz="2000" dirty="0" smtClean="0"/>
              <a:t>Correctional Facilities</a:t>
            </a:r>
          </a:p>
          <a:p>
            <a:pPr marL="800100" lvl="1" indent="-342900">
              <a:lnSpc>
                <a:spcPct val="150000"/>
              </a:lnSpc>
              <a:buFont typeface="Arial" panose="020B0604020202020204" pitchFamily="34" charset="0"/>
              <a:buChar char="•"/>
            </a:pPr>
            <a:r>
              <a:rPr lang="en-US" sz="2000" dirty="0" smtClean="0"/>
              <a:t>Group Quarters on the P.L. 94-171 File</a:t>
            </a:r>
          </a:p>
          <a:p>
            <a:pPr marL="800100" lvl="1" indent="-342900">
              <a:lnSpc>
                <a:spcPct val="150000"/>
              </a:lnSpc>
              <a:buFont typeface="Arial" panose="020B0604020202020204" pitchFamily="34" charset="0"/>
              <a:buChar char="•"/>
            </a:pPr>
            <a:r>
              <a:rPr lang="en-US" sz="2000" dirty="0" smtClean="0"/>
              <a:t>Proposed product/service from the FRN</a:t>
            </a:r>
          </a:p>
          <a:p>
            <a:pPr lvl="1"/>
            <a:endParaRPr lang="en-US" sz="2000" dirty="0" smtClean="0"/>
          </a:p>
          <a:p>
            <a:endParaRPr lang="en-US" dirty="0" smtClean="0"/>
          </a:p>
        </p:txBody>
      </p:sp>
      <p:sp>
        <p:nvSpPr>
          <p:cNvPr id="4" name="Slide Number Placeholder 3"/>
          <p:cNvSpPr>
            <a:spLocks noGrp="1"/>
          </p:cNvSpPr>
          <p:nvPr>
            <p:ph type="sldNum" sz="quarter" idx="12"/>
          </p:nvPr>
        </p:nvSpPr>
        <p:spPr/>
        <p:txBody>
          <a:bodyPr/>
          <a:lstStyle/>
          <a:p>
            <a:fld id="{03AE04C5-3085-4F64-BC65-54FE2DBF6EB1}" type="slidenum">
              <a:rPr lang="en-US" smtClean="0"/>
              <a:pPr/>
              <a:t>8</a:t>
            </a:fld>
            <a:endParaRPr lang="en-US" dirty="0"/>
          </a:p>
        </p:txBody>
      </p:sp>
      <p:sp>
        <p:nvSpPr>
          <p:cNvPr id="8" name="Title 1"/>
          <p:cNvSpPr txBox="1">
            <a:spLocks/>
          </p:cNvSpPr>
          <p:nvPr/>
        </p:nvSpPr>
        <p:spPr>
          <a:xfrm>
            <a:off x="533400" y="457200"/>
            <a:ext cx="11277600" cy="4572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dirty="0" smtClean="0"/>
              <a:t>Redistricting Data Program</a:t>
            </a:r>
            <a:endParaRPr lang="en-US" sz="2800" dirty="0"/>
          </a:p>
        </p:txBody>
      </p:sp>
    </p:spTree>
    <p:extLst>
      <p:ext uri="{BB962C8B-B14F-4D97-AF65-F5344CB8AC3E}">
        <p14:creationId xmlns:p14="http://schemas.microsoft.com/office/powerpoint/2010/main" val="3204669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11277600" cy="457200"/>
          </a:xfrm>
        </p:spPr>
        <p:txBody>
          <a:bodyPr anchor="t">
            <a:noAutofit/>
          </a:bodyPr>
          <a:lstStyle/>
          <a:p>
            <a:pPr algn="l"/>
            <a:r>
              <a:rPr lang="en-US" sz="2800" dirty="0" smtClean="0"/>
              <a:t>Redistricting Data Program</a:t>
            </a:r>
            <a:br>
              <a:rPr lang="en-US" sz="2800" dirty="0" smtClean="0"/>
            </a:br>
            <a:r>
              <a:rPr lang="en-US" sz="2800" dirty="0"/>
              <a:t/>
            </a:r>
            <a:br>
              <a:rPr lang="en-US" sz="2800" dirty="0"/>
            </a:br>
            <a:endParaRPr lang="en-US" sz="2800"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9</a:t>
            </a:fld>
            <a:endParaRPr lang="en-US" dirty="0"/>
          </a:p>
        </p:txBody>
      </p:sp>
      <p:sp>
        <p:nvSpPr>
          <p:cNvPr id="5" name="TextBox 4"/>
          <p:cNvSpPr txBox="1"/>
          <p:nvPr/>
        </p:nvSpPr>
        <p:spPr>
          <a:xfrm>
            <a:off x="609600" y="1069848"/>
            <a:ext cx="10972800" cy="5139869"/>
          </a:xfrm>
          <a:prstGeom prst="rect">
            <a:avLst/>
          </a:prstGeom>
          <a:noFill/>
        </p:spPr>
        <p:txBody>
          <a:bodyPr wrap="square" rtlCol="0">
            <a:spAutoFit/>
          </a:bodyPr>
          <a:lstStyle/>
          <a:p>
            <a:r>
              <a:rPr lang="en-US" sz="2000" dirty="0" smtClean="0"/>
              <a:t>Phase 4 – </a:t>
            </a:r>
            <a:r>
              <a:rPr lang="en-US" sz="2000" dirty="0"/>
              <a:t>Congressional and State Legislative </a:t>
            </a:r>
            <a:r>
              <a:rPr lang="en-US" sz="2000" dirty="0" smtClean="0"/>
              <a:t>Districts Collection</a:t>
            </a:r>
            <a:endParaRPr lang="en-US" sz="2000" dirty="0"/>
          </a:p>
          <a:p>
            <a:endParaRPr lang="en-US" sz="2000"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r>
              <a:rPr lang="en-US" dirty="0" smtClean="0"/>
              <a:t>117</a:t>
            </a:r>
            <a:r>
              <a:rPr lang="en-US" baseline="30000" dirty="0" smtClean="0"/>
              <a:t>th</a:t>
            </a:r>
            <a:r>
              <a:rPr lang="en-US" dirty="0" smtClean="0"/>
              <a:t> Congress and 2020 State Legislative Districts</a:t>
            </a:r>
          </a:p>
          <a:p>
            <a:pPr marL="285750" indent="-285750">
              <a:buFont typeface="Arial" panose="020B0604020202020204" pitchFamily="34" charset="0"/>
              <a:buChar char="•"/>
            </a:pPr>
            <a:r>
              <a:rPr lang="en-US" dirty="0" smtClean="0"/>
              <a:t>Evaluating need and ability to collect these changes should many happen between April 2018 and November 2019</a:t>
            </a:r>
          </a:p>
          <a:p>
            <a:pPr marL="285750" indent="-285750">
              <a:buFont typeface="Arial" panose="020B0604020202020204" pitchFamily="34" charset="0"/>
              <a:buChar char="•"/>
            </a:pPr>
            <a:r>
              <a:rPr lang="en-US" dirty="0" smtClean="0"/>
              <a:t>No retabulation or other products produced due to proximity to the decennial census.</a:t>
            </a:r>
          </a:p>
          <a:p>
            <a:endParaRPr lang="en-US" dirty="0"/>
          </a:p>
          <a:p>
            <a:endParaRPr lang="en-US" dirty="0" smtClean="0"/>
          </a:p>
          <a:p>
            <a:endParaRPr lang="en-US" dirty="0" smtClean="0"/>
          </a:p>
          <a:p>
            <a:endParaRPr lang="en-US" dirty="0"/>
          </a:p>
          <a:p>
            <a:endParaRPr lang="en-US" dirty="0" smtClean="0"/>
          </a:p>
        </p:txBody>
      </p:sp>
      <p:pic>
        <p:nvPicPr>
          <p:cNvPr id="3" name="Picture 2"/>
          <p:cNvPicPr>
            <a:picLocks noChangeAspect="1"/>
          </p:cNvPicPr>
          <p:nvPr/>
        </p:nvPicPr>
        <p:blipFill>
          <a:blip r:embed="rId3"/>
          <a:stretch>
            <a:fillRect/>
          </a:stretch>
        </p:blipFill>
        <p:spPr>
          <a:xfrm>
            <a:off x="609600" y="1600200"/>
            <a:ext cx="10918882" cy="1737511"/>
          </a:xfrm>
          <a:prstGeom prst="rect">
            <a:avLst/>
          </a:prstGeom>
        </p:spPr>
      </p:pic>
    </p:spTree>
    <p:extLst>
      <p:ext uri="{BB962C8B-B14F-4D97-AF65-F5344CB8AC3E}">
        <p14:creationId xmlns:p14="http://schemas.microsoft.com/office/powerpoint/2010/main" val="51006057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HAPE_LOCKS" val="198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5A0D5F95330342ADFC096AA346E605" ma:contentTypeVersion="0" ma:contentTypeDescription="Create a new document." ma:contentTypeScope="" ma:versionID="e508c4a8420677104bf99b01667ad0bf">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2AFCAF2-561B-47A5-BE9A-87859CBB849F}"/>
</file>

<file path=customXml/itemProps2.xml><?xml version="1.0" encoding="utf-8"?>
<ds:datastoreItem xmlns:ds="http://schemas.openxmlformats.org/officeDocument/2006/customXml" ds:itemID="{3F6AA962-9B67-4878-A4CD-98193BB93184}"/>
</file>

<file path=customXml/itemProps3.xml><?xml version="1.0" encoding="utf-8"?>
<ds:datastoreItem xmlns:ds="http://schemas.openxmlformats.org/officeDocument/2006/customXml" ds:itemID="{25BB0C47-85C2-4B91-B440-FAEA8B1ECC2D}"/>
</file>

<file path=docProps/app.xml><?xml version="1.0" encoding="utf-8"?>
<Properties xmlns="http://schemas.openxmlformats.org/officeDocument/2006/extended-properties" xmlns:vt="http://schemas.openxmlformats.org/officeDocument/2006/docPropsVTypes">
  <TotalTime>0</TotalTime>
  <Words>688</Words>
  <Application>Microsoft Office PowerPoint</Application>
  <PresentationFormat>Widescreen</PresentationFormat>
  <Paragraphs>180</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MS Mincho</vt:lpstr>
      <vt:lpstr>Arial</vt:lpstr>
      <vt:lpstr>Calibri</vt:lpstr>
      <vt:lpstr>Wingdings</vt:lpstr>
      <vt:lpstr>Office Theme</vt:lpstr>
      <vt:lpstr>Redistricting Data Program</vt:lpstr>
      <vt:lpstr>PowerPoint Presentation</vt:lpstr>
      <vt:lpstr>Redistricting Data Program</vt:lpstr>
      <vt:lpstr>PowerPoint Presentation</vt:lpstr>
      <vt:lpstr>PowerPoint Presentation</vt:lpstr>
      <vt:lpstr>Redistricting Data Program   </vt:lpstr>
      <vt:lpstr>PowerPoint Presentation</vt:lpstr>
      <vt:lpstr>PowerPoint Presentation</vt:lpstr>
      <vt:lpstr>Redistricting Data Program  </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2018-04-04T18:45:37Z</dcterms:created>
  <dcterms:modified xsi:type="dcterms:W3CDTF">2018-04-04T18:46:55Z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0x010100755A0D5F95330342ADFC096AA346E605</vt:lpwstr>
  </property>
</Properties>
</file>