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6"/>
  </p:notesMasterIdLst>
  <p:handoutMasterIdLst>
    <p:handoutMasterId r:id="rId17"/>
  </p:handoutMasterIdLst>
  <p:sldIdLst>
    <p:sldId id="360" r:id="rId6"/>
    <p:sldId id="361" r:id="rId7"/>
    <p:sldId id="363" r:id="rId8"/>
    <p:sldId id="364" r:id="rId9"/>
    <p:sldId id="365" r:id="rId10"/>
    <p:sldId id="366" r:id="rId11"/>
    <p:sldId id="368" r:id="rId12"/>
    <p:sldId id="369" r:id="rId13"/>
    <p:sldId id="370" r:id="rId14"/>
    <p:sldId id="371"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2" pos="384" userDrawn="1">
          <p15:clr>
            <a:srgbClr val="A4A3A4"/>
          </p15:clr>
        </p15:guide>
      </p15:sldGuideLst>
    </p:ext>
    <p:ext uri="{2D200454-40CA-4A62-9FC3-DE9A4176ACB9}">
      <p15:notesGuideLst xmlns:p15="http://schemas.microsoft.com/office/powerpoint/2012/main">
        <p15:guide id="1" orient="horz" pos="1776"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42" autoAdjust="0"/>
  </p:normalViewPr>
  <p:slideViewPr>
    <p:cSldViewPr>
      <p:cViewPr varScale="1">
        <p:scale>
          <a:sx n="80" d="100"/>
          <a:sy n="80" d="100"/>
        </p:scale>
        <p:origin x="754" y="67"/>
      </p:cViewPr>
      <p:guideLst>
        <p:guide orient="horz" pos="432"/>
        <p:guide pos="384"/>
      </p:guideLst>
    </p:cSldViewPr>
  </p:slideViewPr>
  <p:notesTextViewPr>
    <p:cViewPr>
      <p:scale>
        <a:sx n="3" d="2"/>
        <a:sy n="3" d="2"/>
      </p:scale>
      <p:origin x="0" y="0"/>
    </p:cViewPr>
  </p:notesTextViewPr>
  <p:sorterViewPr>
    <p:cViewPr>
      <p:scale>
        <a:sx n="200" d="100"/>
        <a:sy n="200" d="100"/>
      </p:scale>
      <p:origin x="0" y="-1152"/>
    </p:cViewPr>
  </p:sorterViewPr>
  <p:notesViewPr>
    <p:cSldViewPr showGuides="1">
      <p:cViewPr varScale="1">
        <p:scale>
          <a:sx n="69" d="100"/>
          <a:sy n="69" d="100"/>
        </p:scale>
        <p:origin x="3048" y="86"/>
      </p:cViewPr>
      <p:guideLst>
        <p:guide orient="horz" pos="177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14" Type="http://schemas.openxmlformats.org/officeDocument/2006/relationships/slide" Target="slides/slide9.xml"/><Relationship Id="rId9"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440043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40F903A-873C-4C92-95D1-C34E117DE35A}" type="datetimeFigureOut">
              <a:rPr lang="en-US" smtClean="0"/>
              <a:t>3/28/2018</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000"/>
            </a:lvl1pPr>
          </a:lstStyle>
          <a:p>
            <a:fld id="{603B9073-4934-4A18-B03D-7FA2DABDE591}" type="slidenum">
              <a:rPr lang="en-US" smtClean="0"/>
              <a:pPr/>
              <a:t>‹#›</a:t>
            </a:fld>
            <a:endParaRPr lang="en-US" dirty="0"/>
          </a:p>
        </p:txBody>
      </p:sp>
    </p:spTree>
    <p:extLst>
      <p:ext uri="{BB962C8B-B14F-4D97-AF65-F5344CB8AC3E}">
        <p14:creationId xmlns:p14="http://schemas.microsoft.com/office/powerpoint/2010/main" val="2573143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001701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292484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446817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101468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846864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891853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a:solidFill>
                <a:schemeClr val="tx1">
                  <a:lumMod val="75000"/>
                  <a:lumOff val="25000"/>
                </a:schemeClr>
              </a:solidFill>
            </a:endParaRPr>
          </a:p>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68698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pPr marL="171450" indent="-171450">
              <a:buFont typeface="Arial" panose="020B0604020202020204" pitchFamily="34" charset="0"/>
              <a:buChar char="•"/>
            </a:pPr>
            <a:endParaRPr lang="en-US" sz="14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418931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322628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6200"/>
            <a:ext cx="4144962" cy="2332038"/>
          </a:xfrm>
        </p:spPr>
      </p:sp>
      <p:sp>
        <p:nvSpPr>
          <p:cNvPr id="3" name="Notes Placeholder 2"/>
          <p:cNvSpPr>
            <a:spLocks noGrp="1"/>
          </p:cNvSpPr>
          <p:nvPr>
            <p:ph type="body" idx="1"/>
          </p:nvPr>
        </p:nvSpPr>
        <p:spPr>
          <a:xfrm>
            <a:off x="304800" y="2590800"/>
            <a:ext cx="6400800" cy="6008689"/>
          </a:xfrm>
        </p:spPr>
        <p:txBody>
          <a:bodyPr/>
          <a:lstStyle/>
          <a:p>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3401921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6236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354307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00742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1297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227836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93317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1066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331967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3143484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792008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420900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Grp="1" noSelect="1" noRot="1" noMove="1" noResize="1" noEditPoints="1" noAdjustHandles="1" noChangeArrowheads="1" noChangeShapeType="1"/>
          </p:cNvPicPr>
          <p:nvPr userDrawn="1">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a:xfrm>
            <a:off x="304801" y="6243412"/>
            <a:ext cx="3254433" cy="461356"/>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820400" y="6159692"/>
            <a:ext cx="1125543" cy="698308"/>
          </a:xfrm>
          <a:prstGeom prst="rect">
            <a:avLst/>
          </a:prstGeom>
        </p:spPr>
      </p:pic>
    </p:spTree>
    <p:extLst>
      <p:ext uri="{BB962C8B-B14F-4D97-AF65-F5344CB8AC3E}">
        <p14:creationId xmlns:p14="http://schemas.microsoft.com/office/powerpoint/2010/main" val="656180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6" name="Title 1"/>
          <p:cNvSpPr txBox="1">
            <a:spLocks/>
          </p:cNvSpPr>
          <p:nvPr/>
        </p:nvSpPr>
        <p:spPr>
          <a:xfrm>
            <a:off x="457200" y="1841710"/>
            <a:ext cx="10134600" cy="250169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a:lstStyle>
          <a:p>
            <a:pPr algn="l"/>
            <a:r>
              <a:rPr lang="en-US" sz="2800" b="1" dirty="0" smtClean="0">
                <a:solidFill>
                  <a:schemeClr val="tx1">
                    <a:lumMod val="75000"/>
                    <a:lumOff val="25000"/>
                  </a:schemeClr>
                </a:solidFill>
                <a:latin typeface="+mj-lt"/>
              </a:rPr>
              <a:t>Residence Criteria and Residence Situations for the 2020 Census</a:t>
            </a:r>
          </a:p>
          <a:p>
            <a:pPr algn="l"/>
            <a:endParaRPr lang="en-US" sz="2000" b="1" dirty="0" smtClean="0">
              <a:solidFill>
                <a:schemeClr val="tx1">
                  <a:lumMod val="75000"/>
                  <a:lumOff val="25000"/>
                </a:schemeClr>
              </a:solidFill>
              <a:latin typeface="+mj-lt"/>
            </a:endParaRPr>
          </a:p>
          <a:p>
            <a:r>
              <a:rPr lang="en-US" sz="2200" dirty="0">
                <a:solidFill>
                  <a:schemeClr val="tx1">
                    <a:lumMod val="75000"/>
                    <a:lumOff val="25000"/>
                  </a:schemeClr>
                </a:solidFill>
                <a:latin typeface="Calibri" panose="020F0502020204030204" pitchFamily="34" charset="0"/>
              </a:rPr>
              <a:t>2018 State Data Center Annual Training Conference</a:t>
            </a:r>
          </a:p>
          <a:p>
            <a:r>
              <a:rPr lang="en-US" sz="2200" dirty="0">
                <a:solidFill>
                  <a:schemeClr val="tx1">
                    <a:lumMod val="75000"/>
                    <a:lumOff val="25000"/>
                  </a:schemeClr>
                </a:solidFill>
                <a:latin typeface="Calibri" panose="020F0502020204030204" pitchFamily="34" charset="0"/>
              </a:rPr>
              <a:t>April 9, 2018</a:t>
            </a:r>
          </a:p>
          <a:p>
            <a:endParaRPr lang="en-US" altLang="en-US" sz="2200" dirty="0">
              <a:solidFill>
                <a:schemeClr val="tx1">
                  <a:lumMod val="75000"/>
                  <a:lumOff val="25000"/>
                </a:schemeClr>
              </a:solidFill>
              <a:latin typeface="Calibri" panose="020F0502020204030204" pitchFamily="34" charset="0"/>
              <a:cs typeface="Segoe UI" panose="020B0502040204020203" pitchFamily="34" charset="0"/>
            </a:endParaRPr>
          </a:p>
          <a:p>
            <a:r>
              <a:rPr lang="en-US" altLang="en-US" sz="2200" dirty="0">
                <a:solidFill>
                  <a:schemeClr val="tx1">
                    <a:lumMod val="75000"/>
                    <a:lumOff val="25000"/>
                  </a:schemeClr>
                </a:solidFill>
                <a:latin typeface="Calibri" panose="020F0502020204030204" pitchFamily="34" charset="0"/>
                <a:cs typeface="Segoe UI" panose="020B0502040204020203" pitchFamily="34" charset="0"/>
              </a:rPr>
              <a:t>Steven Wilson</a:t>
            </a:r>
          </a:p>
          <a:p>
            <a:r>
              <a:rPr lang="en-US" altLang="en-US" sz="2200" dirty="0">
                <a:solidFill>
                  <a:schemeClr val="tx1">
                    <a:lumMod val="75000"/>
                    <a:lumOff val="25000"/>
                  </a:schemeClr>
                </a:solidFill>
                <a:latin typeface="Calibri" panose="020F0502020204030204" pitchFamily="34" charset="0"/>
                <a:cs typeface="Segoe UI" panose="020B0502040204020203" pitchFamily="34" charset="0"/>
              </a:rPr>
              <a:t>U.S. Census Bureau</a:t>
            </a:r>
            <a:endParaRPr lang="en-US" altLang="en-US" sz="2200" dirty="0">
              <a:solidFill>
                <a:srgbClr val="000000"/>
              </a:solidFill>
              <a:latin typeface="Calibri" panose="020F0502020204030204" pitchFamily="34" charset="0"/>
              <a:cs typeface="Segoe UI" panose="020B0502040204020203" pitchFamily="34" charset="0"/>
            </a:endParaRPr>
          </a:p>
          <a:p>
            <a:pPr algn="l"/>
            <a:endParaRPr lang="en-US" altLang="en-US" sz="2000" dirty="0" smtClean="0">
              <a:solidFill>
                <a:srgbClr val="000000"/>
              </a:solidFill>
              <a:latin typeface="+mn-lt"/>
              <a:cs typeface="Segoe UI" panose="020B0502040204020203" pitchFamily="34" charset="0"/>
            </a:endParaRPr>
          </a:p>
          <a:p>
            <a:pPr algn="l"/>
            <a:endParaRPr lang="en-US" altLang="en-US" sz="2000" dirty="0" smtClean="0">
              <a:solidFill>
                <a:srgbClr val="000000"/>
              </a:solidFill>
              <a:latin typeface="+mn-lt"/>
              <a:cs typeface="Segoe UI" panose="020B0502040204020203" pitchFamily="34" charset="0"/>
            </a:endParaRPr>
          </a:p>
          <a:p>
            <a:pPr algn="l"/>
            <a:endParaRPr lang="en-US" altLang="en-US" sz="2000" dirty="0" smtClean="0">
              <a:solidFill>
                <a:srgbClr val="000000"/>
              </a:solidFill>
              <a:latin typeface="+mn-lt"/>
              <a:cs typeface="Segoe UI" panose="020B0502040204020203" pitchFamily="34" charset="0"/>
            </a:endParaRPr>
          </a:p>
          <a:p>
            <a:pPr algn="l"/>
            <a:endParaRPr lang="en-US" altLang="en-US" dirty="0">
              <a:latin typeface="+mn-lt"/>
            </a:endParaRPr>
          </a:p>
          <a:p>
            <a:pPr algn="l"/>
            <a:endParaRPr lang="en-US" sz="2000" b="1" dirty="0">
              <a:solidFill>
                <a:schemeClr val="tx1">
                  <a:lumMod val="75000"/>
                  <a:lumOff val="25000"/>
                </a:schemeClr>
              </a:solidFill>
              <a:latin typeface="+mj-lt"/>
            </a:endParaRPr>
          </a:p>
          <a:p>
            <a:pPr algn="l"/>
            <a:endParaRPr lang="en-US" sz="2000" b="1" dirty="0" smtClean="0">
              <a:solidFill>
                <a:schemeClr val="tx1">
                  <a:lumMod val="75000"/>
                  <a:lumOff val="25000"/>
                </a:schemeClr>
              </a:solidFill>
              <a:latin typeface="+mj-lt"/>
            </a:endParaRPr>
          </a:p>
        </p:txBody>
      </p:sp>
      <p:sp>
        <p:nvSpPr>
          <p:cNvPr id="5" name="Slide Number Placeholder 4"/>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459715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Content Placeholder 2"/>
          <p:cNvSpPr txBox="1">
            <a:spLocks/>
          </p:cNvSpPr>
          <p:nvPr/>
        </p:nvSpPr>
        <p:spPr>
          <a:xfrm>
            <a:off x="533400" y="2507183"/>
            <a:ext cx="11353800" cy="19050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6600" b="1" dirty="0" smtClean="0">
                <a:solidFill>
                  <a:schemeClr val="accent1">
                    <a:lumMod val="75000"/>
                  </a:schemeClr>
                </a:solidFill>
              </a:rPr>
              <a:t>Questions??</a:t>
            </a:r>
            <a:endParaRPr lang="en-US" sz="6600" dirty="0"/>
          </a:p>
        </p:txBody>
      </p:sp>
      <p:sp>
        <p:nvSpPr>
          <p:cNvPr id="6" name="Title 1"/>
          <p:cNvSpPr txBox="1">
            <a:spLocks/>
          </p:cNvSpPr>
          <p:nvPr/>
        </p:nvSpPr>
        <p:spPr>
          <a:xfrm>
            <a:off x="457200" y="30480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a:lstStyle>
          <a:p>
            <a:pPr algn="l"/>
            <a:r>
              <a:rPr lang="en-US" sz="2400" b="0" dirty="0" smtClean="0">
                <a:latin typeface="+mj-lt"/>
              </a:rPr>
              <a:t>Residence Criteria and Residence Situations for 2020</a:t>
            </a:r>
            <a:r>
              <a:rPr lang="en-US" sz="2400" b="0" dirty="0" smtClean="0">
                <a:solidFill>
                  <a:schemeClr val="tx1">
                    <a:lumMod val="75000"/>
                    <a:lumOff val="25000"/>
                  </a:schemeClr>
                </a:solidFill>
                <a:latin typeface="+mj-lt"/>
              </a:rPr>
              <a:t/>
            </a:r>
            <a:br>
              <a:rPr lang="en-US" sz="2400" b="0" dirty="0" smtClean="0">
                <a:solidFill>
                  <a:schemeClr val="tx1">
                    <a:lumMod val="75000"/>
                    <a:lumOff val="25000"/>
                  </a:schemeClr>
                </a:solidFill>
                <a:latin typeface="+mj-lt"/>
              </a:rPr>
            </a:br>
            <a:endParaRPr lang="en-US" sz="2000" dirty="0">
              <a:solidFill>
                <a:schemeClr val="accent1"/>
              </a:solidFill>
              <a:latin typeface="+mj-lt"/>
            </a:endParaRPr>
          </a:p>
        </p:txBody>
      </p:sp>
      <p:sp>
        <p:nvSpPr>
          <p:cNvPr id="2" name="Slide Number Placeholder 1"/>
          <p:cNvSpPr>
            <a:spLocks noGrp="1"/>
          </p:cNvSpPr>
          <p:nvPr>
            <p:ph type="sldNum" sz="quarter" idx="12"/>
          </p:nvPr>
        </p:nvSpPr>
        <p:spPr/>
        <p:txBody>
          <a:bodyPr/>
          <a:lstStyle/>
          <a:p>
            <a:fld id="{03AE04C5-3085-4F64-BC65-54FE2DBF6EB1}" type="slidenum">
              <a:rPr lang="en-US" smtClean="0"/>
              <a:pPr/>
              <a:t>10</a:t>
            </a:fld>
            <a:endParaRPr lang="en-US" dirty="0"/>
          </a:p>
        </p:txBody>
      </p:sp>
    </p:spTree>
    <p:extLst>
      <p:ext uri="{BB962C8B-B14F-4D97-AF65-F5344CB8AC3E}">
        <p14:creationId xmlns:p14="http://schemas.microsoft.com/office/powerpoint/2010/main" val="3087686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7" name="Title 1"/>
          <p:cNvSpPr txBox="1">
            <a:spLocks/>
          </p:cNvSpPr>
          <p:nvPr/>
        </p:nvSpPr>
        <p:spPr>
          <a:xfrm>
            <a:off x="381000" y="381000"/>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dirty="0" smtClean="0"/>
              <a:t>Residence Criteria and Situations</a:t>
            </a:r>
            <a:br>
              <a:rPr lang="en-US" sz="2400" dirty="0" smtClean="0"/>
            </a:br>
            <a:endParaRPr lang="en-US" sz="2000" dirty="0">
              <a:solidFill>
                <a:schemeClr val="accent1"/>
              </a:solidFill>
            </a:endParaRPr>
          </a:p>
        </p:txBody>
      </p:sp>
      <p:sp>
        <p:nvSpPr>
          <p:cNvPr id="8" name="Content Placeholder 2"/>
          <p:cNvSpPr txBox="1">
            <a:spLocks/>
          </p:cNvSpPr>
          <p:nvPr/>
        </p:nvSpPr>
        <p:spPr>
          <a:xfrm>
            <a:off x="457200" y="1143000"/>
            <a:ext cx="11125200" cy="48307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000" dirty="0" smtClean="0">
                <a:solidFill>
                  <a:schemeClr val="accent1"/>
                </a:solidFill>
              </a:rPr>
              <a:t>Purpose</a:t>
            </a:r>
            <a:endParaRPr lang="en-US" sz="2000" dirty="0" smtClean="0">
              <a:solidFill>
                <a:schemeClr val="tx1">
                  <a:lumMod val="75000"/>
                  <a:lumOff val="25000"/>
                </a:schemeClr>
              </a:solidFill>
            </a:endParaRPr>
          </a:p>
          <a:p>
            <a:pPr marL="0" indent="0">
              <a:buFont typeface="Arial" panose="020B0604020202020204" pitchFamily="34" charset="0"/>
              <a:buNone/>
            </a:pPr>
            <a:r>
              <a:rPr lang="en-US" sz="1600" dirty="0" smtClean="0">
                <a:solidFill>
                  <a:schemeClr val="tx1">
                    <a:lumMod val="75000"/>
                    <a:lumOff val="25000"/>
                  </a:schemeClr>
                </a:solidFill>
              </a:rPr>
              <a:t>The goal of the Decennial Census is to count everyone once, only once, and in the right place. </a:t>
            </a:r>
          </a:p>
          <a:p>
            <a:pPr marL="0" indent="0">
              <a:buFont typeface="Arial" panose="020B0604020202020204" pitchFamily="34" charset="0"/>
              <a:buNone/>
            </a:pPr>
            <a:endParaRPr lang="en-US" sz="1000" dirty="0" smtClean="0">
              <a:solidFill>
                <a:schemeClr val="tx1">
                  <a:lumMod val="75000"/>
                  <a:lumOff val="25000"/>
                </a:schemeClr>
              </a:solidFill>
            </a:endParaRPr>
          </a:p>
          <a:p>
            <a:pPr marL="0" indent="0">
              <a:buFont typeface="Arial" panose="020B0604020202020204" pitchFamily="34" charset="0"/>
              <a:buNone/>
            </a:pPr>
            <a:r>
              <a:rPr lang="en-US" sz="1600" dirty="0" smtClean="0">
                <a:solidFill>
                  <a:schemeClr val="tx1">
                    <a:lumMod val="75000"/>
                    <a:lumOff val="25000"/>
                  </a:schemeClr>
                </a:solidFill>
              </a:rPr>
              <a:t>The Residence Criteria and Situations support the Decennial Census by providing guidance on:</a:t>
            </a:r>
          </a:p>
          <a:p>
            <a:pPr marL="347472" lvl="1" indent="-347472">
              <a:buFont typeface="Arial" panose="020B0604020202020204" pitchFamily="34" charset="0"/>
              <a:buChar char="•"/>
            </a:pPr>
            <a:r>
              <a:rPr lang="en-US" sz="1600" dirty="0" smtClean="0">
                <a:solidFill>
                  <a:schemeClr val="tx1">
                    <a:lumMod val="75000"/>
                    <a:lumOff val="25000"/>
                  </a:schemeClr>
                </a:solidFill>
              </a:rPr>
              <a:t>Who should be counted</a:t>
            </a:r>
          </a:p>
          <a:p>
            <a:pPr marL="347472" lvl="1" indent="-347472">
              <a:buFont typeface="Arial" panose="020B0604020202020204" pitchFamily="34" charset="0"/>
              <a:buChar char="•"/>
            </a:pPr>
            <a:r>
              <a:rPr lang="en-US" sz="1600" dirty="0" smtClean="0">
                <a:solidFill>
                  <a:schemeClr val="tx1">
                    <a:lumMod val="75000"/>
                    <a:lumOff val="25000"/>
                  </a:schemeClr>
                </a:solidFill>
              </a:rPr>
              <a:t>Where they should be counted</a:t>
            </a:r>
          </a:p>
          <a:p>
            <a:pPr lvl="1">
              <a:buFont typeface="Arial" panose="020B0604020202020204" pitchFamily="34" charset="0"/>
              <a:buChar char="•"/>
            </a:pPr>
            <a:endParaRPr lang="en-US" sz="1600" dirty="0" smtClean="0">
              <a:solidFill>
                <a:schemeClr val="tx1">
                  <a:lumMod val="75000"/>
                  <a:lumOff val="25000"/>
                </a:schemeClr>
              </a:solidFill>
            </a:endParaRPr>
          </a:p>
          <a:p>
            <a:pPr marL="0" indent="0">
              <a:buFont typeface="Arial" panose="020B0604020202020204" pitchFamily="34" charset="0"/>
              <a:buNone/>
            </a:pPr>
            <a:r>
              <a:rPr lang="en-US" sz="2000" dirty="0" smtClean="0">
                <a:solidFill>
                  <a:schemeClr val="accent1"/>
                </a:solidFill>
              </a:rPr>
              <a:t>Census Act of 1790</a:t>
            </a:r>
          </a:p>
          <a:p>
            <a:pPr marL="0" indent="0">
              <a:buFont typeface="Arial" panose="020B0604020202020204" pitchFamily="34" charset="0"/>
              <a:buNone/>
            </a:pPr>
            <a:r>
              <a:rPr lang="en-US" sz="1600" dirty="0" smtClean="0">
                <a:solidFill>
                  <a:schemeClr val="tx1">
                    <a:lumMod val="75000"/>
                    <a:lumOff val="25000"/>
                  </a:schemeClr>
                </a:solidFill>
              </a:rPr>
              <a:t>The Decennial Census Residence Criteria and Situations are rooted in the </a:t>
            </a:r>
            <a:r>
              <a:rPr lang="en-US" sz="1600" b="1" dirty="0" smtClean="0">
                <a:solidFill>
                  <a:schemeClr val="tx1">
                    <a:lumMod val="75000"/>
                    <a:lumOff val="25000"/>
                  </a:schemeClr>
                </a:solidFill>
              </a:rPr>
              <a:t>Census Act of 1790</a:t>
            </a:r>
            <a:r>
              <a:rPr lang="en-US" sz="1600" dirty="0" smtClean="0">
                <a:solidFill>
                  <a:schemeClr val="tx1">
                    <a:lumMod val="75000"/>
                    <a:lumOff val="25000"/>
                  </a:schemeClr>
                </a:solidFill>
              </a:rPr>
              <a:t>, which established the concept of “usual residence” to determine where people were to be counted.</a:t>
            </a:r>
          </a:p>
          <a:p>
            <a:r>
              <a:rPr lang="en-US" sz="1600" dirty="0" smtClean="0">
                <a:solidFill>
                  <a:schemeClr val="tx1">
                    <a:lumMod val="75000"/>
                    <a:lumOff val="25000"/>
                  </a:schemeClr>
                </a:solidFill>
              </a:rPr>
              <a:t>“Usual Residence” is defined as where a person lives and sleeps most of the time.</a:t>
            </a:r>
          </a:p>
          <a:p>
            <a:r>
              <a:rPr lang="en-US" sz="1600" dirty="0" smtClean="0">
                <a:solidFill>
                  <a:schemeClr val="tx1">
                    <a:lumMod val="75000"/>
                    <a:lumOff val="25000"/>
                  </a:schemeClr>
                </a:solidFill>
              </a:rPr>
              <a:t>The Act included a provision for counting people who are temporarily absent, which allows for the count of federally affiliated personnel overseas.</a:t>
            </a:r>
          </a:p>
          <a:p>
            <a:pPr marL="0" indent="0">
              <a:buFont typeface="Arial" panose="020B0604020202020204" pitchFamily="34" charset="0"/>
              <a:buNone/>
            </a:pPr>
            <a:endParaRPr lang="en-US" sz="1600" dirty="0" smtClean="0"/>
          </a:p>
          <a:p>
            <a:pPr marL="0" indent="0">
              <a:buFont typeface="Arial" panose="020B0604020202020204" pitchFamily="34" charset="0"/>
              <a:buNone/>
            </a:pPr>
            <a:r>
              <a:rPr lang="en-US" sz="1600" dirty="0" smtClean="0"/>
              <a:t>Title 13 gives the Census Bureau director the authority to apply the residence criteria for the Decennial Census.</a:t>
            </a:r>
          </a:p>
          <a:p>
            <a:pPr marL="0" indent="0">
              <a:buFont typeface="Arial" panose="020B0604020202020204" pitchFamily="34" charset="0"/>
              <a:buNone/>
            </a:pPr>
            <a:endParaRPr lang="en-US" sz="1600" dirty="0" smtClean="0">
              <a:solidFill>
                <a:schemeClr val="tx1">
                  <a:lumMod val="75000"/>
                  <a:lumOff val="25000"/>
                </a:schemeClr>
              </a:solidFill>
            </a:endParaRPr>
          </a:p>
          <a:p>
            <a:pPr marL="0" indent="0">
              <a:buFont typeface="Arial" panose="020B0604020202020204" pitchFamily="34" charset="0"/>
              <a:buNone/>
            </a:pPr>
            <a:endParaRPr lang="en-US" sz="1600" dirty="0">
              <a:solidFill>
                <a:schemeClr val="tx1">
                  <a:lumMod val="75000"/>
                  <a:lumOff val="25000"/>
                </a:schemeClr>
              </a:solidFill>
            </a:endParaRPr>
          </a:p>
        </p:txBody>
      </p:sp>
      <p:sp>
        <p:nvSpPr>
          <p:cNvPr id="2" name="Slide Number Placeholder 1"/>
          <p:cNvSpPr>
            <a:spLocks noGrp="1"/>
          </p:cNvSpPr>
          <p:nvPr>
            <p:ph type="sldNum" sz="quarter" idx="12"/>
          </p:nvPr>
        </p:nvSpPr>
        <p:spPr/>
        <p:txBody>
          <a:bodyPr/>
          <a:lstStyle/>
          <a:p>
            <a:fld id="{03AE04C5-3085-4F64-BC65-54FE2DBF6EB1}" type="slidenum">
              <a:rPr lang="en-US" smtClean="0"/>
              <a:pPr/>
              <a:t>2</a:t>
            </a:fld>
            <a:endParaRPr lang="en-US" dirty="0"/>
          </a:p>
        </p:txBody>
      </p:sp>
    </p:spTree>
    <p:extLst>
      <p:ext uri="{BB962C8B-B14F-4D97-AF65-F5344CB8AC3E}">
        <p14:creationId xmlns:p14="http://schemas.microsoft.com/office/powerpoint/2010/main" val="39314362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Content Placeholder 2"/>
          <p:cNvSpPr txBox="1">
            <a:spLocks/>
          </p:cNvSpPr>
          <p:nvPr/>
        </p:nvSpPr>
        <p:spPr>
          <a:xfrm>
            <a:off x="381000" y="1524000"/>
            <a:ext cx="11353800" cy="177746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Bef>
                <a:spcPts val="384"/>
              </a:spcBef>
              <a:buFont typeface="Arial" panose="020B0604020202020204" pitchFamily="34" charset="0"/>
              <a:buNone/>
            </a:pPr>
            <a:r>
              <a:rPr lang="en-US" sz="2000" dirty="0" smtClean="0">
                <a:solidFill>
                  <a:schemeClr val="accent1"/>
                </a:solidFill>
              </a:rPr>
              <a:t>Apportionment</a:t>
            </a:r>
            <a:endParaRPr lang="en-US" sz="2000" dirty="0" smtClean="0">
              <a:solidFill>
                <a:schemeClr val="tx1">
                  <a:lumMod val="75000"/>
                  <a:lumOff val="25000"/>
                </a:schemeClr>
              </a:solidFill>
            </a:endParaRPr>
          </a:p>
          <a:p>
            <a:pPr>
              <a:spcBef>
                <a:spcPts val="384"/>
              </a:spcBef>
            </a:pPr>
            <a:r>
              <a:rPr lang="en-US" sz="1600" dirty="0" smtClean="0">
                <a:solidFill>
                  <a:schemeClr val="tx1">
                    <a:lumMod val="75000"/>
                    <a:lumOff val="25000"/>
                  </a:schemeClr>
                </a:solidFill>
              </a:rPr>
              <a:t>Apportionment is the process of dividing the 435 seats in the U.S. House of Representatives among the 50 states.</a:t>
            </a:r>
          </a:p>
          <a:p>
            <a:pPr>
              <a:spcBef>
                <a:spcPts val="384"/>
              </a:spcBef>
            </a:pPr>
            <a:r>
              <a:rPr lang="en-US" sz="1600" dirty="0" smtClean="0">
                <a:solidFill>
                  <a:schemeClr val="tx1">
                    <a:lumMod val="75000"/>
                    <a:lumOff val="25000"/>
                  </a:schemeClr>
                </a:solidFill>
              </a:rPr>
              <a:t>The </a:t>
            </a:r>
            <a:r>
              <a:rPr lang="en-US" sz="1600" b="1" i="1" dirty="0" smtClean="0">
                <a:solidFill>
                  <a:schemeClr val="tx1">
                    <a:lumMod val="75000"/>
                    <a:lumOff val="25000"/>
                  </a:schemeClr>
                </a:solidFill>
              </a:rPr>
              <a:t>apportionment population</a:t>
            </a:r>
            <a:r>
              <a:rPr lang="en-US" sz="1600" dirty="0" smtClean="0">
                <a:solidFill>
                  <a:schemeClr val="tx1">
                    <a:lumMod val="75000"/>
                    <a:lumOff val="25000"/>
                  </a:schemeClr>
                </a:solidFill>
              </a:rPr>
              <a:t> consists of the resident population of the 50 states plus overseas federal employees (military and civilian) and their dependents living with them – and only requires state population counts.</a:t>
            </a:r>
          </a:p>
        </p:txBody>
      </p:sp>
      <p:sp>
        <p:nvSpPr>
          <p:cNvPr id="6" name="Title 1"/>
          <p:cNvSpPr txBox="1">
            <a:spLocks/>
          </p:cNvSpPr>
          <p:nvPr/>
        </p:nvSpPr>
        <p:spPr>
          <a:xfrm>
            <a:off x="381000" y="381000"/>
            <a:ext cx="11049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a:lstStyle>
          <a:p>
            <a:pPr algn="l"/>
            <a:r>
              <a:rPr lang="en-US" sz="2400" b="0" dirty="0" smtClean="0">
                <a:latin typeface="+mj-lt"/>
              </a:rPr>
              <a:t>Residence Criteria and Situations</a:t>
            </a:r>
            <a:br>
              <a:rPr lang="en-US" sz="2400" b="0" dirty="0" smtClean="0">
                <a:latin typeface="+mj-lt"/>
              </a:rPr>
            </a:br>
            <a:r>
              <a:rPr lang="en-US" sz="2000" b="0" dirty="0" smtClean="0">
                <a:solidFill>
                  <a:schemeClr val="accent1"/>
                </a:solidFill>
                <a:latin typeface="+mj-lt"/>
              </a:rPr>
              <a:t>Apportionment and Redistricting</a:t>
            </a:r>
            <a:endParaRPr lang="en-US" sz="2000" b="0" dirty="0">
              <a:solidFill>
                <a:schemeClr val="accent1"/>
              </a:solidFill>
              <a:latin typeface="+mj-lt"/>
            </a:endParaRPr>
          </a:p>
        </p:txBody>
      </p:sp>
      <p:sp>
        <p:nvSpPr>
          <p:cNvPr id="7" name="Content Placeholder 2"/>
          <p:cNvSpPr txBox="1">
            <a:spLocks/>
          </p:cNvSpPr>
          <p:nvPr/>
        </p:nvSpPr>
        <p:spPr>
          <a:xfrm>
            <a:off x="401782" y="3352800"/>
            <a:ext cx="11049000" cy="2133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smtClean="0">
                <a:solidFill>
                  <a:schemeClr val="accent1"/>
                </a:solidFill>
                <a:latin typeface="+mj-lt"/>
              </a:rPr>
              <a:t>Redistricting</a:t>
            </a:r>
          </a:p>
          <a:p>
            <a:pPr>
              <a:buFont typeface="Arial" panose="020B0604020202020204" pitchFamily="34" charset="0"/>
              <a:buChar char="•"/>
            </a:pPr>
            <a:r>
              <a:rPr lang="en-US" sz="1600" dirty="0">
                <a:solidFill>
                  <a:schemeClr val="tx1">
                    <a:lumMod val="75000"/>
                    <a:lumOff val="25000"/>
                  </a:schemeClr>
                </a:solidFill>
              </a:rPr>
              <a:t>Redistricting is the process of revising the geographic boundaries of congressional, state legislative, or other district boundaries so that residents have a fair and equal share in the way they are governed</a:t>
            </a:r>
            <a:r>
              <a:rPr lang="en-US" sz="1600" dirty="0" smtClean="0">
                <a:solidFill>
                  <a:schemeClr val="tx1">
                    <a:lumMod val="75000"/>
                    <a:lumOff val="25000"/>
                  </a:schemeClr>
                </a:solidFill>
              </a:rPr>
              <a:t>.</a:t>
            </a:r>
          </a:p>
          <a:p>
            <a:pPr>
              <a:buFont typeface="Arial" panose="020B0604020202020204" pitchFamily="34" charset="0"/>
              <a:buChar char="•"/>
            </a:pPr>
            <a:r>
              <a:rPr lang="en-US" sz="1600" dirty="0" smtClean="0">
                <a:solidFill>
                  <a:schemeClr val="tx1">
                    <a:lumMod val="75000"/>
                    <a:lumOff val="25000"/>
                  </a:schemeClr>
                </a:solidFill>
              </a:rPr>
              <a:t>Public Law 94-171 requires the Census Bureau to provide redistricting data to the 50 states.</a:t>
            </a:r>
          </a:p>
          <a:p>
            <a:pPr>
              <a:buFont typeface="Arial" panose="020B0604020202020204" pitchFamily="34" charset="0"/>
              <a:buChar char="•"/>
            </a:pPr>
            <a:r>
              <a:rPr lang="en-US" sz="1600" dirty="0" smtClean="0">
                <a:solidFill>
                  <a:schemeClr val="tx1">
                    <a:lumMod val="75000"/>
                    <a:lumOff val="25000"/>
                  </a:schemeClr>
                </a:solidFill>
              </a:rPr>
              <a:t>Redistricting data files are based on the </a:t>
            </a:r>
            <a:r>
              <a:rPr lang="en-US" sz="1600" b="1" i="1" dirty="0" smtClean="0">
                <a:solidFill>
                  <a:schemeClr val="tx1">
                    <a:lumMod val="75000"/>
                    <a:lumOff val="25000"/>
                  </a:schemeClr>
                </a:solidFill>
              </a:rPr>
              <a:t>resident population </a:t>
            </a:r>
            <a:r>
              <a:rPr lang="en-US" sz="1600" dirty="0" smtClean="0">
                <a:solidFill>
                  <a:schemeClr val="tx1">
                    <a:lumMod val="75000"/>
                    <a:lumOff val="25000"/>
                  </a:schemeClr>
                </a:solidFill>
              </a:rPr>
              <a:t>which has not included any component of the overseas federal employee population.</a:t>
            </a:r>
          </a:p>
          <a:p>
            <a:endParaRPr lang="en-US" dirty="0" smtClean="0"/>
          </a:p>
          <a:p>
            <a:pPr marL="457200" lvl="1" indent="0">
              <a:buFont typeface="Wingdings" panose="05000000000000000000" pitchFamily="2" charset="2"/>
              <a:buNone/>
            </a:pPr>
            <a:endParaRPr lang="en-US" dirty="0"/>
          </a:p>
        </p:txBody>
      </p:sp>
      <p:sp>
        <p:nvSpPr>
          <p:cNvPr id="2" name="Slide Number Placeholder 1"/>
          <p:cNvSpPr>
            <a:spLocks noGrp="1"/>
          </p:cNvSpPr>
          <p:nvPr>
            <p:ph type="sldNum" sz="quarter" idx="12"/>
          </p:nvPr>
        </p:nvSpPr>
        <p:spPr/>
        <p:txBody>
          <a:bodyPr/>
          <a:lstStyle/>
          <a:p>
            <a:fld id="{03AE04C5-3085-4F64-BC65-54FE2DBF6EB1}" type="slidenum">
              <a:rPr lang="en-US" smtClean="0"/>
              <a:pPr/>
              <a:t>3</a:t>
            </a:fld>
            <a:endParaRPr lang="en-US" dirty="0"/>
          </a:p>
        </p:txBody>
      </p:sp>
    </p:spTree>
    <p:extLst>
      <p:ext uri="{BB962C8B-B14F-4D97-AF65-F5344CB8AC3E}">
        <p14:creationId xmlns:p14="http://schemas.microsoft.com/office/powerpoint/2010/main" val="1697796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Title 1"/>
          <p:cNvSpPr txBox="1">
            <a:spLocks/>
          </p:cNvSpPr>
          <p:nvPr/>
        </p:nvSpPr>
        <p:spPr>
          <a:xfrm>
            <a:off x="381000" y="457200"/>
            <a:ext cx="10922924"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dirty="0" smtClean="0"/>
              <a:t>Residence Criteria and Situations</a:t>
            </a:r>
            <a:r>
              <a:rPr lang="en-US" sz="2400" dirty="0" smtClean="0">
                <a:solidFill>
                  <a:schemeClr val="tx1">
                    <a:lumMod val="75000"/>
                    <a:lumOff val="25000"/>
                  </a:schemeClr>
                </a:solidFill>
              </a:rPr>
              <a:t/>
            </a:r>
            <a:br>
              <a:rPr lang="en-US" sz="2400" dirty="0" smtClean="0">
                <a:solidFill>
                  <a:schemeClr val="tx1">
                    <a:lumMod val="75000"/>
                    <a:lumOff val="25000"/>
                  </a:schemeClr>
                </a:solidFill>
              </a:rPr>
            </a:br>
            <a:r>
              <a:rPr lang="en-US" sz="2000" dirty="0" smtClean="0">
                <a:solidFill>
                  <a:schemeClr val="accent1"/>
                </a:solidFill>
              </a:rPr>
              <a:t>Reviewing the Residence Criteria and Situations for 2020</a:t>
            </a:r>
            <a:endParaRPr lang="en-US" sz="2000" dirty="0">
              <a:solidFill>
                <a:schemeClr val="accent1"/>
              </a:solidFill>
            </a:endParaRPr>
          </a:p>
        </p:txBody>
      </p:sp>
      <p:sp>
        <p:nvSpPr>
          <p:cNvPr id="6" name="Content Placeholder 2"/>
          <p:cNvSpPr txBox="1">
            <a:spLocks/>
          </p:cNvSpPr>
          <p:nvPr/>
        </p:nvSpPr>
        <p:spPr>
          <a:xfrm>
            <a:off x="381000" y="1219200"/>
            <a:ext cx="111252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dirty="0" smtClean="0">
                <a:solidFill>
                  <a:schemeClr val="tx1">
                    <a:lumMod val="75000"/>
                    <a:lumOff val="25000"/>
                  </a:schemeClr>
                </a:solidFill>
              </a:rPr>
              <a:t>A working group was convened in 2014 to conduct a review of the Residence Criteria and Situations.</a:t>
            </a:r>
          </a:p>
          <a:p>
            <a:r>
              <a:rPr lang="en-US" sz="1600" dirty="0" smtClean="0">
                <a:solidFill>
                  <a:schemeClr val="tx1">
                    <a:lumMod val="75000"/>
                    <a:lumOff val="25000"/>
                  </a:schemeClr>
                </a:solidFill>
              </a:rPr>
              <a:t>A Federal Register (FR) notice was issued in May 2015 that gave the public an opportunity to review the 2010 Residence Criteria and Situations and provide written comments.</a:t>
            </a:r>
          </a:p>
          <a:p>
            <a:r>
              <a:rPr lang="en-US" sz="1600" dirty="0" smtClean="0">
                <a:solidFill>
                  <a:schemeClr val="tx1">
                    <a:lumMod val="75000"/>
                    <a:lumOff val="25000"/>
                  </a:schemeClr>
                </a:solidFill>
              </a:rPr>
              <a:t>Key stakeholders were contacted about the FR notice, such as:</a:t>
            </a:r>
          </a:p>
          <a:p>
            <a:pPr marL="740664" lvl="2" indent="-283464"/>
            <a:r>
              <a:rPr lang="en-US" sz="1600" dirty="0" smtClean="0">
                <a:solidFill>
                  <a:schemeClr val="tx1">
                    <a:lumMod val="75000"/>
                    <a:lumOff val="25000"/>
                  </a:schemeClr>
                </a:solidFill>
              </a:rPr>
              <a:t>U.S. Congressional offices and Governors’ offices</a:t>
            </a:r>
          </a:p>
          <a:p>
            <a:pPr marL="740664" lvl="2" indent="-283464"/>
            <a:r>
              <a:rPr lang="en-US" sz="1600" dirty="0" smtClean="0">
                <a:solidFill>
                  <a:schemeClr val="tx1">
                    <a:lumMod val="75000"/>
                    <a:lumOff val="25000"/>
                  </a:schemeClr>
                </a:solidFill>
              </a:rPr>
              <a:t>House Oversight and Government Reform Committee</a:t>
            </a:r>
          </a:p>
          <a:p>
            <a:pPr marL="740664" lvl="2" indent="-283464"/>
            <a:r>
              <a:rPr lang="en-US" sz="1600" dirty="0" smtClean="0">
                <a:solidFill>
                  <a:schemeClr val="tx1">
                    <a:lumMod val="75000"/>
                    <a:lumOff val="25000"/>
                  </a:schemeClr>
                </a:solidFill>
              </a:rPr>
              <a:t>Congressional Black Caucus</a:t>
            </a:r>
          </a:p>
          <a:p>
            <a:pPr marL="740664" lvl="2" indent="-283464"/>
            <a:r>
              <a:rPr lang="en-US" sz="1600" dirty="0" smtClean="0">
                <a:solidFill>
                  <a:schemeClr val="tx1">
                    <a:lumMod val="75000"/>
                    <a:lumOff val="25000"/>
                  </a:schemeClr>
                </a:solidFill>
              </a:rPr>
              <a:t>National Conference of State Legislatures</a:t>
            </a:r>
          </a:p>
          <a:p>
            <a:r>
              <a:rPr lang="en-US" sz="1600" dirty="0" smtClean="0">
                <a:solidFill>
                  <a:schemeClr val="tx1">
                    <a:lumMod val="75000"/>
                    <a:lumOff val="25000"/>
                  </a:schemeClr>
                </a:solidFill>
              </a:rPr>
              <a:t>There were </a:t>
            </a:r>
            <a:r>
              <a:rPr lang="en-US" sz="1600" b="1" dirty="0" smtClean="0">
                <a:solidFill>
                  <a:schemeClr val="tx1">
                    <a:lumMod val="75000"/>
                    <a:lumOff val="25000"/>
                  </a:schemeClr>
                </a:solidFill>
              </a:rPr>
              <a:t>262</a:t>
            </a:r>
            <a:r>
              <a:rPr lang="en-US" sz="1600" dirty="0" smtClean="0">
                <a:solidFill>
                  <a:schemeClr val="tx1">
                    <a:lumMod val="75000"/>
                    <a:lumOff val="25000"/>
                  </a:schemeClr>
                </a:solidFill>
              </a:rPr>
              <a:t> comments received on the 2010 Residence Criteria and Situations.</a:t>
            </a:r>
          </a:p>
          <a:p>
            <a:pPr lvl="1">
              <a:buFont typeface="Arial" panose="020B0604020202020204" pitchFamily="34" charset="0"/>
              <a:buChar char="•"/>
            </a:pPr>
            <a:r>
              <a:rPr lang="en-US" sz="1600" b="1" dirty="0" smtClean="0">
                <a:solidFill>
                  <a:schemeClr val="tx1">
                    <a:lumMod val="75000"/>
                    <a:lumOff val="25000"/>
                  </a:schemeClr>
                </a:solidFill>
              </a:rPr>
              <a:t>162</a:t>
            </a:r>
            <a:r>
              <a:rPr lang="en-US" sz="1600" dirty="0" smtClean="0">
                <a:solidFill>
                  <a:schemeClr val="tx1">
                    <a:lumMod val="75000"/>
                    <a:lumOff val="25000"/>
                  </a:schemeClr>
                </a:solidFill>
              </a:rPr>
              <a:t> commented on where prisoners were counted, with </a:t>
            </a:r>
            <a:r>
              <a:rPr lang="en-US" sz="1600" b="1" dirty="0" smtClean="0">
                <a:solidFill>
                  <a:schemeClr val="tx1">
                    <a:lumMod val="75000"/>
                    <a:lumOff val="25000"/>
                  </a:schemeClr>
                </a:solidFill>
              </a:rPr>
              <a:t>156 </a:t>
            </a:r>
            <a:r>
              <a:rPr lang="en-US" sz="1600" dirty="0" smtClean="0">
                <a:solidFill>
                  <a:schemeClr val="tx1">
                    <a:lumMod val="75000"/>
                    <a:lumOff val="25000"/>
                  </a:schemeClr>
                </a:solidFill>
              </a:rPr>
              <a:t>of them saying that prisoners should be counted at their home or pre-incarceration address.</a:t>
            </a:r>
          </a:p>
          <a:p>
            <a:pPr lvl="1">
              <a:buFont typeface="Arial" panose="020B0604020202020204" pitchFamily="34" charset="0"/>
              <a:buChar char="•"/>
            </a:pPr>
            <a:r>
              <a:rPr lang="en-US" sz="1600" b="1" dirty="0" smtClean="0">
                <a:solidFill>
                  <a:schemeClr val="tx1">
                    <a:lumMod val="75000"/>
                    <a:lumOff val="25000"/>
                  </a:schemeClr>
                </a:solidFill>
              </a:rPr>
              <a:t>87 </a:t>
            </a:r>
            <a:r>
              <a:rPr lang="en-US" sz="1600" dirty="0" smtClean="0">
                <a:solidFill>
                  <a:schemeClr val="tx1">
                    <a:lumMod val="75000"/>
                    <a:lumOff val="25000"/>
                  </a:schemeClr>
                </a:solidFill>
              </a:rPr>
              <a:t>commented on where deployed military were counted, with all </a:t>
            </a:r>
            <a:r>
              <a:rPr lang="en-US" sz="1600" b="1" dirty="0" smtClean="0">
                <a:solidFill>
                  <a:schemeClr val="tx1">
                    <a:lumMod val="75000"/>
                    <a:lumOff val="25000"/>
                  </a:schemeClr>
                </a:solidFill>
              </a:rPr>
              <a:t>87</a:t>
            </a:r>
            <a:r>
              <a:rPr lang="en-US" sz="1600" dirty="0" smtClean="0">
                <a:solidFill>
                  <a:schemeClr val="tx1">
                    <a:lumMod val="75000"/>
                    <a:lumOff val="25000"/>
                  </a:schemeClr>
                </a:solidFill>
              </a:rPr>
              <a:t> advocating for including them in the resident population and treating them the same as “people temporarily away for work.”</a:t>
            </a:r>
          </a:p>
          <a:p>
            <a:pPr lvl="1">
              <a:buFont typeface="Arial" panose="020B0604020202020204" pitchFamily="34" charset="0"/>
              <a:buChar char="•"/>
            </a:pPr>
            <a:r>
              <a:rPr lang="en-US" sz="1600" b="1" dirty="0" smtClean="0">
                <a:solidFill>
                  <a:schemeClr val="tx1">
                    <a:lumMod val="75000"/>
                    <a:lumOff val="25000"/>
                  </a:schemeClr>
                </a:solidFill>
              </a:rPr>
              <a:t>13</a:t>
            </a:r>
            <a:r>
              <a:rPr lang="en-US" sz="1600" dirty="0" smtClean="0">
                <a:solidFill>
                  <a:schemeClr val="tx1">
                    <a:lumMod val="75000"/>
                    <a:lumOff val="25000"/>
                  </a:schemeClr>
                </a:solidFill>
              </a:rPr>
              <a:t> comments were received on other topics, such as  group homes for juveniles, non-correctional residential treatment centers for juveniles, and boarding school students.</a:t>
            </a:r>
          </a:p>
          <a:p>
            <a:pPr lvl="2"/>
            <a:endParaRPr lang="en-US" sz="1600" dirty="0" smtClean="0">
              <a:solidFill>
                <a:schemeClr val="tx1">
                  <a:lumMod val="75000"/>
                  <a:lumOff val="25000"/>
                </a:schemeClr>
              </a:solidFill>
            </a:endParaRPr>
          </a:p>
          <a:p>
            <a:pPr lvl="2"/>
            <a:endParaRPr lang="en-US" sz="1600" dirty="0" smtClean="0"/>
          </a:p>
          <a:p>
            <a:pPr marL="457200" lvl="1" indent="0">
              <a:buFont typeface="Arial" panose="020B0604020202020204" pitchFamily="34" charset="0"/>
              <a:buNone/>
            </a:pPr>
            <a:endParaRPr lang="en-US" dirty="0" smtClean="0"/>
          </a:p>
        </p:txBody>
      </p:sp>
      <p:sp>
        <p:nvSpPr>
          <p:cNvPr id="2" name="Slide Number Placeholder 1"/>
          <p:cNvSpPr>
            <a:spLocks noGrp="1"/>
          </p:cNvSpPr>
          <p:nvPr>
            <p:ph type="sldNum" sz="quarter" idx="12"/>
          </p:nvPr>
        </p:nvSpPr>
        <p:spPr/>
        <p:txBody>
          <a:bodyPr/>
          <a:lstStyle/>
          <a:p>
            <a:fld id="{03AE04C5-3085-4F64-BC65-54FE2DBF6EB1}" type="slidenum">
              <a:rPr lang="en-US" smtClean="0"/>
              <a:pPr/>
              <a:t>4</a:t>
            </a:fld>
            <a:endParaRPr lang="en-US" dirty="0"/>
          </a:p>
        </p:txBody>
      </p:sp>
    </p:spTree>
    <p:extLst>
      <p:ext uri="{BB962C8B-B14F-4D97-AF65-F5344CB8AC3E}">
        <p14:creationId xmlns:p14="http://schemas.microsoft.com/office/powerpoint/2010/main" val="531907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Title 1"/>
          <p:cNvSpPr txBox="1">
            <a:spLocks/>
          </p:cNvSpPr>
          <p:nvPr/>
        </p:nvSpPr>
        <p:spPr>
          <a:xfrm>
            <a:off x="380999" y="381000"/>
            <a:ext cx="10848109"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smtClean="0"/>
              <a:t>Residence Criteria and Situations</a:t>
            </a:r>
            <a:r>
              <a:rPr lang="en-US" sz="2400" smtClean="0">
                <a:solidFill>
                  <a:schemeClr val="tx1">
                    <a:lumMod val="75000"/>
                    <a:lumOff val="25000"/>
                  </a:schemeClr>
                </a:solidFill>
              </a:rPr>
              <a:t/>
            </a:r>
            <a:br>
              <a:rPr lang="en-US" sz="2400" smtClean="0">
                <a:solidFill>
                  <a:schemeClr val="tx1">
                    <a:lumMod val="75000"/>
                    <a:lumOff val="25000"/>
                  </a:schemeClr>
                </a:solidFill>
              </a:rPr>
            </a:br>
            <a:r>
              <a:rPr lang="en-US" sz="2000" smtClean="0">
                <a:solidFill>
                  <a:schemeClr val="accent1"/>
                </a:solidFill>
              </a:rPr>
              <a:t>Reviewing the Residence Criteria and Situations for 2020</a:t>
            </a:r>
            <a:endParaRPr lang="en-US" sz="2000" dirty="0">
              <a:solidFill>
                <a:schemeClr val="accent1"/>
              </a:solidFill>
            </a:endParaRPr>
          </a:p>
        </p:txBody>
      </p:sp>
      <p:sp>
        <p:nvSpPr>
          <p:cNvPr id="6" name="Content Placeholder 2"/>
          <p:cNvSpPr txBox="1">
            <a:spLocks/>
          </p:cNvSpPr>
          <p:nvPr/>
        </p:nvSpPr>
        <p:spPr>
          <a:xfrm>
            <a:off x="381000" y="1219200"/>
            <a:ext cx="110490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sz="1600" dirty="0" smtClean="0">
              <a:solidFill>
                <a:schemeClr val="tx1">
                  <a:lumMod val="75000"/>
                  <a:lumOff val="25000"/>
                </a:schemeClr>
              </a:solidFill>
            </a:endParaRPr>
          </a:p>
          <a:p>
            <a:r>
              <a:rPr lang="en-US" sz="1600" dirty="0" smtClean="0">
                <a:solidFill>
                  <a:schemeClr val="tx1">
                    <a:lumMod val="75000"/>
                    <a:lumOff val="25000"/>
                  </a:schemeClr>
                </a:solidFill>
              </a:rPr>
              <a:t>A second Federal Register (FR) notice was issued in June 2016 that gave the public an opportunity to review and comment on the Proposed 2020 Residence Criteria and Situations.  The second FR notice included a summary of comments on the May 2015 FR notice, as well as the Bureau’s responses to those comments.</a:t>
            </a:r>
          </a:p>
          <a:p>
            <a:r>
              <a:rPr lang="en-US" sz="1600" b="1" dirty="0" smtClean="0">
                <a:solidFill>
                  <a:schemeClr val="tx1">
                    <a:lumMod val="75000"/>
                    <a:lumOff val="25000"/>
                  </a:schemeClr>
                </a:solidFill>
              </a:rPr>
              <a:t>77,958 </a:t>
            </a:r>
            <a:r>
              <a:rPr lang="en-US" sz="1600" dirty="0" smtClean="0">
                <a:solidFill>
                  <a:schemeClr val="tx1">
                    <a:lumMod val="75000"/>
                    <a:lumOff val="25000"/>
                  </a:schemeClr>
                </a:solidFill>
              </a:rPr>
              <a:t>comments were received on the Proposed 2020 Census Residence Criteria and Situations. </a:t>
            </a:r>
          </a:p>
          <a:p>
            <a:pPr lvl="1">
              <a:buFont typeface="Arial" panose="020B0604020202020204" pitchFamily="34" charset="0"/>
              <a:buChar char="•"/>
            </a:pPr>
            <a:r>
              <a:rPr lang="en-US" sz="1600" b="1" dirty="0">
                <a:solidFill>
                  <a:schemeClr val="tx1">
                    <a:lumMod val="75000"/>
                    <a:lumOff val="25000"/>
                  </a:schemeClr>
                </a:solidFill>
              </a:rPr>
              <a:t>77,887</a:t>
            </a:r>
            <a:r>
              <a:rPr lang="en-US" sz="1600" dirty="0">
                <a:solidFill>
                  <a:schemeClr val="tx1">
                    <a:lumMod val="75000"/>
                    <a:lumOff val="25000"/>
                  </a:schemeClr>
                </a:solidFill>
              </a:rPr>
              <a:t> commented on where prisoners were counted, with </a:t>
            </a:r>
            <a:r>
              <a:rPr lang="en-US" sz="1600" b="1" dirty="0">
                <a:solidFill>
                  <a:schemeClr val="tx1">
                    <a:lumMod val="75000"/>
                    <a:lumOff val="25000"/>
                  </a:schemeClr>
                </a:solidFill>
              </a:rPr>
              <a:t>77,863 </a:t>
            </a:r>
            <a:r>
              <a:rPr lang="en-US" sz="1600" dirty="0">
                <a:solidFill>
                  <a:schemeClr val="tx1">
                    <a:lumMod val="75000"/>
                    <a:lumOff val="25000"/>
                  </a:schemeClr>
                </a:solidFill>
              </a:rPr>
              <a:t>of them saying that prisoners should be counted at their home or pre-incarceration address.</a:t>
            </a:r>
          </a:p>
          <a:p>
            <a:pPr lvl="1">
              <a:buFont typeface="Arial" panose="020B0604020202020204" pitchFamily="34" charset="0"/>
              <a:buChar char="•"/>
            </a:pPr>
            <a:r>
              <a:rPr lang="en-US" sz="1600" b="1" dirty="0" smtClean="0">
                <a:solidFill>
                  <a:schemeClr val="tx1">
                    <a:lumMod val="75000"/>
                    <a:lumOff val="25000"/>
                  </a:schemeClr>
                </a:solidFill>
              </a:rPr>
              <a:t>44 </a:t>
            </a:r>
            <a:r>
              <a:rPr lang="en-US" sz="1600" dirty="0" smtClean="0">
                <a:solidFill>
                  <a:schemeClr val="tx1">
                    <a:lumMod val="75000"/>
                    <a:lumOff val="25000"/>
                  </a:schemeClr>
                </a:solidFill>
              </a:rPr>
              <a:t>commented on where deployed military were counted, with </a:t>
            </a:r>
            <a:r>
              <a:rPr lang="en-US" sz="1600" b="1" dirty="0" smtClean="0">
                <a:solidFill>
                  <a:schemeClr val="tx1">
                    <a:lumMod val="75000"/>
                    <a:lumOff val="25000"/>
                  </a:schemeClr>
                </a:solidFill>
              </a:rPr>
              <a:t>40 </a:t>
            </a:r>
            <a:r>
              <a:rPr lang="en-US" sz="1600" dirty="0" smtClean="0">
                <a:solidFill>
                  <a:schemeClr val="tx1">
                    <a:lumMod val="75000"/>
                    <a:lumOff val="25000"/>
                  </a:schemeClr>
                </a:solidFill>
              </a:rPr>
              <a:t>advocating for including them in the resident population and treating them the same as “people temporarily away for work.”</a:t>
            </a:r>
          </a:p>
          <a:p>
            <a:pPr lvl="1">
              <a:buFont typeface="Arial" panose="020B0604020202020204" pitchFamily="34" charset="0"/>
              <a:buChar char="•"/>
            </a:pPr>
            <a:r>
              <a:rPr lang="en-US" sz="1600" b="1" dirty="0" smtClean="0">
                <a:solidFill>
                  <a:schemeClr val="tx1">
                    <a:lumMod val="75000"/>
                    <a:lumOff val="25000"/>
                  </a:schemeClr>
                </a:solidFill>
              </a:rPr>
              <a:t>62</a:t>
            </a:r>
            <a:r>
              <a:rPr lang="en-US" sz="1600" dirty="0" smtClean="0">
                <a:solidFill>
                  <a:schemeClr val="tx1">
                    <a:lumMod val="75000"/>
                    <a:lumOff val="25000"/>
                  </a:schemeClr>
                </a:solidFill>
              </a:rPr>
              <a:t> comments were received on other topics, such as  group homes for adults, non-correctional residential treatment centers for juveniles, and boarding school students.</a:t>
            </a:r>
          </a:p>
          <a:p>
            <a:r>
              <a:rPr lang="en-US" sz="1600" dirty="0" smtClean="0">
                <a:solidFill>
                  <a:schemeClr val="tx1">
                    <a:lumMod val="75000"/>
                    <a:lumOff val="25000"/>
                  </a:schemeClr>
                </a:solidFill>
              </a:rPr>
              <a:t>The third FR notice announced the final Residence Criteria and Situations and includes a summary of the comments received on the 2016 FR notice and the Census Bureau’s responses.</a:t>
            </a:r>
          </a:p>
          <a:p>
            <a:endParaRPr lang="en-US" sz="2400" dirty="0" smtClean="0">
              <a:solidFill>
                <a:schemeClr val="tx1">
                  <a:lumMod val="75000"/>
                  <a:lumOff val="25000"/>
                </a:schemeClr>
              </a:solidFill>
            </a:endParaRPr>
          </a:p>
          <a:p>
            <a:pPr lvl="2"/>
            <a:endParaRPr lang="en-US" sz="1600" dirty="0" smtClean="0"/>
          </a:p>
          <a:p>
            <a:pPr marL="457200" lvl="1" indent="0">
              <a:buFont typeface="Arial" panose="020B0604020202020204" pitchFamily="34" charset="0"/>
              <a:buNone/>
            </a:pPr>
            <a:endParaRPr lang="en-US" dirty="0" smtClean="0"/>
          </a:p>
        </p:txBody>
      </p:sp>
      <p:sp>
        <p:nvSpPr>
          <p:cNvPr id="2" name="Slide Number Placeholder 1"/>
          <p:cNvSpPr>
            <a:spLocks noGrp="1"/>
          </p:cNvSpPr>
          <p:nvPr>
            <p:ph type="sldNum" sz="quarter" idx="12"/>
          </p:nvPr>
        </p:nvSpPr>
        <p:spPr/>
        <p:txBody>
          <a:bodyPr/>
          <a:lstStyle/>
          <a:p>
            <a:fld id="{03AE04C5-3085-4F64-BC65-54FE2DBF6EB1}" type="slidenum">
              <a:rPr lang="en-US" smtClean="0"/>
              <a:pPr/>
              <a:t>5</a:t>
            </a:fld>
            <a:endParaRPr lang="en-US" dirty="0"/>
          </a:p>
        </p:txBody>
      </p:sp>
    </p:spTree>
    <p:extLst>
      <p:ext uri="{BB962C8B-B14F-4D97-AF65-F5344CB8AC3E}">
        <p14:creationId xmlns:p14="http://schemas.microsoft.com/office/powerpoint/2010/main" val="738761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Content Placeholder 2"/>
          <p:cNvSpPr txBox="1">
            <a:spLocks/>
          </p:cNvSpPr>
          <p:nvPr/>
        </p:nvSpPr>
        <p:spPr>
          <a:xfrm>
            <a:off x="457200" y="1441667"/>
            <a:ext cx="10820400" cy="175873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000" dirty="0" smtClean="0">
                <a:solidFill>
                  <a:schemeClr val="accent1"/>
                </a:solidFill>
              </a:rPr>
              <a:t>Residence Criteria for 2020</a:t>
            </a:r>
          </a:p>
          <a:p>
            <a:r>
              <a:rPr lang="en-US" sz="1600" dirty="0" smtClean="0">
                <a:solidFill>
                  <a:schemeClr val="tx1">
                    <a:lumMod val="75000"/>
                    <a:lumOff val="25000"/>
                  </a:schemeClr>
                </a:solidFill>
              </a:rPr>
              <a:t>Count people at their usual residence, which is the place where they live and sleep most of the time.</a:t>
            </a:r>
          </a:p>
          <a:p>
            <a:r>
              <a:rPr lang="en-US" sz="1600" dirty="0" smtClean="0">
                <a:solidFill>
                  <a:schemeClr val="tx1">
                    <a:lumMod val="75000"/>
                    <a:lumOff val="25000"/>
                  </a:schemeClr>
                </a:solidFill>
              </a:rPr>
              <a:t>People in certain types of group facilities on Census Day are counted at the group facility.</a:t>
            </a:r>
          </a:p>
          <a:p>
            <a:r>
              <a:rPr lang="en-US" sz="1600" dirty="0" smtClean="0">
                <a:solidFill>
                  <a:schemeClr val="tx1">
                    <a:lumMod val="75000"/>
                    <a:lumOff val="25000"/>
                  </a:schemeClr>
                </a:solidFill>
              </a:rPr>
              <a:t>People who do not have a usual residence, or who cannot determine a usual residence, are counted where they are on Census Day.</a:t>
            </a:r>
          </a:p>
          <a:p>
            <a:endParaRPr lang="en-US" sz="1600" dirty="0" smtClean="0">
              <a:solidFill>
                <a:schemeClr val="tx1">
                  <a:lumMod val="75000"/>
                  <a:lumOff val="25000"/>
                </a:schemeClr>
              </a:solidFill>
            </a:endParaRPr>
          </a:p>
          <a:p>
            <a:endParaRPr lang="en-US" sz="1600" dirty="0" smtClean="0">
              <a:solidFill>
                <a:schemeClr val="tx1">
                  <a:lumMod val="75000"/>
                  <a:lumOff val="25000"/>
                </a:schemeClr>
              </a:solidFill>
            </a:endParaRPr>
          </a:p>
          <a:p>
            <a:endParaRPr lang="en-US" sz="1600" dirty="0" smtClean="0">
              <a:solidFill>
                <a:schemeClr val="tx1">
                  <a:lumMod val="75000"/>
                  <a:lumOff val="25000"/>
                </a:schemeClr>
              </a:solidFill>
            </a:endParaRPr>
          </a:p>
          <a:p>
            <a:endParaRPr lang="en-US" sz="1600" dirty="0" smtClean="0">
              <a:solidFill>
                <a:schemeClr val="tx1">
                  <a:lumMod val="75000"/>
                  <a:lumOff val="25000"/>
                </a:schemeClr>
              </a:solidFill>
            </a:endParaRPr>
          </a:p>
          <a:p>
            <a:endParaRPr lang="en-US" sz="1600" dirty="0" smtClean="0">
              <a:solidFill>
                <a:schemeClr val="tx1">
                  <a:lumMod val="75000"/>
                  <a:lumOff val="25000"/>
                </a:schemeClr>
              </a:solidFill>
            </a:endParaRPr>
          </a:p>
        </p:txBody>
      </p:sp>
      <p:sp>
        <p:nvSpPr>
          <p:cNvPr id="6" name="Title 1"/>
          <p:cNvSpPr txBox="1">
            <a:spLocks/>
          </p:cNvSpPr>
          <p:nvPr/>
        </p:nvSpPr>
        <p:spPr>
          <a:xfrm>
            <a:off x="381000" y="381000"/>
            <a:ext cx="111252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a:lstStyle>
          <a:p>
            <a:pPr algn="l"/>
            <a:r>
              <a:rPr lang="en-US" sz="2400" b="0" dirty="0" smtClean="0">
                <a:latin typeface="+mj-lt"/>
              </a:rPr>
              <a:t>2020 Residence Criteria and Residence Situations from the Final Federal Register Notice</a:t>
            </a:r>
            <a:br>
              <a:rPr lang="en-US" sz="2400" b="0" dirty="0" smtClean="0">
                <a:latin typeface="+mj-lt"/>
              </a:rPr>
            </a:br>
            <a:endParaRPr lang="en-US" sz="2000" b="0" dirty="0">
              <a:solidFill>
                <a:schemeClr val="accent1"/>
              </a:solidFill>
              <a:latin typeface="+mj-lt"/>
            </a:endParaRPr>
          </a:p>
        </p:txBody>
      </p:sp>
      <p:sp>
        <p:nvSpPr>
          <p:cNvPr id="7" name="Content Placeholder 2"/>
          <p:cNvSpPr txBox="1">
            <a:spLocks/>
          </p:cNvSpPr>
          <p:nvPr/>
        </p:nvSpPr>
        <p:spPr>
          <a:xfrm>
            <a:off x="457200" y="3536373"/>
            <a:ext cx="11125200" cy="2133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000" dirty="0">
                <a:solidFill>
                  <a:schemeClr val="accent1"/>
                </a:solidFill>
                <a:latin typeface="+mj-lt"/>
              </a:rPr>
              <a:t>T</a:t>
            </a:r>
            <a:r>
              <a:rPr lang="en-US" sz="2000" dirty="0" smtClean="0">
                <a:solidFill>
                  <a:schemeClr val="accent1"/>
                </a:solidFill>
                <a:latin typeface="+mj-lt"/>
              </a:rPr>
              <a:t>he Residence Situations for 2020 include:</a:t>
            </a:r>
          </a:p>
          <a:p>
            <a:pPr>
              <a:buFont typeface="Arial" panose="020B0604020202020204" pitchFamily="34" charset="0"/>
              <a:buChar char="•"/>
            </a:pPr>
            <a:r>
              <a:rPr lang="en-US" sz="1600" dirty="0" smtClean="0">
                <a:solidFill>
                  <a:schemeClr val="tx1">
                    <a:lumMod val="75000"/>
                    <a:lumOff val="25000"/>
                  </a:schemeClr>
                </a:solidFill>
              </a:rPr>
              <a:t>A change to where military and civilian employees of the U.S. government who are deployed overseas are counted</a:t>
            </a:r>
            <a:r>
              <a:rPr lang="en-US" sz="1600" dirty="0" smtClean="0"/>
              <a:t>. </a:t>
            </a:r>
            <a:endParaRPr lang="en-US" sz="1600" dirty="0" smtClean="0">
              <a:solidFill>
                <a:schemeClr val="tx1">
                  <a:lumMod val="75000"/>
                  <a:lumOff val="25000"/>
                </a:schemeClr>
              </a:solidFill>
            </a:endParaRPr>
          </a:p>
          <a:p>
            <a:pPr>
              <a:buFont typeface="Arial" panose="020B0604020202020204" pitchFamily="34" charset="0"/>
              <a:buChar char="•"/>
            </a:pPr>
            <a:r>
              <a:rPr lang="en-US" sz="1600" dirty="0" smtClean="0">
                <a:solidFill>
                  <a:schemeClr val="tx1">
                    <a:lumMod val="75000"/>
                    <a:lumOff val="25000"/>
                  </a:schemeClr>
                </a:solidFill>
              </a:rPr>
              <a:t>Continuing to count people in correctional facilities on Census Day at the facility.</a:t>
            </a:r>
          </a:p>
          <a:p>
            <a:pPr>
              <a:buFont typeface="Arial" panose="020B0604020202020204" pitchFamily="34" charset="0"/>
              <a:buChar char="•"/>
            </a:pPr>
            <a:r>
              <a:rPr lang="en-US" sz="1600" dirty="0" smtClean="0">
                <a:solidFill>
                  <a:schemeClr val="tx1">
                    <a:lumMod val="75000"/>
                    <a:lumOff val="25000"/>
                  </a:schemeClr>
                </a:solidFill>
              </a:rPr>
              <a:t>Additional changes to more minor residence situations (the full set is provided on slide </a:t>
            </a:r>
            <a:r>
              <a:rPr lang="en-US" sz="1600" dirty="0">
                <a:solidFill>
                  <a:schemeClr val="tx1">
                    <a:lumMod val="75000"/>
                    <a:lumOff val="25000"/>
                  </a:schemeClr>
                </a:solidFill>
              </a:rPr>
              <a:t>9</a:t>
            </a:r>
            <a:r>
              <a:rPr lang="en-US" sz="1600" dirty="0" smtClean="0">
                <a:solidFill>
                  <a:schemeClr val="tx1">
                    <a:lumMod val="75000"/>
                    <a:lumOff val="25000"/>
                  </a:schemeClr>
                </a:solidFill>
              </a:rPr>
              <a:t>).</a:t>
            </a:r>
            <a:endParaRPr lang="en-US" sz="1600" dirty="0">
              <a:solidFill>
                <a:schemeClr val="tx1">
                  <a:lumMod val="75000"/>
                  <a:lumOff val="25000"/>
                </a:schemeClr>
              </a:solidFill>
            </a:endParaRPr>
          </a:p>
          <a:p>
            <a:pPr marL="0" indent="0">
              <a:buNone/>
            </a:pPr>
            <a:endParaRPr lang="en-US" dirty="0" smtClean="0"/>
          </a:p>
          <a:p>
            <a:pPr marL="457200" lvl="1" indent="0">
              <a:buFont typeface="Wingdings" panose="05000000000000000000" pitchFamily="2" charset="2"/>
              <a:buNone/>
            </a:pPr>
            <a:endParaRPr lang="en-US" dirty="0"/>
          </a:p>
        </p:txBody>
      </p:sp>
      <p:sp>
        <p:nvSpPr>
          <p:cNvPr id="2" name="Slide Number Placeholder 1"/>
          <p:cNvSpPr>
            <a:spLocks noGrp="1"/>
          </p:cNvSpPr>
          <p:nvPr>
            <p:ph type="sldNum" sz="quarter" idx="12"/>
          </p:nvPr>
        </p:nvSpPr>
        <p:spPr/>
        <p:txBody>
          <a:bodyPr/>
          <a:lstStyle/>
          <a:p>
            <a:fld id="{03AE04C5-3085-4F64-BC65-54FE2DBF6EB1}" type="slidenum">
              <a:rPr lang="en-US" smtClean="0"/>
              <a:pPr/>
              <a:t>6</a:t>
            </a:fld>
            <a:endParaRPr lang="en-US" dirty="0"/>
          </a:p>
        </p:txBody>
      </p:sp>
    </p:spTree>
    <p:extLst>
      <p:ext uri="{BB962C8B-B14F-4D97-AF65-F5344CB8AC3E}">
        <p14:creationId xmlns:p14="http://schemas.microsoft.com/office/powerpoint/2010/main" val="37014977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Title 1"/>
          <p:cNvSpPr txBox="1">
            <a:spLocks/>
          </p:cNvSpPr>
          <p:nvPr/>
        </p:nvSpPr>
        <p:spPr>
          <a:xfrm>
            <a:off x="381000" y="381000"/>
            <a:ext cx="10287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a:lstStyle>
          <a:p>
            <a:pPr algn="l"/>
            <a:r>
              <a:rPr lang="en-US" sz="2400" b="0" dirty="0" smtClean="0">
                <a:latin typeface="+mj-lt"/>
              </a:rPr>
              <a:t>Residence Criteria and Situations</a:t>
            </a:r>
            <a:r>
              <a:rPr lang="en-US" sz="2400" b="0" dirty="0" smtClean="0">
                <a:solidFill>
                  <a:schemeClr val="tx1">
                    <a:lumMod val="75000"/>
                    <a:lumOff val="25000"/>
                  </a:schemeClr>
                </a:solidFill>
                <a:latin typeface="+mj-lt"/>
              </a:rPr>
              <a:t/>
            </a:r>
            <a:br>
              <a:rPr lang="en-US" sz="2400" b="0" dirty="0" smtClean="0">
                <a:solidFill>
                  <a:schemeClr val="tx1">
                    <a:lumMod val="75000"/>
                    <a:lumOff val="25000"/>
                  </a:schemeClr>
                </a:solidFill>
                <a:latin typeface="+mj-lt"/>
              </a:rPr>
            </a:br>
            <a:r>
              <a:rPr lang="en-US" sz="2000" b="0" dirty="0" smtClean="0">
                <a:solidFill>
                  <a:schemeClr val="accent1"/>
                </a:solidFill>
                <a:latin typeface="+mj-lt"/>
              </a:rPr>
              <a:t>Residence Situations for 2020:  Federally Affiliated Military and Civilians </a:t>
            </a:r>
            <a:r>
              <a:rPr lang="en-US" sz="2000" dirty="0" smtClean="0">
                <a:solidFill>
                  <a:schemeClr val="accent1"/>
                </a:solidFill>
                <a:latin typeface="+mj-lt"/>
              </a:rPr>
              <a:t>Deployed and Stationed Overseas</a:t>
            </a:r>
            <a:endParaRPr lang="en-US" sz="2000" dirty="0">
              <a:solidFill>
                <a:schemeClr val="accent1"/>
              </a:solidFill>
              <a:latin typeface="+mj-lt"/>
            </a:endParaRPr>
          </a:p>
        </p:txBody>
      </p:sp>
      <p:sp>
        <p:nvSpPr>
          <p:cNvPr id="6" name="Content Placeholder 2"/>
          <p:cNvSpPr txBox="1">
            <a:spLocks/>
          </p:cNvSpPr>
          <p:nvPr/>
        </p:nvSpPr>
        <p:spPr>
          <a:xfrm>
            <a:off x="304800" y="1555751"/>
            <a:ext cx="11049000" cy="480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buFont typeface="Arial" panose="020B0604020202020204" pitchFamily="34" charset="0"/>
              <a:buChar char="•"/>
              <a:defRPr/>
            </a:pPr>
            <a:r>
              <a:rPr lang="en-US" sz="1600" b="1" dirty="0" smtClean="0">
                <a:solidFill>
                  <a:schemeClr val="tx1">
                    <a:lumMod val="75000"/>
                    <a:lumOff val="25000"/>
                  </a:schemeClr>
                </a:solidFill>
              </a:rPr>
              <a:t>In 2010</a:t>
            </a:r>
            <a:r>
              <a:rPr lang="en-US" sz="1600" dirty="0" smtClean="0">
                <a:solidFill>
                  <a:schemeClr val="tx1">
                    <a:lumMod val="75000"/>
                    <a:lumOff val="25000"/>
                  </a:schemeClr>
                </a:solidFill>
              </a:rPr>
              <a:t>, military </a:t>
            </a:r>
            <a:r>
              <a:rPr lang="en-US" sz="1600" dirty="0">
                <a:solidFill>
                  <a:schemeClr val="tx1">
                    <a:lumMod val="75000"/>
                    <a:lumOff val="25000"/>
                  </a:schemeClr>
                </a:solidFill>
              </a:rPr>
              <a:t>and civilian employees of the U.S. government who </a:t>
            </a:r>
            <a:r>
              <a:rPr lang="en-US" sz="1600" dirty="0" smtClean="0">
                <a:solidFill>
                  <a:schemeClr val="tx1">
                    <a:lumMod val="75000"/>
                    <a:lumOff val="25000"/>
                  </a:schemeClr>
                </a:solidFill>
              </a:rPr>
              <a:t>were </a:t>
            </a:r>
            <a:r>
              <a:rPr lang="en-US" sz="1600" dirty="0">
                <a:solidFill>
                  <a:schemeClr val="tx1">
                    <a:lumMod val="75000"/>
                    <a:lumOff val="25000"/>
                  </a:schemeClr>
                </a:solidFill>
              </a:rPr>
              <a:t>deployed </a:t>
            </a:r>
            <a:r>
              <a:rPr lang="en-US" sz="1600" dirty="0" smtClean="0">
                <a:solidFill>
                  <a:schemeClr val="tx1">
                    <a:lumMod val="75000"/>
                    <a:lumOff val="25000"/>
                  </a:schemeClr>
                </a:solidFill>
              </a:rPr>
              <a:t>or stationed/assigned overseas, and their dependents living with them, were counted </a:t>
            </a:r>
            <a:r>
              <a:rPr lang="en-US" sz="1600" dirty="0">
                <a:solidFill>
                  <a:schemeClr val="tx1">
                    <a:lumMod val="75000"/>
                    <a:lumOff val="25000"/>
                  </a:schemeClr>
                </a:solidFill>
              </a:rPr>
              <a:t>in their </a:t>
            </a:r>
            <a:r>
              <a:rPr lang="en-US" sz="1600" b="1" i="1" dirty="0" smtClean="0">
                <a:solidFill>
                  <a:schemeClr val="tx1">
                    <a:lumMod val="75000"/>
                    <a:lumOff val="25000"/>
                  </a:schemeClr>
                </a:solidFill>
              </a:rPr>
              <a:t>home </a:t>
            </a:r>
            <a:r>
              <a:rPr lang="en-US" sz="1600" b="1" i="1" dirty="0">
                <a:solidFill>
                  <a:schemeClr val="tx1">
                    <a:lumMod val="75000"/>
                    <a:lumOff val="25000"/>
                  </a:schemeClr>
                </a:solidFill>
              </a:rPr>
              <a:t>state </a:t>
            </a:r>
            <a:r>
              <a:rPr lang="en-US" sz="1600" dirty="0">
                <a:solidFill>
                  <a:schemeClr val="tx1">
                    <a:lumMod val="75000"/>
                    <a:lumOff val="25000"/>
                  </a:schemeClr>
                </a:solidFill>
              </a:rPr>
              <a:t>in the U.S. for </a:t>
            </a:r>
            <a:r>
              <a:rPr lang="en-US" sz="1600" b="1" i="1" dirty="0">
                <a:solidFill>
                  <a:schemeClr val="tx1">
                    <a:lumMod val="75000"/>
                    <a:lumOff val="25000"/>
                  </a:schemeClr>
                </a:solidFill>
              </a:rPr>
              <a:t>apportionment purposes </a:t>
            </a:r>
            <a:r>
              <a:rPr lang="en-US" sz="1600" b="1" i="1" dirty="0" smtClean="0">
                <a:solidFill>
                  <a:schemeClr val="tx1">
                    <a:lumMod val="75000"/>
                    <a:lumOff val="25000"/>
                  </a:schemeClr>
                </a:solidFill>
              </a:rPr>
              <a:t>only</a:t>
            </a:r>
            <a:r>
              <a:rPr lang="en-US" sz="1600" dirty="0" smtClean="0">
                <a:solidFill>
                  <a:schemeClr val="tx1">
                    <a:lumMod val="75000"/>
                    <a:lumOff val="25000"/>
                  </a:schemeClr>
                </a:solidFill>
              </a:rPr>
              <a:t>.  They were not included in the resident population used for redistricting. </a:t>
            </a:r>
          </a:p>
          <a:p>
            <a:pPr marL="0" indent="0">
              <a:spcBef>
                <a:spcPts val="0"/>
              </a:spcBef>
              <a:buNone/>
              <a:defRPr/>
            </a:pPr>
            <a:endParaRPr lang="en-US" sz="1600" dirty="0" smtClean="0">
              <a:solidFill>
                <a:schemeClr val="tx1">
                  <a:lumMod val="75000"/>
                  <a:lumOff val="25000"/>
                </a:schemeClr>
              </a:solidFill>
            </a:endParaRPr>
          </a:p>
          <a:p>
            <a:pPr marL="0" indent="0">
              <a:spcBef>
                <a:spcPts val="0"/>
              </a:spcBef>
              <a:buNone/>
              <a:defRPr/>
            </a:pPr>
            <a:endParaRPr lang="en-US" sz="1600" dirty="0">
              <a:solidFill>
                <a:schemeClr val="tx1">
                  <a:lumMod val="75000"/>
                  <a:lumOff val="25000"/>
                </a:schemeClr>
              </a:solidFill>
            </a:endParaRPr>
          </a:p>
          <a:p>
            <a:pPr>
              <a:spcBef>
                <a:spcPts val="0"/>
              </a:spcBef>
              <a:buFont typeface="Arial" panose="020B0604020202020204" pitchFamily="34" charset="0"/>
              <a:buChar char="•"/>
              <a:defRPr/>
            </a:pPr>
            <a:r>
              <a:rPr lang="en-US" sz="1600" b="1" dirty="0" smtClean="0">
                <a:solidFill>
                  <a:schemeClr val="tx1">
                    <a:lumMod val="75000"/>
                    <a:lumOff val="25000"/>
                  </a:schemeClr>
                </a:solidFill>
              </a:rPr>
              <a:t>For 2020</a:t>
            </a:r>
            <a:r>
              <a:rPr lang="en-US" sz="1600" dirty="0" smtClean="0">
                <a:solidFill>
                  <a:schemeClr val="tx1">
                    <a:lumMod val="75000"/>
                    <a:lumOff val="25000"/>
                  </a:schemeClr>
                </a:solidFill>
              </a:rPr>
              <a:t>:</a:t>
            </a:r>
          </a:p>
          <a:p>
            <a:pPr lvl="1">
              <a:spcBef>
                <a:spcPts val="0"/>
              </a:spcBef>
              <a:buFont typeface="Arial" panose="020B0604020202020204" pitchFamily="34" charset="0"/>
              <a:buChar char="•"/>
              <a:defRPr/>
            </a:pPr>
            <a:r>
              <a:rPr lang="en-US" sz="1600" dirty="0" smtClean="0">
                <a:solidFill>
                  <a:schemeClr val="tx1">
                    <a:lumMod val="75000"/>
                    <a:lumOff val="25000"/>
                  </a:schemeClr>
                </a:solidFill>
              </a:rPr>
              <a:t>A distinction will be made between those who are deployed overseas and those who are stationed overseas.</a:t>
            </a:r>
          </a:p>
          <a:p>
            <a:pPr lvl="2">
              <a:spcBef>
                <a:spcPts val="0"/>
              </a:spcBef>
              <a:buFont typeface="Arial" panose="020B0604020202020204" pitchFamily="34" charset="0"/>
              <a:buChar char="•"/>
              <a:defRPr/>
            </a:pPr>
            <a:r>
              <a:rPr lang="en-US" sz="1600" dirty="0" smtClean="0">
                <a:solidFill>
                  <a:schemeClr val="tx1">
                    <a:lumMod val="75000"/>
                    <a:lumOff val="25000"/>
                  </a:schemeClr>
                </a:solidFill>
              </a:rPr>
              <a:t>Military </a:t>
            </a:r>
            <a:r>
              <a:rPr lang="en-US" sz="1600" dirty="0">
                <a:solidFill>
                  <a:schemeClr val="tx1">
                    <a:lumMod val="75000"/>
                    <a:lumOff val="25000"/>
                  </a:schemeClr>
                </a:solidFill>
              </a:rPr>
              <a:t>and civilian employees of the U.S. government who are </a:t>
            </a:r>
            <a:r>
              <a:rPr lang="en-US" sz="1600" b="1" i="1" dirty="0">
                <a:solidFill>
                  <a:schemeClr val="tx1">
                    <a:lumMod val="75000"/>
                    <a:lumOff val="25000"/>
                  </a:schemeClr>
                </a:solidFill>
              </a:rPr>
              <a:t>deployed</a:t>
            </a:r>
            <a:r>
              <a:rPr lang="en-US" sz="1600" dirty="0">
                <a:solidFill>
                  <a:schemeClr val="tx1">
                    <a:lumMod val="75000"/>
                    <a:lumOff val="25000"/>
                  </a:schemeClr>
                </a:solidFill>
              </a:rPr>
              <a:t> overseas (while stationed/assigned in the U.S.) </a:t>
            </a:r>
            <a:r>
              <a:rPr lang="en-US" sz="1600" dirty="0" smtClean="0">
                <a:solidFill>
                  <a:schemeClr val="tx1">
                    <a:lumMod val="75000"/>
                    <a:lumOff val="25000"/>
                  </a:schemeClr>
                </a:solidFill>
              </a:rPr>
              <a:t>will be </a:t>
            </a:r>
            <a:r>
              <a:rPr lang="en-US" sz="1600" dirty="0">
                <a:solidFill>
                  <a:schemeClr val="tx1">
                    <a:lumMod val="75000"/>
                    <a:lumOff val="25000"/>
                  </a:schemeClr>
                </a:solidFill>
              </a:rPr>
              <a:t>counted </a:t>
            </a:r>
            <a:r>
              <a:rPr lang="en-US" sz="1600" dirty="0" smtClean="0">
                <a:solidFill>
                  <a:schemeClr val="tx1">
                    <a:lumMod val="75000"/>
                    <a:lumOff val="25000"/>
                  </a:schemeClr>
                </a:solidFill>
              </a:rPr>
              <a:t>at </a:t>
            </a:r>
            <a:r>
              <a:rPr lang="en-US" sz="1600" dirty="0">
                <a:solidFill>
                  <a:schemeClr val="tx1">
                    <a:lumMod val="75000"/>
                    <a:lumOff val="25000"/>
                  </a:schemeClr>
                </a:solidFill>
              </a:rPr>
              <a:t>their </a:t>
            </a:r>
            <a:r>
              <a:rPr lang="en-US" sz="1600" b="1" i="1" dirty="0" smtClean="0">
                <a:solidFill>
                  <a:schemeClr val="tx1">
                    <a:lumMod val="75000"/>
                    <a:lumOff val="25000"/>
                  </a:schemeClr>
                </a:solidFill>
              </a:rPr>
              <a:t>usual residence </a:t>
            </a:r>
            <a:r>
              <a:rPr lang="en-US" sz="1600" dirty="0" smtClean="0">
                <a:solidFill>
                  <a:schemeClr val="tx1">
                    <a:lumMod val="75000"/>
                    <a:lumOff val="25000"/>
                  </a:schemeClr>
                </a:solidFill>
              </a:rPr>
              <a:t>and included in </a:t>
            </a:r>
            <a:r>
              <a:rPr lang="en-US" sz="1600" dirty="0">
                <a:solidFill>
                  <a:schemeClr val="tx1">
                    <a:lumMod val="75000"/>
                    <a:lumOff val="25000"/>
                  </a:schemeClr>
                </a:solidFill>
              </a:rPr>
              <a:t>the U.S</a:t>
            </a:r>
            <a:r>
              <a:rPr lang="en-US" sz="1600" dirty="0" smtClean="0">
                <a:solidFill>
                  <a:schemeClr val="tx1">
                    <a:lumMod val="75000"/>
                    <a:lumOff val="25000"/>
                  </a:schemeClr>
                </a:solidFill>
              </a:rPr>
              <a:t>. </a:t>
            </a:r>
            <a:r>
              <a:rPr lang="en-US" sz="1600" b="1" i="1" dirty="0" smtClean="0">
                <a:solidFill>
                  <a:schemeClr val="tx1">
                    <a:lumMod val="75000"/>
                    <a:lumOff val="25000"/>
                  </a:schemeClr>
                </a:solidFill>
              </a:rPr>
              <a:t>resident population </a:t>
            </a:r>
            <a:r>
              <a:rPr lang="en-US" sz="1600" dirty="0" smtClean="0">
                <a:solidFill>
                  <a:schemeClr val="tx1">
                    <a:lumMod val="75000"/>
                    <a:lumOff val="25000"/>
                  </a:schemeClr>
                </a:solidFill>
              </a:rPr>
              <a:t>(used for redistricting as well as apportionment). </a:t>
            </a:r>
            <a:r>
              <a:rPr lang="en-US" sz="1600" dirty="0">
                <a:solidFill>
                  <a:schemeClr val="tx1">
                    <a:lumMod val="75000"/>
                    <a:lumOff val="25000"/>
                  </a:schemeClr>
                </a:solidFill>
              </a:rPr>
              <a:t>This </a:t>
            </a:r>
            <a:r>
              <a:rPr lang="en-US" sz="1600" dirty="0" smtClean="0">
                <a:solidFill>
                  <a:schemeClr val="tx1">
                    <a:lumMod val="75000"/>
                    <a:lumOff val="25000"/>
                  </a:schemeClr>
                </a:solidFill>
              </a:rPr>
              <a:t>change is </a:t>
            </a:r>
            <a:r>
              <a:rPr lang="en-US" sz="1600" dirty="0">
                <a:solidFill>
                  <a:schemeClr val="tx1">
                    <a:lumMod val="75000"/>
                    <a:lumOff val="25000"/>
                  </a:schemeClr>
                </a:solidFill>
              </a:rPr>
              <a:t>consistent with the concept of usual residence. </a:t>
            </a:r>
            <a:r>
              <a:rPr lang="en-US" sz="1600" dirty="0" smtClean="0">
                <a:solidFill>
                  <a:schemeClr val="tx1">
                    <a:lumMod val="75000"/>
                    <a:lumOff val="25000"/>
                  </a:schemeClr>
                </a:solidFill>
              </a:rPr>
              <a:t>“Deployed” refers to </a:t>
            </a:r>
            <a:r>
              <a:rPr lang="en-US" sz="1600" dirty="0">
                <a:solidFill>
                  <a:schemeClr val="tx1">
                    <a:lumMod val="75000"/>
                    <a:lumOff val="25000"/>
                  </a:schemeClr>
                </a:solidFill>
              </a:rPr>
              <a:t>a</a:t>
            </a:r>
            <a:r>
              <a:rPr lang="en-US" sz="1600" dirty="0" smtClean="0">
                <a:solidFill>
                  <a:schemeClr val="tx1">
                    <a:lumMod val="75000"/>
                    <a:lumOff val="25000"/>
                  </a:schemeClr>
                </a:solidFill>
              </a:rPr>
              <a:t> temporary assignment to a place other than the normal duty station.</a:t>
            </a:r>
          </a:p>
          <a:p>
            <a:pPr marL="857250" lvl="2" indent="0">
              <a:spcBef>
                <a:spcPts val="0"/>
              </a:spcBef>
              <a:buNone/>
              <a:defRPr/>
            </a:pPr>
            <a:endParaRPr lang="en-US" sz="1600" dirty="0" smtClean="0">
              <a:solidFill>
                <a:schemeClr val="tx1">
                  <a:lumMod val="75000"/>
                  <a:lumOff val="25000"/>
                </a:schemeClr>
              </a:solidFill>
            </a:endParaRPr>
          </a:p>
          <a:p>
            <a:pPr lvl="2">
              <a:spcBef>
                <a:spcPts val="0"/>
              </a:spcBef>
              <a:buFont typeface="Arial" panose="020B0604020202020204" pitchFamily="34" charset="0"/>
              <a:buChar char="•"/>
              <a:defRPr/>
            </a:pPr>
            <a:r>
              <a:rPr lang="en-US" sz="1600" dirty="0" smtClean="0">
                <a:solidFill>
                  <a:schemeClr val="tx1">
                    <a:lumMod val="75000"/>
                    <a:lumOff val="25000"/>
                  </a:schemeClr>
                </a:solidFill>
              </a:rPr>
              <a:t>Military and civilian employees of the U.S. government who are </a:t>
            </a:r>
            <a:r>
              <a:rPr lang="en-US" sz="1600" b="1" i="1" dirty="0" smtClean="0">
                <a:solidFill>
                  <a:schemeClr val="tx1">
                    <a:lumMod val="75000"/>
                    <a:lumOff val="25000"/>
                  </a:schemeClr>
                </a:solidFill>
              </a:rPr>
              <a:t>stationed/assigned overseas</a:t>
            </a:r>
            <a:r>
              <a:rPr lang="en-US" sz="1600" dirty="0" smtClean="0">
                <a:solidFill>
                  <a:schemeClr val="tx1">
                    <a:lumMod val="75000"/>
                    <a:lumOff val="25000"/>
                  </a:schemeClr>
                </a:solidFill>
              </a:rPr>
              <a:t>, and their dependents living with them, continue to be counted in their </a:t>
            </a:r>
            <a:r>
              <a:rPr lang="en-US" sz="1600" b="1" i="1" dirty="0" smtClean="0">
                <a:solidFill>
                  <a:schemeClr val="tx1">
                    <a:lumMod val="75000"/>
                    <a:lumOff val="25000"/>
                  </a:schemeClr>
                </a:solidFill>
              </a:rPr>
              <a:t>home state </a:t>
            </a:r>
            <a:r>
              <a:rPr lang="en-US" sz="1600" dirty="0" smtClean="0">
                <a:solidFill>
                  <a:schemeClr val="tx1">
                    <a:lumMod val="75000"/>
                    <a:lumOff val="25000"/>
                  </a:schemeClr>
                </a:solidFill>
              </a:rPr>
              <a:t>in the U.S. for </a:t>
            </a:r>
            <a:r>
              <a:rPr lang="en-US" sz="1600" b="1" i="1" dirty="0" smtClean="0">
                <a:solidFill>
                  <a:schemeClr val="tx1">
                    <a:lumMod val="75000"/>
                    <a:lumOff val="25000"/>
                  </a:schemeClr>
                </a:solidFill>
              </a:rPr>
              <a:t>apportionment purposes only.  </a:t>
            </a:r>
            <a:r>
              <a:rPr lang="en-US" sz="1600" dirty="0" smtClean="0">
                <a:solidFill>
                  <a:schemeClr val="tx1">
                    <a:lumMod val="75000"/>
                    <a:lumOff val="25000"/>
                  </a:schemeClr>
                </a:solidFill>
              </a:rPr>
              <a:t>“Stationed/assigned” refers to a permanent duty station. For service members, this is the post of duty/official station, including a ship.  For civilian employees, this is the permanent work assignment location. </a:t>
            </a:r>
            <a:r>
              <a:rPr lang="en-US" sz="1600" b="1" i="1" dirty="0" smtClean="0">
                <a:solidFill>
                  <a:schemeClr val="tx1">
                    <a:lumMod val="75000"/>
                    <a:lumOff val="25000"/>
                  </a:schemeClr>
                </a:solidFill>
              </a:rPr>
              <a:t> </a:t>
            </a:r>
          </a:p>
          <a:p>
            <a:pPr marL="0" indent="0">
              <a:spcBef>
                <a:spcPts val="0"/>
              </a:spcBef>
              <a:buNone/>
              <a:defRPr/>
            </a:pPr>
            <a:endParaRPr lang="en-US" sz="1700" dirty="0"/>
          </a:p>
          <a:p>
            <a:pPr marL="342900" lvl="1" indent="-342900">
              <a:buFont typeface="Arial" panose="020B0604020202020204" pitchFamily="34" charset="0"/>
              <a:buChar char="•"/>
            </a:pPr>
            <a:endParaRPr lang="en-US" sz="1600" dirty="0">
              <a:solidFill>
                <a:schemeClr val="accent1"/>
              </a:solidFill>
            </a:endParaRPr>
          </a:p>
          <a:p>
            <a:pPr marL="342900" lvl="1" indent="-342900">
              <a:buFont typeface="Arial" panose="020B0604020202020204" pitchFamily="34" charset="0"/>
              <a:buChar char="•"/>
            </a:pPr>
            <a:endParaRPr lang="en-US" sz="1600" dirty="0" smtClean="0">
              <a:solidFill>
                <a:schemeClr val="accent1"/>
              </a:solidFill>
            </a:endParaRPr>
          </a:p>
          <a:p>
            <a:pPr marL="342900" lvl="1" indent="-342900">
              <a:buFont typeface="Arial" panose="020B0604020202020204" pitchFamily="34" charset="0"/>
              <a:buChar char="•"/>
            </a:pPr>
            <a:endParaRPr lang="en-US" sz="1600" dirty="0" smtClean="0">
              <a:solidFill>
                <a:schemeClr val="accent1"/>
              </a:solidFill>
            </a:endParaRPr>
          </a:p>
          <a:p>
            <a:pPr lvl="1">
              <a:buFont typeface="Arial" panose="020B0604020202020204" pitchFamily="34" charset="0"/>
              <a:buChar char="•"/>
            </a:pPr>
            <a:endParaRPr lang="en-US" sz="1600" dirty="0" smtClean="0">
              <a:solidFill>
                <a:schemeClr val="tx1">
                  <a:lumMod val="75000"/>
                  <a:lumOff val="25000"/>
                </a:schemeClr>
              </a:solidFill>
            </a:endParaRPr>
          </a:p>
          <a:p>
            <a:pPr lvl="1">
              <a:buFont typeface="Arial" panose="020B0604020202020204" pitchFamily="34" charset="0"/>
              <a:buChar char="•"/>
            </a:pPr>
            <a:endParaRPr lang="en-US" sz="1600" dirty="0" smtClean="0">
              <a:solidFill>
                <a:schemeClr val="tx1">
                  <a:lumMod val="75000"/>
                  <a:lumOff val="25000"/>
                </a:schemeClr>
              </a:solidFill>
            </a:endParaRPr>
          </a:p>
        </p:txBody>
      </p:sp>
      <p:sp>
        <p:nvSpPr>
          <p:cNvPr id="2" name="Slide Number Placeholder 1"/>
          <p:cNvSpPr>
            <a:spLocks noGrp="1"/>
          </p:cNvSpPr>
          <p:nvPr>
            <p:ph type="sldNum" sz="quarter" idx="12"/>
          </p:nvPr>
        </p:nvSpPr>
        <p:spPr/>
        <p:txBody>
          <a:bodyPr/>
          <a:lstStyle/>
          <a:p>
            <a:fld id="{03AE04C5-3085-4F64-BC65-54FE2DBF6EB1}" type="slidenum">
              <a:rPr lang="en-US" smtClean="0"/>
              <a:pPr/>
              <a:t>7</a:t>
            </a:fld>
            <a:endParaRPr lang="en-US" dirty="0"/>
          </a:p>
        </p:txBody>
      </p:sp>
    </p:spTree>
    <p:extLst>
      <p:ext uri="{BB962C8B-B14F-4D97-AF65-F5344CB8AC3E}">
        <p14:creationId xmlns:p14="http://schemas.microsoft.com/office/powerpoint/2010/main" val="1975130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Title 1"/>
          <p:cNvSpPr txBox="1">
            <a:spLocks/>
          </p:cNvSpPr>
          <p:nvPr/>
        </p:nvSpPr>
        <p:spPr>
          <a:xfrm>
            <a:off x="381000" y="381000"/>
            <a:ext cx="10467474"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a:lstStyle>
          <a:p>
            <a:pPr algn="l"/>
            <a:r>
              <a:rPr lang="en-US" sz="2400" b="0" dirty="0" smtClean="0">
                <a:latin typeface="+mj-lt"/>
              </a:rPr>
              <a:t>Residence Criteria and Situations</a:t>
            </a:r>
            <a:r>
              <a:rPr lang="en-US" sz="2400" b="0" dirty="0" smtClean="0">
                <a:solidFill>
                  <a:schemeClr val="tx1">
                    <a:lumMod val="75000"/>
                    <a:lumOff val="25000"/>
                  </a:schemeClr>
                </a:solidFill>
                <a:latin typeface="+mj-lt"/>
              </a:rPr>
              <a:t/>
            </a:r>
            <a:br>
              <a:rPr lang="en-US" sz="2400" b="0" dirty="0" smtClean="0">
                <a:solidFill>
                  <a:schemeClr val="tx1">
                    <a:lumMod val="75000"/>
                    <a:lumOff val="25000"/>
                  </a:schemeClr>
                </a:solidFill>
                <a:latin typeface="+mj-lt"/>
              </a:rPr>
            </a:br>
            <a:r>
              <a:rPr lang="en-US" sz="2000" b="0" dirty="0" smtClean="0">
                <a:solidFill>
                  <a:schemeClr val="accent1"/>
                </a:solidFill>
                <a:latin typeface="+mj-lt"/>
              </a:rPr>
              <a:t>Residence Situations for 2020:  </a:t>
            </a:r>
            <a:r>
              <a:rPr lang="en-US" sz="2000" dirty="0" smtClean="0">
                <a:solidFill>
                  <a:schemeClr val="accent1"/>
                </a:solidFill>
                <a:latin typeface="+mj-lt"/>
              </a:rPr>
              <a:t>Prisoners</a:t>
            </a:r>
            <a:endParaRPr lang="en-US" sz="2000" dirty="0">
              <a:solidFill>
                <a:schemeClr val="accent1"/>
              </a:solidFill>
              <a:latin typeface="+mj-lt"/>
            </a:endParaRPr>
          </a:p>
        </p:txBody>
      </p:sp>
      <p:sp>
        <p:nvSpPr>
          <p:cNvPr id="6" name="Content Placeholder 2"/>
          <p:cNvSpPr txBox="1">
            <a:spLocks/>
          </p:cNvSpPr>
          <p:nvPr/>
        </p:nvSpPr>
        <p:spPr>
          <a:xfrm>
            <a:off x="374073" y="1371600"/>
            <a:ext cx="11049000" cy="480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1600" dirty="0" smtClean="0"/>
          </a:p>
          <a:p>
            <a:pPr marL="342900" lvl="1" indent="-342900">
              <a:buFont typeface="Arial" panose="020B0604020202020204" pitchFamily="34" charset="0"/>
              <a:buChar char="•"/>
            </a:pPr>
            <a:r>
              <a:rPr lang="en-US" sz="1600" dirty="0" smtClean="0">
                <a:solidFill>
                  <a:schemeClr val="tx1">
                    <a:lumMod val="75000"/>
                    <a:lumOff val="25000"/>
                  </a:schemeClr>
                </a:solidFill>
              </a:rPr>
              <a:t>Historically</a:t>
            </a:r>
            <a:r>
              <a:rPr lang="en-US" sz="1600" dirty="0">
                <a:solidFill>
                  <a:schemeClr val="tx1">
                    <a:lumMod val="75000"/>
                    <a:lumOff val="25000"/>
                  </a:schemeClr>
                </a:solidFill>
              </a:rPr>
              <a:t>, people in correctional facilities on Census Day have been counted at the facility. </a:t>
            </a:r>
            <a:endParaRPr lang="en-US" sz="1600" dirty="0" smtClean="0">
              <a:solidFill>
                <a:schemeClr val="tx1">
                  <a:lumMod val="75000"/>
                  <a:lumOff val="25000"/>
                </a:schemeClr>
              </a:solidFill>
            </a:endParaRPr>
          </a:p>
          <a:p>
            <a:pPr marL="342900" lvl="1" indent="-342900">
              <a:buFont typeface="Arial" panose="020B0604020202020204" pitchFamily="34" charset="0"/>
              <a:buChar char="•"/>
            </a:pPr>
            <a:endParaRPr lang="en-US" sz="1600" dirty="0">
              <a:solidFill>
                <a:schemeClr val="tx1">
                  <a:lumMod val="75000"/>
                  <a:lumOff val="25000"/>
                </a:schemeClr>
              </a:solidFill>
            </a:endParaRPr>
          </a:p>
          <a:p>
            <a:pPr marL="342900" lvl="1" indent="-342900">
              <a:buFont typeface="Arial" panose="020B0604020202020204" pitchFamily="34" charset="0"/>
              <a:buChar char="•"/>
            </a:pPr>
            <a:r>
              <a:rPr lang="en-US" sz="1600" b="1" dirty="0" smtClean="0">
                <a:solidFill>
                  <a:schemeClr val="tx1">
                    <a:lumMod val="75000"/>
                    <a:lumOff val="25000"/>
                  </a:schemeClr>
                </a:solidFill>
              </a:rPr>
              <a:t>For 2020</a:t>
            </a:r>
            <a:r>
              <a:rPr lang="en-US" sz="1600" dirty="0" smtClean="0">
                <a:solidFill>
                  <a:schemeClr val="tx1">
                    <a:lumMod val="75000"/>
                    <a:lumOff val="25000"/>
                  </a:schemeClr>
                </a:solidFill>
              </a:rPr>
              <a:t>, we will </a:t>
            </a:r>
            <a:r>
              <a:rPr lang="en-US" sz="1600" dirty="0">
                <a:solidFill>
                  <a:schemeClr val="tx1">
                    <a:lumMod val="75000"/>
                    <a:lumOff val="25000"/>
                  </a:schemeClr>
                </a:solidFill>
              </a:rPr>
              <a:t>continue counting prisoners at the </a:t>
            </a:r>
            <a:r>
              <a:rPr lang="en-US" sz="1600" dirty="0" smtClean="0">
                <a:solidFill>
                  <a:schemeClr val="tx1">
                    <a:lumMod val="75000"/>
                    <a:lumOff val="25000"/>
                  </a:schemeClr>
                </a:solidFill>
              </a:rPr>
              <a:t>facility. This approach is consistent with the concept of usual residence as applied to this population.  </a:t>
            </a:r>
          </a:p>
          <a:p>
            <a:pPr marL="342900" lvl="1" indent="-342900">
              <a:buFont typeface="Arial" panose="020B0604020202020204" pitchFamily="34" charset="0"/>
              <a:buChar char="•"/>
            </a:pPr>
            <a:endParaRPr lang="en-US" sz="1600" dirty="0">
              <a:solidFill>
                <a:schemeClr val="tx1">
                  <a:lumMod val="75000"/>
                  <a:lumOff val="25000"/>
                </a:schemeClr>
              </a:solidFill>
            </a:endParaRPr>
          </a:p>
          <a:p>
            <a:pPr marL="342900" lvl="1" indent="-342900">
              <a:buFont typeface="Arial" panose="020B0604020202020204" pitchFamily="34" charset="0"/>
              <a:buChar char="•"/>
            </a:pPr>
            <a:r>
              <a:rPr lang="en-US" sz="1600" dirty="0">
                <a:solidFill>
                  <a:schemeClr val="tx1">
                    <a:lumMod val="75000"/>
                    <a:lumOff val="25000"/>
                  </a:schemeClr>
                </a:solidFill>
              </a:rPr>
              <a:t>The Census Bureau </a:t>
            </a:r>
            <a:r>
              <a:rPr lang="en-US" sz="1600" dirty="0" smtClean="0">
                <a:solidFill>
                  <a:schemeClr val="tx1">
                    <a:lumMod val="75000"/>
                    <a:lumOff val="25000"/>
                  </a:schemeClr>
                </a:solidFill>
              </a:rPr>
              <a:t>will provide </a:t>
            </a:r>
            <a:r>
              <a:rPr lang="en-US" sz="1600" b="1" i="1" dirty="0" smtClean="0">
                <a:solidFill>
                  <a:schemeClr val="tx1">
                    <a:lumMod val="75000"/>
                    <a:lumOff val="25000"/>
                  </a:schemeClr>
                </a:solidFill>
              </a:rPr>
              <a:t>two tools </a:t>
            </a:r>
            <a:r>
              <a:rPr lang="en-US" sz="1600" dirty="0" smtClean="0">
                <a:solidFill>
                  <a:schemeClr val="tx1">
                    <a:lumMod val="75000"/>
                    <a:lumOff val="25000"/>
                  </a:schemeClr>
                </a:solidFill>
              </a:rPr>
              <a:t>to assist states if they want to make their own decisions about whether to include prisoners when they redraw district boundaries:</a:t>
            </a:r>
            <a:endParaRPr lang="en-US" sz="1600" dirty="0">
              <a:solidFill>
                <a:schemeClr val="tx1">
                  <a:lumMod val="75000"/>
                  <a:lumOff val="25000"/>
                </a:schemeClr>
              </a:solidFill>
            </a:endParaRPr>
          </a:p>
          <a:p>
            <a:pPr marL="685800" lvl="2" indent="-285750">
              <a:buFont typeface="Arial" panose="020B0604020202020204" pitchFamily="34" charset="0"/>
              <a:buChar char="•"/>
            </a:pPr>
            <a:r>
              <a:rPr lang="en-US" sz="1600" dirty="0" smtClean="0">
                <a:solidFill>
                  <a:schemeClr val="tx1">
                    <a:lumMod val="75000"/>
                    <a:lumOff val="25000"/>
                  </a:schemeClr>
                </a:solidFill>
              </a:rPr>
              <a:t>The 2020 </a:t>
            </a:r>
            <a:r>
              <a:rPr lang="en-US" sz="1600" dirty="0">
                <a:solidFill>
                  <a:schemeClr val="tx1">
                    <a:lumMod val="75000"/>
                    <a:lumOff val="25000"/>
                  </a:schemeClr>
                </a:solidFill>
              </a:rPr>
              <a:t>Census </a:t>
            </a:r>
            <a:r>
              <a:rPr lang="en-US" sz="1600" i="1" dirty="0">
                <a:solidFill>
                  <a:schemeClr val="tx1">
                    <a:lumMod val="75000"/>
                    <a:lumOff val="25000"/>
                  </a:schemeClr>
                </a:solidFill>
              </a:rPr>
              <a:t>Redistricting Data (PL 94-171) Summary File</a:t>
            </a:r>
            <a:r>
              <a:rPr lang="en-US" sz="1600" dirty="0">
                <a:solidFill>
                  <a:schemeClr val="tx1">
                    <a:lumMod val="75000"/>
                    <a:lumOff val="25000"/>
                  </a:schemeClr>
                </a:solidFill>
              </a:rPr>
              <a:t> </a:t>
            </a:r>
            <a:r>
              <a:rPr lang="en-US" sz="1600" dirty="0" smtClean="0">
                <a:solidFill>
                  <a:schemeClr val="tx1">
                    <a:lumMod val="75000"/>
                    <a:lumOff val="25000"/>
                  </a:schemeClr>
                </a:solidFill>
              </a:rPr>
              <a:t>release will </a:t>
            </a:r>
            <a:r>
              <a:rPr lang="en-US" sz="1600" dirty="0">
                <a:solidFill>
                  <a:schemeClr val="tx1">
                    <a:lumMod val="75000"/>
                    <a:lumOff val="25000"/>
                  </a:schemeClr>
                </a:solidFill>
              </a:rPr>
              <a:t>include group quarters data, so data users can exclude certain populations (e.g., prisoners) when redrawing boundaries</a:t>
            </a:r>
          </a:p>
          <a:p>
            <a:pPr marL="685800" lvl="2" indent="-285750">
              <a:buFont typeface="Arial" panose="020B0604020202020204" pitchFamily="34" charset="0"/>
              <a:buChar char="•"/>
            </a:pPr>
            <a:r>
              <a:rPr lang="en-US" sz="1600" dirty="0" smtClean="0">
                <a:solidFill>
                  <a:schemeClr val="tx1">
                    <a:lumMod val="75000"/>
                    <a:lumOff val="25000"/>
                  </a:schemeClr>
                </a:solidFill>
              </a:rPr>
              <a:t>A special product to </a:t>
            </a:r>
            <a:r>
              <a:rPr lang="en-US" sz="1600" dirty="0">
                <a:solidFill>
                  <a:schemeClr val="tx1">
                    <a:lumMod val="75000"/>
                    <a:lumOff val="25000"/>
                  </a:schemeClr>
                </a:solidFill>
              </a:rPr>
              <a:t>assist states with reallocating their own prisoner population </a:t>
            </a:r>
            <a:r>
              <a:rPr lang="en-US" sz="1600" dirty="0" smtClean="0">
                <a:solidFill>
                  <a:schemeClr val="tx1">
                    <a:lumMod val="75000"/>
                    <a:lumOff val="25000"/>
                  </a:schemeClr>
                </a:solidFill>
              </a:rPr>
              <a:t>counts. </a:t>
            </a:r>
            <a:r>
              <a:rPr lang="en-US" sz="1600" dirty="0">
                <a:solidFill>
                  <a:schemeClr val="tx1">
                    <a:lumMod val="75000"/>
                    <a:lumOff val="25000"/>
                  </a:schemeClr>
                </a:solidFill>
              </a:rPr>
              <a:t>Any state that requests this </a:t>
            </a:r>
            <a:r>
              <a:rPr lang="en-US" sz="1600" dirty="0" smtClean="0">
                <a:solidFill>
                  <a:schemeClr val="tx1">
                    <a:lumMod val="75000"/>
                    <a:lumOff val="25000"/>
                  </a:schemeClr>
                </a:solidFill>
              </a:rPr>
              <a:t>product will submit </a:t>
            </a:r>
            <a:r>
              <a:rPr lang="en-US" sz="1600" dirty="0">
                <a:solidFill>
                  <a:schemeClr val="tx1">
                    <a:lumMod val="75000"/>
                    <a:lumOff val="25000"/>
                  </a:schemeClr>
                </a:solidFill>
              </a:rPr>
              <a:t>a data file (indicating where each prisoner was incarcerated on Census Day, as well as their pre-incarceration address) in a specified format. </a:t>
            </a:r>
            <a:r>
              <a:rPr lang="en-US" sz="1600" dirty="0" smtClean="0">
                <a:solidFill>
                  <a:schemeClr val="tx1">
                    <a:lumMod val="75000"/>
                    <a:lumOff val="25000"/>
                  </a:schemeClr>
                </a:solidFill>
              </a:rPr>
              <a:t>If the file </a:t>
            </a:r>
            <a:r>
              <a:rPr lang="en-US" sz="1600" dirty="0">
                <a:solidFill>
                  <a:schemeClr val="tx1">
                    <a:lumMod val="75000"/>
                    <a:lumOff val="25000"/>
                  </a:schemeClr>
                </a:solidFill>
              </a:rPr>
              <a:t>includes the necessary data, </a:t>
            </a:r>
            <a:r>
              <a:rPr lang="en-US" sz="1600" dirty="0" smtClean="0">
                <a:solidFill>
                  <a:schemeClr val="tx1">
                    <a:lumMod val="75000"/>
                    <a:lumOff val="25000"/>
                  </a:schemeClr>
                </a:solidFill>
              </a:rPr>
              <a:t>supplemental </a:t>
            </a:r>
            <a:r>
              <a:rPr lang="en-US" sz="1600" dirty="0">
                <a:solidFill>
                  <a:schemeClr val="tx1">
                    <a:lumMod val="75000"/>
                    <a:lumOff val="25000"/>
                  </a:schemeClr>
                </a:solidFill>
              </a:rPr>
              <a:t>information </a:t>
            </a:r>
            <a:r>
              <a:rPr lang="en-US" sz="1600" dirty="0" smtClean="0">
                <a:solidFill>
                  <a:schemeClr val="tx1">
                    <a:lumMod val="75000"/>
                    <a:lumOff val="25000"/>
                  </a:schemeClr>
                </a:solidFill>
              </a:rPr>
              <a:t>will be provided that the </a:t>
            </a:r>
            <a:r>
              <a:rPr lang="en-US" sz="1600" dirty="0">
                <a:solidFill>
                  <a:schemeClr val="tx1">
                    <a:lumMod val="75000"/>
                    <a:lumOff val="25000"/>
                  </a:schemeClr>
                </a:solidFill>
              </a:rPr>
              <a:t>state </a:t>
            </a:r>
            <a:r>
              <a:rPr lang="en-US" sz="1600" dirty="0" smtClean="0">
                <a:solidFill>
                  <a:schemeClr val="tx1">
                    <a:lumMod val="75000"/>
                    <a:lumOff val="25000"/>
                  </a:schemeClr>
                </a:solidFill>
              </a:rPr>
              <a:t>could </a:t>
            </a:r>
            <a:r>
              <a:rPr lang="en-US" sz="1600" dirty="0">
                <a:solidFill>
                  <a:schemeClr val="tx1">
                    <a:lumMod val="75000"/>
                    <a:lumOff val="25000"/>
                  </a:schemeClr>
                </a:solidFill>
              </a:rPr>
              <a:t>use to construct alternative within-state tabulations for its own purposes. </a:t>
            </a:r>
            <a:r>
              <a:rPr lang="en-US" sz="1600" dirty="0" smtClean="0">
                <a:solidFill>
                  <a:schemeClr val="tx1">
                    <a:lumMod val="75000"/>
                    <a:lumOff val="25000"/>
                  </a:schemeClr>
                </a:solidFill>
              </a:rPr>
              <a:t>However, the </a:t>
            </a:r>
            <a:r>
              <a:rPr lang="en-US" sz="1600" dirty="0">
                <a:solidFill>
                  <a:schemeClr val="tx1">
                    <a:lumMod val="75000"/>
                    <a:lumOff val="25000"/>
                  </a:schemeClr>
                </a:solidFill>
              </a:rPr>
              <a:t>Census Bureau </a:t>
            </a:r>
            <a:r>
              <a:rPr lang="en-US" sz="1600" dirty="0" smtClean="0">
                <a:solidFill>
                  <a:schemeClr val="tx1">
                    <a:lumMod val="75000"/>
                    <a:lumOff val="25000"/>
                  </a:schemeClr>
                </a:solidFill>
              </a:rPr>
              <a:t>will </a:t>
            </a:r>
            <a:r>
              <a:rPr lang="en-US" sz="1600" dirty="0">
                <a:solidFill>
                  <a:schemeClr val="tx1">
                    <a:lumMod val="75000"/>
                    <a:lumOff val="25000"/>
                  </a:schemeClr>
                </a:solidFill>
              </a:rPr>
              <a:t>not use the information in this product to make any changes to the official decennial census counts. </a:t>
            </a:r>
            <a:r>
              <a:rPr lang="en-US" sz="1600" dirty="0"/>
              <a:t> </a:t>
            </a:r>
          </a:p>
          <a:p>
            <a:pPr marL="742950" lvl="2" indent="-342900">
              <a:buFont typeface="Courier New" panose="02070309020205020404" pitchFamily="49" charset="0"/>
              <a:buChar char="o"/>
            </a:pPr>
            <a:endParaRPr lang="en-US" sz="1600" dirty="0" smtClean="0">
              <a:solidFill>
                <a:schemeClr val="tx1">
                  <a:lumMod val="75000"/>
                  <a:lumOff val="25000"/>
                </a:schemeClr>
              </a:solidFill>
            </a:endParaRPr>
          </a:p>
        </p:txBody>
      </p:sp>
      <p:sp>
        <p:nvSpPr>
          <p:cNvPr id="2" name="Slide Number Placeholder 1"/>
          <p:cNvSpPr>
            <a:spLocks noGrp="1"/>
          </p:cNvSpPr>
          <p:nvPr>
            <p:ph type="sldNum" sz="quarter" idx="12"/>
          </p:nvPr>
        </p:nvSpPr>
        <p:spPr/>
        <p:txBody>
          <a:bodyPr/>
          <a:lstStyle/>
          <a:p>
            <a:fld id="{03AE04C5-3085-4F64-BC65-54FE2DBF6EB1}" type="slidenum">
              <a:rPr lang="en-US" smtClean="0"/>
              <a:pPr/>
              <a:t>8</a:t>
            </a:fld>
            <a:endParaRPr lang="en-US" dirty="0"/>
          </a:p>
        </p:txBody>
      </p:sp>
    </p:spTree>
    <p:extLst>
      <p:ext uri="{BB962C8B-B14F-4D97-AF65-F5344CB8AC3E}">
        <p14:creationId xmlns:p14="http://schemas.microsoft.com/office/powerpoint/2010/main" val="2965406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endParaRPr lang="en-US" sz="2400" dirty="0">
              <a:solidFill>
                <a:srgbClr val="4F81BD"/>
              </a:solidFill>
              <a:cs typeface="Arial" panose="020B0604020202020204" pitchFamily="34" charset="0"/>
            </a:endParaRPr>
          </a:p>
        </p:txBody>
      </p:sp>
      <p:sp>
        <p:nvSpPr>
          <p:cNvPr id="5" name="Content Placeholder 2"/>
          <p:cNvSpPr txBox="1">
            <a:spLocks/>
          </p:cNvSpPr>
          <p:nvPr/>
        </p:nvSpPr>
        <p:spPr>
          <a:xfrm>
            <a:off x="504217" y="1295400"/>
            <a:ext cx="11353800" cy="452596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400" b="1" dirty="0" smtClean="0"/>
              <a:t>Non-Correctional Residential Treatment Centers for Juveniles</a:t>
            </a:r>
          </a:p>
          <a:p>
            <a:r>
              <a:rPr lang="en-US" sz="1400" b="1" dirty="0" smtClean="0">
                <a:solidFill>
                  <a:schemeClr val="tx1">
                    <a:lumMod val="75000"/>
                    <a:lumOff val="25000"/>
                  </a:schemeClr>
                </a:solidFill>
              </a:rPr>
              <a:t>In 2010</a:t>
            </a:r>
            <a:r>
              <a:rPr lang="en-US" sz="1400" dirty="0" smtClean="0">
                <a:solidFill>
                  <a:schemeClr val="tx1">
                    <a:lumMod val="75000"/>
                    <a:lumOff val="25000"/>
                  </a:schemeClr>
                </a:solidFill>
              </a:rPr>
              <a:t>, juveniles in non-correctional residential treatment centers were counted at the facility.</a:t>
            </a:r>
          </a:p>
          <a:p>
            <a:r>
              <a:rPr lang="en-US" sz="1400" b="1" dirty="0" smtClean="0">
                <a:solidFill>
                  <a:schemeClr val="tx1">
                    <a:lumMod val="75000"/>
                    <a:lumOff val="25000"/>
                  </a:schemeClr>
                </a:solidFill>
              </a:rPr>
              <a:t>For 2020</a:t>
            </a:r>
            <a:r>
              <a:rPr lang="en-US" sz="1400" dirty="0" smtClean="0">
                <a:solidFill>
                  <a:schemeClr val="tx1">
                    <a:lumMod val="75000"/>
                    <a:lumOff val="25000"/>
                  </a:schemeClr>
                </a:solidFill>
              </a:rPr>
              <a:t>, they will be counted at their usual home elsewhere, or at the facility if they have no usual home elsewhere. </a:t>
            </a:r>
          </a:p>
          <a:p>
            <a:endParaRPr lang="en-US" sz="1000" dirty="0" smtClean="0">
              <a:solidFill>
                <a:schemeClr val="tx1">
                  <a:lumMod val="75000"/>
                  <a:lumOff val="25000"/>
                </a:schemeClr>
              </a:solidFill>
            </a:endParaRPr>
          </a:p>
          <a:p>
            <a:pPr marL="0" indent="0">
              <a:buFont typeface="Arial" panose="020B0604020202020204" pitchFamily="34" charset="0"/>
              <a:buNone/>
            </a:pPr>
            <a:r>
              <a:rPr lang="en-US" sz="1400" b="1" dirty="0" smtClean="0">
                <a:solidFill>
                  <a:schemeClr val="tx1">
                    <a:lumMod val="75000"/>
                    <a:lumOff val="25000"/>
                  </a:schemeClr>
                </a:solidFill>
              </a:rPr>
              <a:t>Non-U.S. Citizens in the Federally Affiliated Overseas Population</a:t>
            </a:r>
            <a:endParaRPr lang="en-US" sz="1400" dirty="0" smtClean="0">
              <a:solidFill>
                <a:schemeClr val="tx1">
                  <a:lumMod val="75000"/>
                  <a:lumOff val="25000"/>
                </a:schemeClr>
              </a:solidFill>
            </a:endParaRPr>
          </a:p>
          <a:p>
            <a:pPr>
              <a:spcBef>
                <a:spcPts val="0"/>
              </a:spcBef>
              <a:defRPr/>
            </a:pPr>
            <a:r>
              <a:rPr lang="en-US" sz="1400" b="1" dirty="0" smtClean="0">
                <a:solidFill>
                  <a:schemeClr val="tx1">
                    <a:lumMod val="75000"/>
                    <a:lumOff val="25000"/>
                  </a:schemeClr>
                </a:solidFill>
              </a:rPr>
              <a:t>In 2010</a:t>
            </a:r>
            <a:r>
              <a:rPr lang="en-US" sz="1400" dirty="0" smtClean="0">
                <a:solidFill>
                  <a:schemeClr val="tx1">
                    <a:lumMod val="75000"/>
                    <a:lumOff val="25000"/>
                  </a:schemeClr>
                </a:solidFill>
              </a:rPr>
              <a:t>,  the federally affiliated overseas count did not include non-U.S. citizen military/civilian federal employees.</a:t>
            </a:r>
          </a:p>
          <a:p>
            <a:pPr>
              <a:spcBef>
                <a:spcPts val="0"/>
              </a:spcBef>
              <a:defRPr/>
            </a:pPr>
            <a:r>
              <a:rPr lang="en-US" sz="1400" b="1" dirty="0" smtClean="0">
                <a:solidFill>
                  <a:schemeClr val="tx1">
                    <a:lumMod val="75000"/>
                    <a:lumOff val="25000"/>
                  </a:schemeClr>
                </a:solidFill>
              </a:rPr>
              <a:t>For 2020</a:t>
            </a:r>
            <a:r>
              <a:rPr lang="en-US" sz="1400" dirty="0" smtClean="0">
                <a:solidFill>
                  <a:schemeClr val="tx1">
                    <a:lumMod val="75000"/>
                    <a:lumOff val="25000"/>
                  </a:schemeClr>
                </a:solidFill>
              </a:rPr>
              <a:t>, we will include in the federally affiliated overseas count any non-U.S. citizens who are military/civilian employees of the U.S. government and are deployed/stationed/assigned overseas.  </a:t>
            </a:r>
          </a:p>
          <a:p>
            <a:endParaRPr lang="en-US" sz="1000" dirty="0" smtClean="0">
              <a:solidFill>
                <a:schemeClr val="tx1">
                  <a:lumMod val="75000"/>
                  <a:lumOff val="25000"/>
                </a:schemeClr>
              </a:solidFill>
            </a:endParaRPr>
          </a:p>
          <a:p>
            <a:pPr marL="0" indent="0">
              <a:buFont typeface="Arial" panose="020B0604020202020204" pitchFamily="34" charset="0"/>
              <a:buNone/>
            </a:pPr>
            <a:r>
              <a:rPr lang="en-US" sz="1400" b="1" dirty="0" smtClean="0">
                <a:solidFill>
                  <a:schemeClr val="tx1">
                    <a:lumMod val="75000"/>
                    <a:lumOff val="25000"/>
                  </a:schemeClr>
                </a:solidFill>
              </a:rPr>
              <a:t>Religious Group Quarters</a:t>
            </a:r>
          </a:p>
          <a:p>
            <a:r>
              <a:rPr lang="en-US" sz="1400" b="1" dirty="0" smtClean="0">
                <a:solidFill>
                  <a:schemeClr val="tx1">
                    <a:lumMod val="75000"/>
                    <a:lumOff val="25000"/>
                  </a:schemeClr>
                </a:solidFill>
              </a:rPr>
              <a:t>In 2010</a:t>
            </a:r>
            <a:r>
              <a:rPr lang="en-US" sz="1400" dirty="0" smtClean="0">
                <a:solidFill>
                  <a:schemeClr val="tx1">
                    <a:lumMod val="75000"/>
                    <a:lumOff val="25000"/>
                  </a:schemeClr>
                </a:solidFill>
              </a:rPr>
              <a:t>, those in Religious Group Quarters were counted at their usual home elsewhere, or at the facility if they had no usual home elsewhere.</a:t>
            </a:r>
          </a:p>
          <a:p>
            <a:r>
              <a:rPr lang="en-US" sz="1400" b="1" dirty="0" smtClean="0">
                <a:solidFill>
                  <a:schemeClr val="tx1">
                    <a:lumMod val="75000"/>
                    <a:lumOff val="25000"/>
                  </a:schemeClr>
                </a:solidFill>
              </a:rPr>
              <a:t>For 2020</a:t>
            </a:r>
            <a:r>
              <a:rPr lang="en-US" sz="1400" dirty="0" smtClean="0">
                <a:solidFill>
                  <a:schemeClr val="tx1">
                    <a:lumMod val="75000"/>
                    <a:lumOff val="25000"/>
                  </a:schemeClr>
                </a:solidFill>
              </a:rPr>
              <a:t>, they will be counted at the facility.</a:t>
            </a:r>
          </a:p>
          <a:p>
            <a:pPr marL="0" indent="0">
              <a:buFont typeface="Arial" panose="020B0604020202020204" pitchFamily="34" charset="0"/>
              <a:buNone/>
            </a:pPr>
            <a:endParaRPr lang="en-US" sz="1000" b="1" dirty="0" smtClean="0">
              <a:solidFill>
                <a:schemeClr val="accent1">
                  <a:lumMod val="75000"/>
                </a:schemeClr>
              </a:solidFill>
            </a:endParaRPr>
          </a:p>
          <a:p>
            <a:pPr marL="0" indent="0">
              <a:buFont typeface="Arial" panose="020B0604020202020204" pitchFamily="34" charset="0"/>
              <a:buNone/>
            </a:pPr>
            <a:r>
              <a:rPr lang="en-US" sz="1400" b="1" dirty="0" smtClean="0"/>
              <a:t>Crews of U.S. Flag Maritime/Merchant Vessels</a:t>
            </a:r>
          </a:p>
          <a:p>
            <a:r>
              <a:rPr lang="en-US" sz="1400" b="1" dirty="0" smtClean="0">
                <a:solidFill>
                  <a:schemeClr val="tx1">
                    <a:lumMod val="75000"/>
                    <a:lumOff val="25000"/>
                  </a:schemeClr>
                </a:solidFill>
              </a:rPr>
              <a:t>In 2010</a:t>
            </a:r>
            <a:r>
              <a:rPr lang="en-US" sz="1400" dirty="0" smtClean="0">
                <a:solidFill>
                  <a:schemeClr val="tx1">
                    <a:lumMod val="75000"/>
                    <a:lumOff val="25000"/>
                  </a:schemeClr>
                </a:solidFill>
              </a:rPr>
              <a:t>, vessels sailing from a U.S. port to a foreign port or from a foreign port to a U.S. port on Census day were not counted in the census. </a:t>
            </a:r>
          </a:p>
          <a:p>
            <a:r>
              <a:rPr lang="en-US" sz="1400" b="1" dirty="0" smtClean="0">
                <a:solidFill>
                  <a:schemeClr val="tx1">
                    <a:lumMod val="75000"/>
                    <a:lumOff val="25000"/>
                  </a:schemeClr>
                </a:solidFill>
              </a:rPr>
              <a:t>For 2020</a:t>
            </a:r>
            <a:r>
              <a:rPr lang="en-US" sz="1400" dirty="0" smtClean="0">
                <a:solidFill>
                  <a:schemeClr val="tx1">
                    <a:lumMod val="75000"/>
                    <a:lumOff val="25000"/>
                  </a:schemeClr>
                </a:solidFill>
              </a:rPr>
              <a:t>, those on these vessels on Census Day will be counted in the census. </a:t>
            </a:r>
          </a:p>
          <a:p>
            <a:pPr marL="0" indent="0">
              <a:buFont typeface="Arial" panose="020B0604020202020204" pitchFamily="34" charset="0"/>
              <a:buNone/>
            </a:pPr>
            <a:endParaRPr lang="en-US" sz="1000" dirty="0" smtClean="0">
              <a:solidFill>
                <a:schemeClr val="tx1">
                  <a:lumMod val="75000"/>
                  <a:lumOff val="25000"/>
                </a:schemeClr>
              </a:solidFill>
            </a:endParaRPr>
          </a:p>
          <a:p>
            <a:pPr marL="0" indent="0">
              <a:buFont typeface="Arial" panose="020B0604020202020204" pitchFamily="34" charset="0"/>
              <a:buNone/>
            </a:pPr>
            <a:r>
              <a:rPr lang="en-US" sz="1400" dirty="0" smtClean="0">
                <a:solidFill>
                  <a:schemeClr val="tx1">
                    <a:lumMod val="75000"/>
                    <a:lumOff val="25000"/>
                  </a:schemeClr>
                </a:solidFill>
              </a:rPr>
              <a:t>These changes are consistent with the concept of usual residence. All other residence situations remain unchanged from 2010. </a:t>
            </a:r>
            <a:endParaRPr lang="en-US" sz="1400" dirty="0">
              <a:solidFill>
                <a:schemeClr val="tx1">
                  <a:lumMod val="75000"/>
                  <a:lumOff val="25000"/>
                </a:schemeClr>
              </a:solidFill>
            </a:endParaRPr>
          </a:p>
        </p:txBody>
      </p:sp>
      <p:sp>
        <p:nvSpPr>
          <p:cNvPr id="6" name="Title 1"/>
          <p:cNvSpPr txBox="1">
            <a:spLocks/>
          </p:cNvSpPr>
          <p:nvPr/>
        </p:nvSpPr>
        <p:spPr>
          <a:xfrm>
            <a:off x="457200" y="30480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a:lstStyle>
          <a:p>
            <a:pPr algn="l"/>
            <a:r>
              <a:rPr lang="en-US" sz="2400" b="0" dirty="0" smtClean="0">
                <a:latin typeface="+mj-lt"/>
              </a:rPr>
              <a:t>Residence Criteria and Situations</a:t>
            </a:r>
            <a:r>
              <a:rPr lang="en-US" sz="2400" b="0" dirty="0" smtClean="0">
                <a:solidFill>
                  <a:schemeClr val="tx1">
                    <a:lumMod val="75000"/>
                    <a:lumOff val="25000"/>
                  </a:schemeClr>
                </a:solidFill>
                <a:latin typeface="+mj-lt"/>
              </a:rPr>
              <a:t/>
            </a:r>
            <a:br>
              <a:rPr lang="en-US" sz="2400" b="0" dirty="0" smtClean="0">
                <a:solidFill>
                  <a:schemeClr val="tx1">
                    <a:lumMod val="75000"/>
                    <a:lumOff val="25000"/>
                  </a:schemeClr>
                </a:solidFill>
                <a:latin typeface="+mj-lt"/>
              </a:rPr>
            </a:br>
            <a:r>
              <a:rPr lang="en-US" sz="2000" b="0" dirty="0" smtClean="0">
                <a:solidFill>
                  <a:schemeClr val="accent1"/>
                </a:solidFill>
                <a:latin typeface="+mj-lt"/>
              </a:rPr>
              <a:t>Residence Situations for 2020:  </a:t>
            </a:r>
            <a:r>
              <a:rPr lang="en-US" sz="2000" dirty="0" smtClean="0">
                <a:solidFill>
                  <a:schemeClr val="accent1"/>
                </a:solidFill>
                <a:latin typeface="+mj-lt"/>
              </a:rPr>
              <a:t>Other Residence Situations</a:t>
            </a:r>
            <a:endParaRPr lang="en-US" sz="2000" dirty="0">
              <a:solidFill>
                <a:schemeClr val="accent1"/>
              </a:solidFill>
              <a:latin typeface="+mj-lt"/>
            </a:endParaRPr>
          </a:p>
        </p:txBody>
      </p:sp>
      <p:sp>
        <p:nvSpPr>
          <p:cNvPr id="2" name="Slide Number Placeholder 1"/>
          <p:cNvSpPr>
            <a:spLocks noGrp="1"/>
          </p:cNvSpPr>
          <p:nvPr>
            <p:ph type="sldNum" sz="quarter" idx="12"/>
          </p:nvPr>
        </p:nvSpPr>
        <p:spPr/>
        <p:txBody>
          <a:bodyPr/>
          <a:lstStyle/>
          <a:p>
            <a:fld id="{03AE04C5-3085-4F64-BC65-54FE2DBF6EB1}" type="slidenum">
              <a:rPr lang="en-US" smtClean="0"/>
              <a:pPr/>
              <a:t>9</a:t>
            </a:fld>
            <a:endParaRPr lang="en-US" dirty="0"/>
          </a:p>
        </p:txBody>
      </p:sp>
    </p:spTree>
    <p:extLst>
      <p:ext uri="{BB962C8B-B14F-4D97-AF65-F5344CB8AC3E}">
        <p14:creationId xmlns:p14="http://schemas.microsoft.com/office/powerpoint/2010/main" val="347492044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5A0D5F95330342ADFC096AA346E605" ma:contentTypeVersion="0" ma:contentTypeDescription="Create a new document." ma:contentTypeScope="" ma:versionID="e508c4a8420677104bf99b01667ad0bf">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16C07F-8E7E-4799-A500-692F5EBE331F}"/>
</file>

<file path=customXml/itemProps2.xml><?xml version="1.0" encoding="utf-8"?>
<ds:datastoreItem xmlns:ds="http://schemas.openxmlformats.org/officeDocument/2006/customXml" ds:itemID="{6F52EFC0-1103-45EF-9816-A5E63FC980A4}"/>
</file>

<file path=customXml/itemProps3.xml><?xml version="1.0" encoding="utf-8"?>
<ds:datastoreItem xmlns:ds="http://schemas.openxmlformats.org/officeDocument/2006/customXml" ds:itemID="{6AED58F6-4152-4975-AB0D-8141D60CDF06}"/>
</file>

<file path=customXml/itemProps4.xml><?xml version="1.0" encoding="utf-8"?>
<ds:datastoreItem xmlns:ds="http://schemas.openxmlformats.org/officeDocument/2006/customXml" ds:itemID="{6F52EFC0-1103-45EF-9816-A5E63FC980A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5880</TotalTime>
  <Words>1462</Words>
  <Application>Microsoft Office PowerPoint</Application>
  <PresentationFormat>Widescreen</PresentationFormat>
  <Paragraphs>128</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Courier New</vt:lpstr>
      <vt:lpstr>Segoe UI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Department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Residence Criteria and Residence Situations for the 2020 Census</dc:title>
  <dc:creator>Anthony Richards</dc:creator>
  <cp:lastModifiedBy>Termirah Brinkley</cp:lastModifiedBy>
  <cp:revision>638</cp:revision>
  <cp:lastPrinted>2018-02-02T16:01:52Z</cp:lastPrinted>
  <dcterms:created xsi:type="dcterms:W3CDTF">2016-11-09T16:58:51Z</dcterms:created>
  <dcterms:modified xsi:type="dcterms:W3CDTF">2018-03-28T15:15:18Z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0x010100755A0D5F95330342ADFC096AA346E605</vt:lpwstr>
  </property>
  <property fmtid="{D5CDD505-2E9C-101B-9397-08002B2CF9AE}" pid="3" name="_dlc_DocIdItemGuid">
    <vt:lpwstr>c27e0c36-c330-4c3d-8d82-a730cb1dcb64</vt:lpwstr>
  </property>
</Properties>
</file>