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22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notesSlides/notesSlide2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0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7" r:id="rId2"/>
    <p:sldId id="345" r:id="rId3"/>
    <p:sldId id="357" r:id="rId4"/>
    <p:sldId id="347" r:id="rId5"/>
    <p:sldId id="354" r:id="rId6"/>
    <p:sldId id="349" r:id="rId7"/>
    <p:sldId id="350" r:id="rId8"/>
    <p:sldId id="351" r:id="rId9"/>
    <p:sldId id="352" r:id="rId10"/>
    <p:sldId id="353" r:id="rId11"/>
    <p:sldId id="328" r:id="rId12"/>
    <p:sldId id="329" r:id="rId13"/>
    <p:sldId id="334" r:id="rId14"/>
    <p:sldId id="336" r:id="rId15"/>
    <p:sldId id="337" r:id="rId16"/>
    <p:sldId id="333" r:id="rId17"/>
    <p:sldId id="342" r:id="rId18"/>
    <p:sldId id="341" r:id="rId19"/>
    <p:sldId id="339" r:id="rId20"/>
    <p:sldId id="340" r:id="rId21"/>
    <p:sldId id="355" r:id="rId22"/>
    <p:sldId id="306" r:id="rId23"/>
  </p:sldIdLst>
  <p:sldSz cx="9144000" cy="6858000" type="screen4x3"/>
  <p:notesSz cx="7010400" cy="9296400"/>
  <p:custDataLst>
    <p:tags r:id="rId26"/>
  </p:custDataLst>
  <p:defaultTextStyle>
    <a:defPPr>
      <a:defRPr lang="en-US"/>
    </a:defPPr>
    <a:lvl1pPr marL="0" algn="l" defTabSz="68589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46" algn="l" defTabSz="68589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91" algn="l" defTabSz="68589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837" algn="l" defTabSz="68589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783" algn="l" defTabSz="68589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729" algn="l" defTabSz="68589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674" algn="l" defTabSz="68589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620" algn="l" defTabSz="68589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566" algn="l" defTabSz="68589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A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6" autoAdjust="0"/>
    <p:restoredTop sz="78911" autoAdjust="0"/>
  </p:normalViewPr>
  <p:slideViewPr>
    <p:cSldViewPr>
      <p:cViewPr varScale="1">
        <p:scale>
          <a:sx n="69" d="100"/>
          <a:sy n="69" d="100"/>
        </p:scale>
        <p:origin x="184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06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48E590-CC58-4D84-B6EC-D45619689ED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1923F56E-2A79-4B5E-86C9-AA18B1CFF468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NRFU Housing Units</a:t>
          </a:r>
          <a:endParaRPr lang="en-US" sz="1600" dirty="0">
            <a:solidFill>
              <a:schemeClr val="tx2"/>
            </a:solidFill>
          </a:endParaRPr>
        </a:p>
      </dgm:t>
    </dgm:pt>
    <dgm:pt modelId="{7F797507-4422-4E91-B817-B8C8D4C5BE12}" type="parTrans" cxnId="{2A5AE1BE-3FE4-4FDA-BF80-F060FB36D949}">
      <dgm:prSet/>
      <dgm:spPr/>
      <dgm:t>
        <a:bodyPr/>
        <a:lstStyle/>
        <a:p>
          <a:endParaRPr lang="en-US" sz="1600"/>
        </a:p>
      </dgm:t>
    </dgm:pt>
    <dgm:pt modelId="{FF713A2D-141A-4EA2-929F-B5F0A7843ECF}" type="sibTrans" cxnId="{2A5AE1BE-3FE4-4FDA-BF80-F060FB36D949}">
      <dgm:prSet/>
      <dgm:spPr/>
      <dgm:t>
        <a:bodyPr/>
        <a:lstStyle/>
        <a:p>
          <a:endParaRPr lang="en-US" sz="1600"/>
        </a:p>
      </dgm:t>
    </dgm:pt>
    <dgm:pt modelId="{D9BD6EFE-CF7D-4227-8B08-A37B98685F0B}">
      <dgm:prSet phldrT="[Text]" custT="1"/>
      <dgm:spPr>
        <a:effectLst/>
      </dgm:spPr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Administrative Record</a:t>
          </a:r>
        </a:p>
        <a:p>
          <a:r>
            <a:rPr lang="en-US" sz="1600" dirty="0" smtClean="0">
              <a:solidFill>
                <a:schemeClr val="tx2"/>
              </a:solidFill>
            </a:rPr>
            <a:t>Vacant </a:t>
          </a:r>
        </a:p>
        <a:p>
          <a:r>
            <a:rPr lang="en-US" sz="1600" dirty="0" smtClean="0">
              <a:solidFill>
                <a:schemeClr val="tx2"/>
              </a:solidFill>
            </a:rPr>
            <a:t>or Non-Existent</a:t>
          </a:r>
          <a:endParaRPr lang="en-US" sz="1600" dirty="0">
            <a:solidFill>
              <a:schemeClr val="tx2"/>
            </a:solidFill>
          </a:endParaRPr>
        </a:p>
      </dgm:t>
    </dgm:pt>
    <dgm:pt modelId="{3B8B0B8E-F76C-4B66-957F-43CCCF996DD5}" type="parTrans" cxnId="{48033CF5-00EA-44C7-AD23-C790A5A6F132}">
      <dgm:prSet custT="1"/>
      <dgm:spPr/>
      <dgm:t>
        <a:bodyPr/>
        <a:lstStyle/>
        <a:p>
          <a:endParaRPr lang="en-US" sz="1600" dirty="0"/>
        </a:p>
      </dgm:t>
    </dgm:pt>
    <dgm:pt modelId="{E33E423F-421D-49C7-BF64-FE1CAA38EFD3}" type="sibTrans" cxnId="{48033CF5-00EA-44C7-AD23-C790A5A6F132}">
      <dgm:prSet/>
      <dgm:spPr/>
      <dgm:t>
        <a:bodyPr/>
        <a:lstStyle/>
        <a:p>
          <a:endParaRPr lang="en-US" sz="1600"/>
        </a:p>
      </dgm:t>
    </dgm:pt>
    <dgm:pt modelId="{C3DB5A2E-B60E-4B04-A4F3-1C0436A82791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Administrative Record Occupied</a:t>
          </a:r>
          <a:endParaRPr lang="en-US" sz="1600" dirty="0">
            <a:solidFill>
              <a:schemeClr val="tx2"/>
            </a:solidFill>
          </a:endParaRPr>
        </a:p>
      </dgm:t>
    </dgm:pt>
    <dgm:pt modelId="{B28D1022-C62E-4AC3-BA7D-3A7221807084}" type="parTrans" cxnId="{D9DC295A-5C9B-4EDC-A8D5-1BDCAC397B1C}">
      <dgm:prSet custT="1"/>
      <dgm:spPr/>
      <dgm:t>
        <a:bodyPr/>
        <a:lstStyle/>
        <a:p>
          <a:endParaRPr lang="en-US" sz="1600" dirty="0"/>
        </a:p>
      </dgm:t>
    </dgm:pt>
    <dgm:pt modelId="{16C69211-EBB5-4AE6-AB21-B332D19030E6}" type="sibTrans" cxnId="{D9DC295A-5C9B-4EDC-A8D5-1BDCAC397B1C}">
      <dgm:prSet/>
      <dgm:spPr/>
      <dgm:t>
        <a:bodyPr/>
        <a:lstStyle/>
        <a:p>
          <a:endParaRPr lang="en-US" sz="1600"/>
        </a:p>
      </dgm:t>
    </dgm:pt>
    <dgm:pt modelId="{E74C44CD-8946-4552-979A-11CAF8CC80D3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tx2"/>
              </a:solidFill>
            </a:rPr>
            <a:t>Full Contact Strategy</a:t>
          </a:r>
          <a:endParaRPr lang="en-US" sz="1600" dirty="0">
            <a:solidFill>
              <a:schemeClr val="tx2"/>
            </a:solidFill>
          </a:endParaRPr>
        </a:p>
      </dgm:t>
    </dgm:pt>
    <dgm:pt modelId="{614E502B-E19A-4DB2-893F-8CC640683B40}" type="parTrans" cxnId="{AEB80CC0-C592-43D4-BEBB-C9DD8E4F8267}">
      <dgm:prSet custT="1"/>
      <dgm:spPr/>
      <dgm:t>
        <a:bodyPr/>
        <a:lstStyle/>
        <a:p>
          <a:endParaRPr lang="en-US" sz="1600" dirty="0"/>
        </a:p>
      </dgm:t>
    </dgm:pt>
    <dgm:pt modelId="{B8A261B7-EC3B-4E66-80E4-86F1AE5A6D72}" type="sibTrans" cxnId="{AEB80CC0-C592-43D4-BEBB-C9DD8E4F8267}">
      <dgm:prSet/>
      <dgm:spPr/>
      <dgm:t>
        <a:bodyPr/>
        <a:lstStyle/>
        <a:p>
          <a:endParaRPr lang="en-US" sz="1600"/>
        </a:p>
      </dgm:t>
    </dgm:pt>
    <dgm:pt modelId="{35711F67-D96E-4F95-A864-1735E7A9C1AD}" type="pres">
      <dgm:prSet presAssocID="{5648E590-CC58-4D84-B6EC-D45619689ED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0F91DF-8605-4CD9-B69B-E3AEC86F46A9}" type="pres">
      <dgm:prSet presAssocID="{1923F56E-2A79-4B5E-86C9-AA18B1CFF468}" presName="root1" presStyleCnt="0"/>
      <dgm:spPr/>
    </dgm:pt>
    <dgm:pt modelId="{5A449A3D-6719-480A-BE0B-78134BC43C62}" type="pres">
      <dgm:prSet presAssocID="{1923F56E-2A79-4B5E-86C9-AA18B1CFF468}" presName="LevelOneTextNode" presStyleLbl="node0" presStyleIdx="0" presStyleCnt="1" custScaleX="38588" custScaleY="33075" custLinFactNeighborX="4233" custLinFactNeighborY="-266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F43286-FC26-47B3-AC14-7B124B01E9C8}" type="pres">
      <dgm:prSet presAssocID="{1923F56E-2A79-4B5E-86C9-AA18B1CFF468}" presName="level2hierChild" presStyleCnt="0"/>
      <dgm:spPr/>
    </dgm:pt>
    <dgm:pt modelId="{543FFDC9-9086-436E-B8E0-AD521A44B8ED}" type="pres">
      <dgm:prSet presAssocID="{3B8B0B8E-F76C-4B66-957F-43CCCF996DD5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56FB9A59-FC77-4467-87D1-971EE3EABE84}" type="pres">
      <dgm:prSet presAssocID="{3B8B0B8E-F76C-4B66-957F-43CCCF996DD5}" presName="connTx" presStyleLbl="parChTrans1D2" presStyleIdx="0" presStyleCnt="3"/>
      <dgm:spPr/>
      <dgm:t>
        <a:bodyPr/>
        <a:lstStyle/>
        <a:p>
          <a:endParaRPr lang="en-US"/>
        </a:p>
      </dgm:t>
    </dgm:pt>
    <dgm:pt modelId="{672404AA-3FE9-4FA8-A961-2881603DB0E0}" type="pres">
      <dgm:prSet presAssocID="{D9BD6EFE-CF7D-4227-8B08-A37B98685F0B}" presName="root2" presStyleCnt="0"/>
      <dgm:spPr/>
    </dgm:pt>
    <dgm:pt modelId="{58C08E34-7D6F-4649-BFE8-8C6EF0A1BD88}" type="pres">
      <dgm:prSet presAssocID="{D9BD6EFE-CF7D-4227-8B08-A37B98685F0B}" presName="LevelTwoTextNode" presStyleLbl="node2" presStyleIdx="0" presStyleCnt="3" custScaleX="58001" custScaleY="28456" custLinFactNeighborX="-9291" custLinFactNeighborY="175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F772CD-C11D-4F19-8457-00AF0C962E95}" type="pres">
      <dgm:prSet presAssocID="{D9BD6EFE-CF7D-4227-8B08-A37B98685F0B}" presName="level3hierChild" presStyleCnt="0"/>
      <dgm:spPr/>
    </dgm:pt>
    <dgm:pt modelId="{E82F6841-4864-49A9-8B87-485536551465}" type="pres">
      <dgm:prSet presAssocID="{B28D1022-C62E-4AC3-BA7D-3A7221807084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1CAF33BA-0567-4A0E-89BF-FADE7E1E1FA4}" type="pres">
      <dgm:prSet presAssocID="{B28D1022-C62E-4AC3-BA7D-3A7221807084}" presName="connTx" presStyleLbl="parChTrans1D2" presStyleIdx="1" presStyleCnt="3"/>
      <dgm:spPr/>
      <dgm:t>
        <a:bodyPr/>
        <a:lstStyle/>
        <a:p>
          <a:endParaRPr lang="en-US"/>
        </a:p>
      </dgm:t>
    </dgm:pt>
    <dgm:pt modelId="{7F21CAE6-83D4-4767-A509-16C911BE375E}" type="pres">
      <dgm:prSet presAssocID="{C3DB5A2E-B60E-4B04-A4F3-1C0436A82791}" presName="root2" presStyleCnt="0"/>
      <dgm:spPr/>
    </dgm:pt>
    <dgm:pt modelId="{0FFC81B0-6A6E-41DF-8A08-F0DB8A7C246C}" type="pres">
      <dgm:prSet presAssocID="{C3DB5A2E-B60E-4B04-A4F3-1C0436A82791}" presName="LevelTwoTextNode" presStyleLbl="node2" presStyleIdx="1" presStyleCnt="3" custScaleX="57796" custScaleY="29623" custLinFactNeighborX="-9291" custLinFactNeighborY="-631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D6E01D-931E-4C24-92A5-F2A4799E0A27}" type="pres">
      <dgm:prSet presAssocID="{C3DB5A2E-B60E-4B04-A4F3-1C0436A82791}" presName="level3hierChild" presStyleCnt="0"/>
      <dgm:spPr/>
    </dgm:pt>
    <dgm:pt modelId="{1342E7E7-F541-452F-9806-59008C7508FC}" type="pres">
      <dgm:prSet presAssocID="{614E502B-E19A-4DB2-893F-8CC640683B40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72EA3FCE-514D-472B-92BD-1307F1531DC8}" type="pres">
      <dgm:prSet presAssocID="{614E502B-E19A-4DB2-893F-8CC640683B40}" presName="connTx" presStyleLbl="parChTrans1D2" presStyleIdx="2" presStyleCnt="3"/>
      <dgm:spPr/>
      <dgm:t>
        <a:bodyPr/>
        <a:lstStyle/>
        <a:p>
          <a:endParaRPr lang="en-US"/>
        </a:p>
      </dgm:t>
    </dgm:pt>
    <dgm:pt modelId="{71335144-B3BF-47ED-B5C4-2E9F2DC33D39}" type="pres">
      <dgm:prSet presAssocID="{E74C44CD-8946-4552-979A-11CAF8CC80D3}" presName="root2" presStyleCnt="0"/>
      <dgm:spPr/>
    </dgm:pt>
    <dgm:pt modelId="{0874F3C7-C5A8-47B6-BC85-C7213AB48C74}" type="pres">
      <dgm:prSet presAssocID="{E74C44CD-8946-4552-979A-11CAF8CC80D3}" presName="LevelTwoTextNode" presStyleLbl="node2" presStyleIdx="2" presStyleCnt="3" custScaleX="58143" custScaleY="28886" custLinFactNeighborX="-9291" custLinFactNeighborY="-358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6BE776-DCAA-4A14-B81A-CAEFEC130842}" type="pres">
      <dgm:prSet presAssocID="{E74C44CD-8946-4552-979A-11CAF8CC80D3}" presName="level3hierChild" presStyleCnt="0"/>
      <dgm:spPr/>
    </dgm:pt>
  </dgm:ptLst>
  <dgm:cxnLst>
    <dgm:cxn modelId="{D9DC295A-5C9B-4EDC-A8D5-1BDCAC397B1C}" srcId="{1923F56E-2A79-4B5E-86C9-AA18B1CFF468}" destId="{C3DB5A2E-B60E-4B04-A4F3-1C0436A82791}" srcOrd="1" destOrd="0" parTransId="{B28D1022-C62E-4AC3-BA7D-3A7221807084}" sibTransId="{16C69211-EBB5-4AE6-AB21-B332D19030E6}"/>
    <dgm:cxn modelId="{2A5AE1BE-3FE4-4FDA-BF80-F060FB36D949}" srcId="{5648E590-CC58-4D84-B6EC-D45619689EDE}" destId="{1923F56E-2A79-4B5E-86C9-AA18B1CFF468}" srcOrd="0" destOrd="0" parTransId="{7F797507-4422-4E91-B817-B8C8D4C5BE12}" sibTransId="{FF713A2D-141A-4EA2-929F-B5F0A7843ECF}"/>
    <dgm:cxn modelId="{0F421619-A5CF-4E29-9149-AA3EE417FBE2}" type="presOf" srcId="{B28D1022-C62E-4AC3-BA7D-3A7221807084}" destId="{1CAF33BA-0567-4A0E-89BF-FADE7E1E1FA4}" srcOrd="1" destOrd="0" presId="urn:microsoft.com/office/officeart/2005/8/layout/hierarchy2"/>
    <dgm:cxn modelId="{EBFF41DA-7BCC-4F60-B9F2-4430E31DA9BB}" type="presOf" srcId="{614E502B-E19A-4DB2-893F-8CC640683B40}" destId="{72EA3FCE-514D-472B-92BD-1307F1531DC8}" srcOrd="1" destOrd="0" presId="urn:microsoft.com/office/officeart/2005/8/layout/hierarchy2"/>
    <dgm:cxn modelId="{980794F3-3222-422C-89A3-56C804D38BA7}" type="presOf" srcId="{E74C44CD-8946-4552-979A-11CAF8CC80D3}" destId="{0874F3C7-C5A8-47B6-BC85-C7213AB48C74}" srcOrd="0" destOrd="0" presId="urn:microsoft.com/office/officeart/2005/8/layout/hierarchy2"/>
    <dgm:cxn modelId="{AEB80CC0-C592-43D4-BEBB-C9DD8E4F8267}" srcId="{1923F56E-2A79-4B5E-86C9-AA18B1CFF468}" destId="{E74C44CD-8946-4552-979A-11CAF8CC80D3}" srcOrd="2" destOrd="0" parTransId="{614E502B-E19A-4DB2-893F-8CC640683B40}" sibTransId="{B8A261B7-EC3B-4E66-80E4-86F1AE5A6D72}"/>
    <dgm:cxn modelId="{A096F698-471B-4F8E-B1DC-6EE3197C33B6}" type="presOf" srcId="{1923F56E-2A79-4B5E-86C9-AA18B1CFF468}" destId="{5A449A3D-6719-480A-BE0B-78134BC43C62}" srcOrd="0" destOrd="0" presId="urn:microsoft.com/office/officeart/2005/8/layout/hierarchy2"/>
    <dgm:cxn modelId="{5C26B5C3-E050-4395-811B-2FE41FBAF3B2}" type="presOf" srcId="{614E502B-E19A-4DB2-893F-8CC640683B40}" destId="{1342E7E7-F541-452F-9806-59008C7508FC}" srcOrd="0" destOrd="0" presId="urn:microsoft.com/office/officeart/2005/8/layout/hierarchy2"/>
    <dgm:cxn modelId="{1349DFE4-CF76-4CC1-9898-8B1791A57721}" type="presOf" srcId="{D9BD6EFE-CF7D-4227-8B08-A37B98685F0B}" destId="{58C08E34-7D6F-4649-BFE8-8C6EF0A1BD88}" srcOrd="0" destOrd="0" presId="urn:microsoft.com/office/officeart/2005/8/layout/hierarchy2"/>
    <dgm:cxn modelId="{48033CF5-00EA-44C7-AD23-C790A5A6F132}" srcId="{1923F56E-2A79-4B5E-86C9-AA18B1CFF468}" destId="{D9BD6EFE-CF7D-4227-8B08-A37B98685F0B}" srcOrd="0" destOrd="0" parTransId="{3B8B0B8E-F76C-4B66-957F-43CCCF996DD5}" sibTransId="{E33E423F-421D-49C7-BF64-FE1CAA38EFD3}"/>
    <dgm:cxn modelId="{E4ED4DF9-4DFC-4EB7-B6CD-CF67784BFFC2}" type="presOf" srcId="{B28D1022-C62E-4AC3-BA7D-3A7221807084}" destId="{E82F6841-4864-49A9-8B87-485536551465}" srcOrd="0" destOrd="0" presId="urn:microsoft.com/office/officeart/2005/8/layout/hierarchy2"/>
    <dgm:cxn modelId="{00748EFA-DAC4-4B17-9CE7-AF2CCFA6B600}" type="presOf" srcId="{3B8B0B8E-F76C-4B66-957F-43CCCF996DD5}" destId="{56FB9A59-FC77-4467-87D1-971EE3EABE84}" srcOrd="1" destOrd="0" presId="urn:microsoft.com/office/officeart/2005/8/layout/hierarchy2"/>
    <dgm:cxn modelId="{1D95D4D8-5B28-4EBB-935C-D5D4B485315B}" type="presOf" srcId="{5648E590-CC58-4D84-B6EC-D45619689EDE}" destId="{35711F67-D96E-4F95-A864-1735E7A9C1AD}" srcOrd="0" destOrd="0" presId="urn:microsoft.com/office/officeart/2005/8/layout/hierarchy2"/>
    <dgm:cxn modelId="{435A4C62-43F1-4172-A3B9-482575C4AB6C}" type="presOf" srcId="{C3DB5A2E-B60E-4B04-A4F3-1C0436A82791}" destId="{0FFC81B0-6A6E-41DF-8A08-F0DB8A7C246C}" srcOrd="0" destOrd="0" presId="urn:microsoft.com/office/officeart/2005/8/layout/hierarchy2"/>
    <dgm:cxn modelId="{CF6ADE99-DD39-4D35-8BEC-23DCECACB086}" type="presOf" srcId="{3B8B0B8E-F76C-4B66-957F-43CCCF996DD5}" destId="{543FFDC9-9086-436E-B8E0-AD521A44B8ED}" srcOrd="0" destOrd="0" presId="urn:microsoft.com/office/officeart/2005/8/layout/hierarchy2"/>
    <dgm:cxn modelId="{0F043C7B-2C26-4D96-AB06-7887172A9B0A}" type="presParOf" srcId="{35711F67-D96E-4F95-A864-1735E7A9C1AD}" destId="{750F91DF-8605-4CD9-B69B-E3AEC86F46A9}" srcOrd="0" destOrd="0" presId="urn:microsoft.com/office/officeart/2005/8/layout/hierarchy2"/>
    <dgm:cxn modelId="{61807226-0EEF-4187-B807-606E2F6D3681}" type="presParOf" srcId="{750F91DF-8605-4CD9-B69B-E3AEC86F46A9}" destId="{5A449A3D-6719-480A-BE0B-78134BC43C62}" srcOrd="0" destOrd="0" presId="urn:microsoft.com/office/officeart/2005/8/layout/hierarchy2"/>
    <dgm:cxn modelId="{FA24CC36-4B8B-4E8B-9AE8-5E7F9A35C3EC}" type="presParOf" srcId="{750F91DF-8605-4CD9-B69B-E3AEC86F46A9}" destId="{24F43286-FC26-47B3-AC14-7B124B01E9C8}" srcOrd="1" destOrd="0" presId="urn:microsoft.com/office/officeart/2005/8/layout/hierarchy2"/>
    <dgm:cxn modelId="{23567D4C-EE0B-48DF-BB08-D27650572E18}" type="presParOf" srcId="{24F43286-FC26-47B3-AC14-7B124B01E9C8}" destId="{543FFDC9-9086-436E-B8E0-AD521A44B8ED}" srcOrd="0" destOrd="0" presId="urn:microsoft.com/office/officeart/2005/8/layout/hierarchy2"/>
    <dgm:cxn modelId="{372E06D1-9E9F-47FB-97EE-A19D3C54AF26}" type="presParOf" srcId="{543FFDC9-9086-436E-B8E0-AD521A44B8ED}" destId="{56FB9A59-FC77-4467-87D1-971EE3EABE84}" srcOrd="0" destOrd="0" presId="urn:microsoft.com/office/officeart/2005/8/layout/hierarchy2"/>
    <dgm:cxn modelId="{C81AFCF9-3811-45B8-A33B-81C763E2ACE3}" type="presParOf" srcId="{24F43286-FC26-47B3-AC14-7B124B01E9C8}" destId="{672404AA-3FE9-4FA8-A961-2881603DB0E0}" srcOrd="1" destOrd="0" presId="urn:microsoft.com/office/officeart/2005/8/layout/hierarchy2"/>
    <dgm:cxn modelId="{80AA711A-0EBE-48B4-B29C-11F9C54F8493}" type="presParOf" srcId="{672404AA-3FE9-4FA8-A961-2881603DB0E0}" destId="{58C08E34-7D6F-4649-BFE8-8C6EF0A1BD88}" srcOrd="0" destOrd="0" presId="urn:microsoft.com/office/officeart/2005/8/layout/hierarchy2"/>
    <dgm:cxn modelId="{C6271443-4CFA-44DA-9873-10647433C1D5}" type="presParOf" srcId="{672404AA-3FE9-4FA8-A961-2881603DB0E0}" destId="{84F772CD-C11D-4F19-8457-00AF0C962E95}" srcOrd="1" destOrd="0" presId="urn:microsoft.com/office/officeart/2005/8/layout/hierarchy2"/>
    <dgm:cxn modelId="{8978FEB8-1117-417F-B419-96748E27A90D}" type="presParOf" srcId="{24F43286-FC26-47B3-AC14-7B124B01E9C8}" destId="{E82F6841-4864-49A9-8B87-485536551465}" srcOrd="2" destOrd="0" presId="urn:microsoft.com/office/officeart/2005/8/layout/hierarchy2"/>
    <dgm:cxn modelId="{327C553D-1513-4E0D-BEFB-141B205E0B2D}" type="presParOf" srcId="{E82F6841-4864-49A9-8B87-485536551465}" destId="{1CAF33BA-0567-4A0E-89BF-FADE7E1E1FA4}" srcOrd="0" destOrd="0" presId="urn:microsoft.com/office/officeart/2005/8/layout/hierarchy2"/>
    <dgm:cxn modelId="{5A6CCA3A-16F6-4C89-9EFF-15EAF79EBC8F}" type="presParOf" srcId="{24F43286-FC26-47B3-AC14-7B124B01E9C8}" destId="{7F21CAE6-83D4-4767-A509-16C911BE375E}" srcOrd="3" destOrd="0" presId="urn:microsoft.com/office/officeart/2005/8/layout/hierarchy2"/>
    <dgm:cxn modelId="{0584748F-B94F-4AEA-859B-F7A70FD931F4}" type="presParOf" srcId="{7F21CAE6-83D4-4767-A509-16C911BE375E}" destId="{0FFC81B0-6A6E-41DF-8A08-F0DB8A7C246C}" srcOrd="0" destOrd="0" presId="urn:microsoft.com/office/officeart/2005/8/layout/hierarchy2"/>
    <dgm:cxn modelId="{288B1C4C-ADEF-45EA-B1A6-8019604AB1A5}" type="presParOf" srcId="{7F21CAE6-83D4-4767-A509-16C911BE375E}" destId="{66D6E01D-931E-4C24-92A5-F2A4799E0A27}" srcOrd="1" destOrd="0" presId="urn:microsoft.com/office/officeart/2005/8/layout/hierarchy2"/>
    <dgm:cxn modelId="{C1414341-E167-4674-913B-926E4060DC8D}" type="presParOf" srcId="{24F43286-FC26-47B3-AC14-7B124B01E9C8}" destId="{1342E7E7-F541-452F-9806-59008C7508FC}" srcOrd="4" destOrd="0" presId="urn:microsoft.com/office/officeart/2005/8/layout/hierarchy2"/>
    <dgm:cxn modelId="{F0D72117-CE26-45CE-BD5D-481A93575C15}" type="presParOf" srcId="{1342E7E7-F541-452F-9806-59008C7508FC}" destId="{72EA3FCE-514D-472B-92BD-1307F1531DC8}" srcOrd="0" destOrd="0" presId="urn:microsoft.com/office/officeart/2005/8/layout/hierarchy2"/>
    <dgm:cxn modelId="{36B81812-3383-476F-8788-850456D5B99D}" type="presParOf" srcId="{24F43286-FC26-47B3-AC14-7B124B01E9C8}" destId="{71335144-B3BF-47ED-B5C4-2E9F2DC33D39}" srcOrd="5" destOrd="0" presId="urn:microsoft.com/office/officeart/2005/8/layout/hierarchy2"/>
    <dgm:cxn modelId="{4B4C630E-42D4-4F02-8D0E-3F8F004F1F6D}" type="presParOf" srcId="{71335144-B3BF-47ED-B5C4-2E9F2DC33D39}" destId="{0874F3C7-C5A8-47B6-BC85-C7213AB48C74}" srcOrd="0" destOrd="0" presId="urn:microsoft.com/office/officeart/2005/8/layout/hierarchy2"/>
    <dgm:cxn modelId="{2C430F71-71FE-4B27-ACCA-0CBE4A03A7BB}" type="presParOf" srcId="{71335144-B3BF-47ED-B5C4-2E9F2DC33D39}" destId="{406BE776-DCAA-4A14-B81A-CAEFEC13084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48E590-CC58-4D84-B6EC-D45619689ED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1923F56E-2A79-4B5E-86C9-AA18B1CFF468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tx2"/>
              </a:solidFill>
            </a:rPr>
            <a:t>Use administrative records to determine vacant and </a:t>
          </a:r>
        </a:p>
        <a:p>
          <a:r>
            <a:rPr lang="en-US" sz="1400" dirty="0" smtClean="0">
              <a:solidFill>
                <a:schemeClr val="tx2"/>
              </a:solidFill>
            </a:rPr>
            <a:t>non-existent address</a:t>
          </a:r>
        </a:p>
        <a:p>
          <a:r>
            <a:rPr lang="en-US" sz="1400" dirty="0" smtClean="0">
              <a:solidFill>
                <a:schemeClr val="tx2"/>
              </a:solidFill>
            </a:rPr>
            <a:t>(UAA around </a:t>
          </a:r>
        </a:p>
        <a:p>
          <a:r>
            <a:rPr lang="en-US" sz="1400" dirty="0" smtClean="0">
              <a:solidFill>
                <a:schemeClr val="tx2"/>
              </a:solidFill>
            </a:rPr>
            <a:t>Census Day)</a:t>
          </a:r>
          <a:endParaRPr lang="en-US" sz="1400" dirty="0">
            <a:solidFill>
              <a:schemeClr val="tx2"/>
            </a:solidFill>
          </a:endParaRPr>
        </a:p>
      </dgm:t>
    </dgm:pt>
    <dgm:pt modelId="{7F797507-4422-4E91-B817-B8C8D4C5BE12}" type="parTrans" cxnId="{2A5AE1BE-3FE4-4FDA-BF80-F060FB36D949}">
      <dgm:prSet/>
      <dgm:spPr/>
      <dgm:t>
        <a:bodyPr/>
        <a:lstStyle/>
        <a:p>
          <a:endParaRPr 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FF713A2D-141A-4EA2-929F-B5F0A7843ECF}" type="sibTrans" cxnId="{2A5AE1BE-3FE4-4FDA-BF80-F060FB36D949}">
      <dgm:prSet/>
      <dgm:spPr/>
      <dgm:t>
        <a:bodyPr/>
        <a:lstStyle/>
        <a:p>
          <a:endParaRPr 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9BD6EFE-CF7D-4227-8B08-A37B98685F0B}">
      <dgm:prSet phldrT="[Text]" custT="1"/>
      <dgm:spPr>
        <a:effectLst/>
      </dgm:spPr>
      <dgm:t>
        <a:bodyPr/>
        <a:lstStyle/>
        <a:p>
          <a:r>
            <a:rPr lang="en-US" sz="1400" dirty="0" smtClean="0">
              <a:solidFill>
                <a:schemeClr val="tx2"/>
              </a:solidFill>
            </a:rPr>
            <a:t>Send mailing to address about 6 weeks after Census Day</a:t>
          </a:r>
        </a:p>
      </dgm:t>
    </dgm:pt>
    <dgm:pt modelId="{3B8B0B8E-F76C-4B66-957F-43CCCF996DD5}" type="parTrans" cxnId="{48033CF5-00EA-44C7-AD23-C790A5A6F132}">
      <dgm:prSet custT="1"/>
      <dgm:spPr/>
      <dgm:t>
        <a:bodyPr/>
        <a:lstStyle/>
        <a:p>
          <a:endParaRPr lang="en-US" sz="16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E33E423F-421D-49C7-BF64-FE1CAA38EFD3}" type="sibTrans" cxnId="{48033CF5-00EA-44C7-AD23-C790A5A6F132}">
      <dgm:prSet/>
      <dgm:spPr/>
      <dgm:t>
        <a:bodyPr/>
        <a:lstStyle/>
        <a:p>
          <a:endParaRPr 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701FEE9D-AD04-4963-A3D0-425CFBC75AF3}">
      <dgm:prSet phldrT="[Text]" custT="1"/>
      <dgm:spPr>
        <a:effectLst/>
      </dgm:spPr>
      <dgm:t>
        <a:bodyPr/>
        <a:lstStyle/>
        <a:p>
          <a:r>
            <a:rPr lang="en-US" sz="1400" dirty="0" smtClean="0">
              <a:solidFill>
                <a:schemeClr val="tx2"/>
              </a:solidFill>
            </a:rPr>
            <a:t>Undeliverable-As-Addressed (UAA)</a:t>
          </a:r>
        </a:p>
      </dgm:t>
    </dgm:pt>
    <dgm:pt modelId="{27F589EE-EB80-4204-B5F2-5DE691DB80CB}" type="parTrans" cxnId="{2C840C75-0BF7-49A1-88EA-EA8B7B81F74A}">
      <dgm:prSet custT="1"/>
      <dgm:spPr/>
      <dgm:t>
        <a:bodyPr/>
        <a:lstStyle/>
        <a:p>
          <a:endParaRPr lang="en-US" sz="16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1D866A0-37AD-49FC-AA44-2263710F9250}" type="sibTrans" cxnId="{2C840C75-0BF7-49A1-88EA-EA8B7B81F74A}">
      <dgm:prSet/>
      <dgm:spPr/>
      <dgm:t>
        <a:bodyPr/>
        <a:lstStyle/>
        <a:p>
          <a:endParaRPr 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84A75072-EF5F-4823-B6A7-ECF79F7617F1}">
      <dgm:prSet phldrT="[Text]" custT="1"/>
      <dgm:spPr>
        <a:effectLst/>
      </dgm:spPr>
      <dgm:t>
        <a:bodyPr/>
        <a:lstStyle/>
        <a:p>
          <a:r>
            <a:rPr lang="en-US" sz="1400" dirty="0" smtClean="0">
              <a:solidFill>
                <a:schemeClr val="tx2"/>
              </a:solidFill>
            </a:rPr>
            <a:t>Deliverable</a:t>
          </a:r>
        </a:p>
      </dgm:t>
    </dgm:pt>
    <dgm:pt modelId="{DDB47D97-0C65-44AA-9505-E08ED51BC2E0}" type="parTrans" cxnId="{66E6EECB-2AD0-4E9D-A588-540A027AF971}">
      <dgm:prSet custT="1"/>
      <dgm:spPr/>
      <dgm:t>
        <a:bodyPr/>
        <a:lstStyle/>
        <a:p>
          <a:endParaRPr lang="en-US" sz="16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5FCDE780-321C-4E1B-815B-27EE27C09097}" type="sibTrans" cxnId="{66E6EECB-2AD0-4E9D-A588-540A027AF971}">
      <dgm:prSet/>
      <dgm:spPr/>
      <dgm:t>
        <a:bodyPr/>
        <a:lstStyle/>
        <a:p>
          <a:endParaRPr 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07575591-8A69-41BD-8205-9D78CAE5E83C}">
      <dgm:prSet phldrT="[Text]" custT="1"/>
      <dgm:spPr>
        <a:effectLst/>
      </dgm:spPr>
      <dgm:t>
        <a:bodyPr/>
        <a:lstStyle/>
        <a:p>
          <a:r>
            <a:rPr lang="en-US" sz="1400" dirty="0" smtClean="0">
              <a:solidFill>
                <a:schemeClr val="tx2"/>
              </a:solidFill>
            </a:rPr>
            <a:t>Administrative record vacant</a:t>
          </a:r>
        </a:p>
      </dgm:t>
    </dgm:pt>
    <dgm:pt modelId="{C6564D2D-D8B1-427D-98F5-B2229EDA073D}" type="parTrans" cxnId="{CD06018F-3E49-406B-9D4F-C84D613AFE16}">
      <dgm:prSet custT="1"/>
      <dgm:spPr/>
      <dgm:t>
        <a:bodyPr/>
        <a:lstStyle/>
        <a:p>
          <a:endParaRPr lang="en-US" sz="16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FA2C17C2-499F-4B78-BAF0-4FA8E3E2D114}" type="sibTrans" cxnId="{CD06018F-3E49-406B-9D4F-C84D613AFE16}">
      <dgm:prSet/>
      <dgm:spPr/>
      <dgm:t>
        <a:bodyPr/>
        <a:lstStyle/>
        <a:p>
          <a:endParaRPr 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88B7BE67-E7D9-41F2-AC6B-DC393F7EE7FD}">
      <dgm:prSet phldrT="[Text]" custT="1"/>
      <dgm:spPr>
        <a:effectLst/>
      </dgm:spPr>
      <dgm:t>
        <a:bodyPr/>
        <a:lstStyle/>
        <a:p>
          <a:r>
            <a:rPr lang="en-US" sz="1400" dirty="0" smtClean="0">
              <a:solidFill>
                <a:schemeClr val="tx2"/>
              </a:solidFill>
            </a:rPr>
            <a:t>Administrative record non-existent address</a:t>
          </a:r>
        </a:p>
      </dgm:t>
    </dgm:pt>
    <dgm:pt modelId="{EE4598D4-6395-40BD-8B69-DCAB2716B39A}" type="parTrans" cxnId="{76A411CA-1FB6-4396-9DD0-DEB9D2F78C08}">
      <dgm:prSet custT="1"/>
      <dgm:spPr/>
      <dgm:t>
        <a:bodyPr/>
        <a:lstStyle/>
        <a:p>
          <a:endParaRPr lang="en-US" sz="16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031D1D6-4E00-4527-BFC2-8DBFB3F0FFC3}" type="sibTrans" cxnId="{76A411CA-1FB6-4396-9DD0-DEB9D2F78C08}">
      <dgm:prSet/>
      <dgm:spPr/>
      <dgm:t>
        <a:bodyPr/>
        <a:lstStyle/>
        <a:p>
          <a:endParaRPr 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F7ED365-EF2D-46A5-A5D3-04E10627D5BD}">
      <dgm:prSet phldrT="[Text]" custT="1"/>
      <dgm:spPr>
        <a:effectLst/>
      </dgm:spPr>
      <dgm:t>
        <a:bodyPr/>
        <a:lstStyle/>
        <a:p>
          <a:r>
            <a:rPr lang="en-US" sz="1400" dirty="0" smtClean="0">
              <a:solidFill>
                <a:schemeClr val="tx2"/>
              </a:solidFill>
            </a:rPr>
            <a:t>Self-response</a:t>
          </a:r>
        </a:p>
      </dgm:t>
    </dgm:pt>
    <dgm:pt modelId="{F9CE848D-1CAB-4EB7-96BC-A05E988B1D7C}" type="parTrans" cxnId="{59322C49-8AF3-485B-BDF8-5FD250B257DB}">
      <dgm:prSet custT="1"/>
      <dgm:spPr/>
      <dgm:t>
        <a:bodyPr/>
        <a:lstStyle/>
        <a:p>
          <a:endParaRPr lang="en-US" sz="16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4689A50E-FAA9-4BB9-B811-B315837692A9}" type="sibTrans" cxnId="{59322C49-8AF3-485B-BDF8-5FD250B257DB}">
      <dgm:prSet/>
      <dgm:spPr/>
      <dgm:t>
        <a:bodyPr/>
        <a:lstStyle/>
        <a:p>
          <a:endParaRPr 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A81038E-40F9-42C5-BDC2-25E06AA5FB6A}">
      <dgm:prSet phldrT="[Text]" custT="1"/>
      <dgm:spPr>
        <a:effectLst/>
      </dgm:spPr>
      <dgm:t>
        <a:bodyPr/>
        <a:lstStyle/>
        <a:p>
          <a:r>
            <a:rPr lang="en-US" sz="1400" dirty="0" smtClean="0">
              <a:solidFill>
                <a:schemeClr val="tx2"/>
              </a:solidFill>
            </a:rPr>
            <a:t>Send to fieldwork</a:t>
          </a:r>
        </a:p>
      </dgm:t>
    </dgm:pt>
    <dgm:pt modelId="{9E33438C-3596-48CF-AEB8-220286E38D82}" type="parTrans" cxnId="{6FA3A6A4-8535-47B3-92C0-B53D35EBBDEA}">
      <dgm:prSet custT="1"/>
      <dgm:spPr/>
      <dgm:t>
        <a:bodyPr/>
        <a:lstStyle/>
        <a:p>
          <a:endParaRPr lang="en-US" sz="160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2D802E76-B0C3-4F8B-938A-ED892EAE3BE1}" type="sibTrans" cxnId="{6FA3A6A4-8535-47B3-92C0-B53D35EBBDEA}">
      <dgm:prSet/>
      <dgm:spPr/>
      <dgm:t>
        <a:bodyPr/>
        <a:lstStyle/>
        <a:p>
          <a:endParaRPr lang="en-US" sz="160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5711F67-D96E-4F95-A864-1735E7A9C1AD}" type="pres">
      <dgm:prSet presAssocID="{5648E590-CC58-4D84-B6EC-D45619689ED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0F91DF-8605-4CD9-B69B-E3AEC86F46A9}" type="pres">
      <dgm:prSet presAssocID="{1923F56E-2A79-4B5E-86C9-AA18B1CFF468}" presName="root1" presStyleCnt="0"/>
      <dgm:spPr/>
    </dgm:pt>
    <dgm:pt modelId="{5A449A3D-6719-480A-BE0B-78134BC43C62}" type="pres">
      <dgm:prSet presAssocID="{1923F56E-2A79-4B5E-86C9-AA18B1CFF468}" presName="LevelOneTextNode" presStyleLbl="node0" presStyleIdx="0" presStyleCnt="1" custScaleX="180301" custScaleY="301466" custLinFactNeighborX="1340" custLinFactNeighborY="-246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F43286-FC26-47B3-AC14-7B124B01E9C8}" type="pres">
      <dgm:prSet presAssocID="{1923F56E-2A79-4B5E-86C9-AA18B1CFF468}" presName="level2hierChild" presStyleCnt="0"/>
      <dgm:spPr/>
    </dgm:pt>
    <dgm:pt modelId="{543FFDC9-9086-436E-B8E0-AD521A44B8ED}" type="pres">
      <dgm:prSet presAssocID="{3B8B0B8E-F76C-4B66-957F-43CCCF996DD5}" presName="conn2-1" presStyleLbl="parChTrans1D2" presStyleIdx="0" presStyleCnt="1"/>
      <dgm:spPr/>
      <dgm:t>
        <a:bodyPr/>
        <a:lstStyle/>
        <a:p>
          <a:endParaRPr lang="en-US"/>
        </a:p>
      </dgm:t>
    </dgm:pt>
    <dgm:pt modelId="{56FB9A59-FC77-4467-87D1-971EE3EABE84}" type="pres">
      <dgm:prSet presAssocID="{3B8B0B8E-F76C-4B66-957F-43CCCF996DD5}" presName="connTx" presStyleLbl="parChTrans1D2" presStyleIdx="0" presStyleCnt="1"/>
      <dgm:spPr/>
      <dgm:t>
        <a:bodyPr/>
        <a:lstStyle/>
        <a:p>
          <a:endParaRPr lang="en-US"/>
        </a:p>
      </dgm:t>
    </dgm:pt>
    <dgm:pt modelId="{672404AA-3FE9-4FA8-A961-2881603DB0E0}" type="pres">
      <dgm:prSet presAssocID="{D9BD6EFE-CF7D-4227-8B08-A37B98685F0B}" presName="root2" presStyleCnt="0"/>
      <dgm:spPr/>
    </dgm:pt>
    <dgm:pt modelId="{58C08E34-7D6F-4649-BFE8-8C6EF0A1BD88}" type="pres">
      <dgm:prSet presAssocID="{D9BD6EFE-CF7D-4227-8B08-A37B98685F0B}" presName="LevelTwoTextNode" presStyleLbl="node2" presStyleIdx="0" presStyleCnt="1" custScaleY="252406" custLinFactNeighborX="-7812" custLinFactNeighborY="-254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4F772CD-C11D-4F19-8457-00AF0C962E95}" type="pres">
      <dgm:prSet presAssocID="{D9BD6EFE-CF7D-4227-8B08-A37B98685F0B}" presName="level3hierChild" presStyleCnt="0"/>
      <dgm:spPr/>
    </dgm:pt>
    <dgm:pt modelId="{165326C7-B96D-420E-8A21-86C9BE45E0ED}" type="pres">
      <dgm:prSet presAssocID="{27F589EE-EB80-4204-B5F2-5DE691DB80CB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B7EA64B0-EA64-43A3-8E7E-46C156DFBCFE}" type="pres">
      <dgm:prSet presAssocID="{27F589EE-EB80-4204-B5F2-5DE691DB80CB}" presName="connTx" presStyleLbl="parChTrans1D3" presStyleIdx="0" presStyleCnt="2"/>
      <dgm:spPr/>
      <dgm:t>
        <a:bodyPr/>
        <a:lstStyle/>
        <a:p>
          <a:endParaRPr lang="en-US"/>
        </a:p>
      </dgm:t>
    </dgm:pt>
    <dgm:pt modelId="{7CBBEBBD-4625-4869-B22F-41FD250AF08E}" type="pres">
      <dgm:prSet presAssocID="{701FEE9D-AD04-4963-A3D0-425CFBC75AF3}" presName="root2" presStyleCnt="0"/>
      <dgm:spPr/>
    </dgm:pt>
    <dgm:pt modelId="{C50EEF81-476A-45D7-824F-C2F787A8CA44}" type="pres">
      <dgm:prSet presAssocID="{701FEE9D-AD04-4963-A3D0-425CFBC75AF3}" presName="LevelTwoTextNode" presStyleLbl="node3" presStyleIdx="0" presStyleCnt="2" custScaleX="124124" custScaleY="186084" custLinFactY="-27050" custLinFactNeighborX="-5231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7B0BB2-78D3-4721-8081-A8CF08048092}" type="pres">
      <dgm:prSet presAssocID="{701FEE9D-AD04-4963-A3D0-425CFBC75AF3}" presName="level3hierChild" presStyleCnt="0"/>
      <dgm:spPr/>
    </dgm:pt>
    <dgm:pt modelId="{AFA7475E-0682-42F0-AE15-3B483A1D80D2}" type="pres">
      <dgm:prSet presAssocID="{C6564D2D-D8B1-427D-98F5-B2229EDA073D}" presName="conn2-1" presStyleLbl="parChTrans1D4" presStyleIdx="0" presStyleCnt="4"/>
      <dgm:spPr/>
      <dgm:t>
        <a:bodyPr/>
        <a:lstStyle/>
        <a:p>
          <a:endParaRPr lang="en-US"/>
        </a:p>
      </dgm:t>
    </dgm:pt>
    <dgm:pt modelId="{F1990116-FD02-41DA-9894-08DFEF746307}" type="pres">
      <dgm:prSet presAssocID="{C6564D2D-D8B1-427D-98F5-B2229EDA073D}" presName="connTx" presStyleLbl="parChTrans1D4" presStyleIdx="0" presStyleCnt="4"/>
      <dgm:spPr/>
      <dgm:t>
        <a:bodyPr/>
        <a:lstStyle/>
        <a:p>
          <a:endParaRPr lang="en-US"/>
        </a:p>
      </dgm:t>
    </dgm:pt>
    <dgm:pt modelId="{419D4DC1-6C21-46B9-BE5B-D4D46DE54B5E}" type="pres">
      <dgm:prSet presAssocID="{07575591-8A69-41BD-8205-9D78CAE5E83C}" presName="root2" presStyleCnt="0"/>
      <dgm:spPr/>
    </dgm:pt>
    <dgm:pt modelId="{8B2B0F72-4410-4A78-A5D0-38D1F2A1E621}" type="pres">
      <dgm:prSet presAssocID="{07575591-8A69-41BD-8205-9D78CAE5E83C}" presName="LevelTwoTextNode" presStyleLbl="node4" presStyleIdx="0" presStyleCnt="4" custScaleX="127201" custScaleY="132244" custLinFactY="-24309" custLinFactNeighborX="-377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6BF29D-D366-4EE5-B58B-5624829A6A17}" type="pres">
      <dgm:prSet presAssocID="{07575591-8A69-41BD-8205-9D78CAE5E83C}" presName="level3hierChild" presStyleCnt="0"/>
      <dgm:spPr/>
    </dgm:pt>
    <dgm:pt modelId="{E33160F2-D36A-4377-BF70-C029AC7C4896}" type="pres">
      <dgm:prSet presAssocID="{EE4598D4-6395-40BD-8B69-DCAB2716B39A}" presName="conn2-1" presStyleLbl="parChTrans1D4" presStyleIdx="1" presStyleCnt="4"/>
      <dgm:spPr/>
      <dgm:t>
        <a:bodyPr/>
        <a:lstStyle/>
        <a:p>
          <a:endParaRPr lang="en-US"/>
        </a:p>
      </dgm:t>
    </dgm:pt>
    <dgm:pt modelId="{7811E159-A3A6-4ECA-8694-0AAC12427877}" type="pres">
      <dgm:prSet presAssocID="{EE4598D4-6395-40BD-8B69-DCAB2716B39A}" presName="connTx" presStyleLbl="parChTrans1D4" presStyleIdx="1" presStyleCnt="4"/>
      <dgm:spPr/>
      <dgm:t>
        <a:bodyPr/>
        <a:lstStyle/>
        <a:p>
          <a:endParaRPr lang="en-US"/>
        </a:p>
      </dgm:t>
    </dgm:pt>
    <dgm:pt modelId="{B608A182-FFD3-4582-8450-71EB5C94B3C9}" type="pres">
      <dgm:prSet presAssocID="{88B7BE67-E7D9-41F2-AC6B-DC393F7EE7FD}" presName="root2" presStyleCnt="0"/>
      <dgm:spPr/>
    </dgm:pt>
    <dgm:pt modelId="{07A9D2EC-59BB-4208-BFD7-AA0C720310F0}" type="pres">
      <dgm:prSet presAssocID="{88B7BE67-E7D9-41F2-AC6B-DC393F7EE7FD}" presName="LevelTwoTextNode" presStyleLbl="node4" presStyleIdx="1" presStyleCnt="4" custScaleX="159033" custScaleY="178336" custLinFactY="-20664" custLinFactNeighborX="-377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672DA5-AC5F-4360-9A6B-EB3AE369102A}" type="pres">
      <dgm:prSet presAssocID="{88B7BE67-E7D9-41F2-AC6B-DC393F7EE7FD}" presName="level3hierChild" presStyleCnt="0"/>
      <dgm:spPr/>
    </dgm:pt>
    <dgm:pt modelId="{82A0991B-BFDB-4EB6-85DF-BD8063A1C575}" type="pres">
      <dgm:prSet presAssocID="{DDB47D97-0C65-44AA-9505-E08ED51BC2E0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556ADB32-F803-45FB-910F-C89970114AE0}" type="pres">
      <dgm:prSet presAssocID="{DDB47D97-0C65-44AA-9505-E08ED51BC2E0}" presName="connTx" presStyleLbl="parChTrans1D3" presStyleIdx="1" presStyleCnt="2"/>
      <dgm:spPr/>
      <dgm:t>
        <a:bodyPr/>
        <a:lstStyle/>
        <a:p>
          <a:endParaRPr lang="en-US"/>
        </a:p>
      </dgm:t>
    </dgm:pt>
    <dgm:pt modelId="{EEEE3B15-DC57-46B0-8F41-8ABDEC1A0C62}" type="pres">
      <dgm:prSet presAssocID="{84A75072-EF5F-4823-B6A7-ECF79F7617F1}" presName="root2" presStyleCnt="0"/>
      <dgm:spPr/>
    </dgm:pt>
    <dgm:pt modelId="{A6BEDD73-527A-4209-B889-0AA76C42164C}" type="pres">
      <dgm:prSet presAssocID="{84A75072-EF5F-4823-B6A7-ECF79F7617F1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059765-506D-4CD4-B596-FFD6128906EE}" type="pres">
      <dgm:prSet presAssocID="{84A75072-EF5F-4823-B6A7-ECF79F7617F1}" presName="level3hierChild" presStyleCnt="0"/>
      <dgm:spPr/>
    </dgm:pt>
    <dgm:pt modelId="{34863CA6-6C14-4ABA-ABAE-B15D3A6BFA7E}" type="pres">
      <dgm:prSet presAssocID="{F9CE848D-1CAB-4EB7-96BC-A05E988B1D7C}" presName="conn2-1" presStyleLbl="parChTrans1D4" presStyleIdx="2" presStyleCnt="4"/>
      <dgm:spPr/>
      <dgm:t>
        <a:bodyPr/>
        <a:lstStyle/>
        <a:p>
          <a:endParaRPr lang="en-US"/>
        </a:p>
      </dgm:t>
    </dgm:pt>
    <dgm:pt modelId="{ACD09A7C-4C54-4861-B32E-F74C67F59062}" type="pres">
      <dgm:prSet presAssocID="{F9CE848D-1CAB-4EB7-96BC-A05E988B1D7C}" presName="connTx" presStyleLbl="parChTrans1D4" presStyleIdx="2" presStyleCnt="4"/>
      <dgm:spPr/>
      <dgm:t>
        <a:bodyPr/>
        <a:lstStyle/>
        <a:p>
          <a:endParaRPr lang="en-US"/>
        </a:p>
      </dgm:t>
    </dgm:pt>
    <dgm:pt modelId="{04904A21-20E5-41AB-96EA-ED6438E8A150}" type="pres">
      <dgm:prSet presAssocID="{DF7ED365-EF2D-46A5-A5D3-04E10627D5BD}" presName="root2" presStyleCnt="0"/>
      <dgm:spPr/>
    </dgm:pt>
    <dgm:pt modelId="{5471A50A-384F-4FDD-9DF4-B9069BF8A720}" type="pres">
      <dgm:prSet presAssocID="{DF7ED365-EF2D-46A5-A5D3-04E10627D5BD}" presName="LevelTwoTextNode" presStyleLbl="node4" presStyleIdx="2" presStyleCnt="4" custScaleY="1322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5EA941-F5F1-479F-A20C-67FB30ED33F5}" type="pres">
      <dgm:prSet presAssocID="{DF7ED365-EF2D-46A5-A5D3-04E10627D5BD}" presName="level3hierChild" presStyleCnt="0"/>
      <dgm:spPr/>
    </dgm:pt>
    <dgm:pt modelId="{BC43B018-0C66-4FE0-AC3D-14B72053E04E}" type="pres">
      <dgm:prSet presAssocID="{9E33438C-3596-48CF-AEB8-220286E38D82}" presName="conn2-1" presStyleLbl="parChTrans1D4" presStyleIdx="3" presStyleCnt="4"/>
      <dgm:spPr/>
      <dgm:t>
        <a:bodyPr/>
        <a:lstStyle/>
        <a:p>
          <a:endParaRPr lang="en-US"/>
        </a:p>
      </dgm:t>
    </dgm:pt>
    <dgm:pt modelId="{C2F63267-9F7B-43FD-A6E1-0B0746CDA41E}" type="pres">
      <dgm:prSet presAssocID="{9E33438C-3596-48CF-AEB8-220286E38D82}" presName="connTx" presStyleLbl="parChTrans1D4" presStyleIdx="3" presStyleCnt="4"/>
      <dgm:spPr/>
      <dgm:t>
        <a:bodyPr/>
        <a:lstStyle/>
        <a:p>
          <a:endParaRPr lang="en-US"/>
        </a:p>
      </dgm:t>
    </dgm:pt>
    <dgm:pt modelId="{92A691FD-436C-4BCC-BD82-07F470C1CD75}" type="pres">
      <dgm:prSet presAssocID="{9A81038E-40F9-42C5-BDC2-25E06AA5FB6A}" presName="root2" presStyleCnt="0"/>
      <dgm:spPr/>
    </dgm:pt>
    <dgm:pt modelId="{9060CAF4-5C95-4965-94C9-6BF4075AA5AE}" type="pres">
      <dgm:prSet presAssocID="{9A81038E-40F9-42C5-BDC2-25E06AA5FB6A}" presName="LevelTwoTextNode" presStyleLbl="node4" presStyleIdx="3" presStyleCnt="4" custScaleY="1322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863370-2E11-40E5-815F-8B42198DD3DE}" type="pres">
      <dgm:prSet presAssocID="{9A81038E-40F9-42C5-BDC2-25E06AA5FB6A}" presName="level3hierChild" presStyleCnt="0"/>
      <dgm:spPr/>
    </dgm:pt>
  </dgm:ptLst>
  <dgm:cxnLst>
    <dgm:cxn modelId="{66E6EECB-2AD0-4E9D-A588-540A027AF971}" srcId="{D9BD6EFE-CF7D-4227-8B08-A37B98685F0B}" destId="{84A75072-EF5F-4823-B6A7-ECF79F7617F1}" srcOrd="1" destOrd="0" parTransId="{DDB47D97-0C65-44AA-9505-E08ED51BC2E0}" sibTransId="{5FCDE780-321C-4E1B-815B-27EE27C09097}"/>
    <dgm:cxn modelId="{BE6AE60D-E755-4BCE-8B16-850057AE20F0}" type="presOf" srcId="{EE4598D4-6395-40BD-8B69-DCAB2716B39A}" destId="{E33160F2-D36A-4377-BF70-C029AC7C4896}" srcOrd="0" destOrd="0" presId="urn:microsoft.com/office/officeart/2005/8/layout/hierarchy2"/>
    <dgm:cxn modelId="{2C840C75-0BF7-49A1-88EA-EA8B7B81F74A}" srcId="{D9BD6EFE-CF7D-4227-8B08-A37B98685F0B}" destId="{701FEE9D-AD04-4963-A3D0-425CFBC75AF3}" srcOrd="0" destOrd="0" parTransId="{27F589EE-EB80-4204-B5F2-5DE691DB80CB}" sibTransId="{61D866A0-37AD-49FC-AA44-2263710F9250}"/>
    <dgm:cxn modelId="{2A5AE1BE-3FE4-4FDA-BF80-F060FB36D949}" srcId="{5648E590-CC58-4D84-B6EC-D45619689EDE}" destId="{1923F56E-2A79-4B5E-86C9-AA18B1CFF468}" srcOrd="0" destOrd="0" parTransId="{7F797507-4422-4E91-B817-B8C8D4C5BE12}" sibTransId="{FF713A2D-141A-4EA2-929F-B5F0A7843ECF}"/>
    <dgm:cxn modelId="{D9F6023B-58AD-4569-B270-9D76B6284B60}" type="presOf" srcId="{DDB47D97-0C65-44AA-9505-E08ED51BC2E0}" destId="{82A0991B-BFDB-4EB6-85DF-BD8063A1C575}" srcOrd="0" destOrd="0" presId="urn:microsoft.com/office/officeart/2005/8/layout/hierarchy2"/>
    <dgm:cxn modelId="{B1D4B371-1BB8-4F69-8E5B-116F7AED09CD}" type="presOf" srcId="{F9CE848D-1CAB-4EB7-96BC-A05E988B1D7C}" destId="{34863CA6-6C14-4ABA-ABAE-B15D3A6BFA7E}" srcOrd="0" destOrd="0" presId="urn:microsoft.com/office/officeart/2005/8/layout/hierarchy2"/>
    <dgm:cxn modelId="{0E2CFACA-6229-4E35-A58E-A29193D0612F}" type="presOf" srcId="{9E33438C-3596-48CF-AEB8-220286E38D82}" destId="{BC43B018-0C66-4FE0-AC3D-14B72053E04E}" srcOrd="0" destOrd="0" presId="urn:microsoft.com/office/officeart/2005/8/layout/hierarchy2"/>
    <dgm:cxn modelId="{D8651ADE-2F50-44FE-8106-1A5EEFDBE32C}" type="presOf" srcId="{DF7ED365-EF2D-46A5-A5D3-04E10627D5BD}" destId="{5471A50A-384F-4FDD-9DF4-B9069BF8A720}" srcOrd="0" destOrd="0" presId="urn:microsoft.com/office/officeart/2005/8/layout/hierarchy2"/>
    <dgm:cxn modelId="{CF6ADE99-DD39-4D35-8BEC-23DCECACB086}" type="presOf" srcId="{3B8B0B8E-F76C-4B66-957F-43CCCF996DD5}" destId="{543FFDC9-9086-436E-B8E0-AD521A44B8ED}" srcOrd="0" destOrd="0" presId="urn:microsoft.com/office/officeart/2005/8/layout/hierarchy2"/>
    <dgm:cxn modelId="{DAA9D27C-3284-4EA1-B794-08BE78C2529E}" type="presOf" srcId="{07575591-8A69-41BD-8205-9D78CAE5E83C}" destId="{8B2B0F72-4410-4A78-A5D0-38D1F2A1E621}" srcOrd="0" destOrd="0" presId="urn:microsoft.com/office/officeart/2005/8/layout/hierarchy2"/>
    <dgm:cxn modelId="{5807C09E-5186-42FB-BAB6-4600D1D927F2}" type="presOf" srcId="{84A75072-EF5F-4823-B6A7-ECF79F7617F1}" destId="{A6BEDD73-527A-4209-B889-0AA76C42164C}" srcOrd="0" destOrd="0" presId="urn:microsoft.com/office/officeart/2005/8/layout/hierarchy2"/>
    <dgm:cxn modelId="{00748EFA-DAC4-4B17-9CE7-AF2CCFA6B600}" type="presOf" srcId="{3B8B0B8E-F76C-4B66-957F-43CCCF996DD5}" destId="{56FB9A59-FC77-4467-87D1-971EE3EABE84}" srcOrd="1" destOrd="0" presId="urn:microsoft.com/office/officeart/2005/8/layout/hierarchy2"/>
    <dgm:cxn modelId="{7742B4C0-E552-47A8-A6A1-91BB68E7E675}" type="presOf" srcId="{9A81038E-40F9-42C5-BDC2-25E06AA5FB6A}" destId="{9060CAF4-5C95-4965-94C9-6BF4075AA5AE}" srcOrd="0" destOrd="0" presId="urn:microsoft.com/office/officeart/2005/8/layout/hierarchy2"/>
    <dgm:cxn modelId="{FB9D91DB-7883-4918-A690-C02443BAC91B}" type="presOf" srcId="{88B7BE67-E7D9-41F2-AC6B-DC393F7EE7FD}" destId="{07A9D2EC-59BB-4208-BFD7-AA0C720310F0}" srcOrd="0" destOrd="0" presId="urn:microsoft.com/office/officeart/2005/8/layout/hierarchy2"/>
    <dgm:cxn modelId="{6FA3A6A4-8535-47B3-92C0-B53D35EBBDEA}" srcId="{84A75072-EF5F-4823-B6A7-ECF79F7617F1}" destId="{9A81038E-40F9-42C5-BDC2-25E06AA5FB6A}" srcOrd="1" destOrd="0" parTransId="{9E33438C-3596-48CF-AEB8-220286E38D82}" sibTransId="{2D802E76-B0C3-4F8B-938A-ED892EAE3BE1}"/>
    <dgm:cxn modelId="{1D95D4D8-5B28-4EBB-935C-D5D4B485315B}" type="presOf" srcId="{5648E590-CC58-4D84-B6EC-D45619689EDE}" destId="{35711F67-D96E-4F95-A864-1735E7A9C1AD}" srcOrd="0" destOrd="0" presId="urn:microsoft.com/office/officeart/2005/8/layout/hierarchy2"/>
    <dgm:cxn modelId="{A184C3B5-35D8-400F-85E0-74D3E233966C}" type="presOf" srcId="{9E33438C-3596-48CF-AEB8-220286E38D82}" destId="{C2F63267-9F7B-43FD-A6E1-0B0746CDA41E}" srcOrd="1" destOrd="0" presId="urn:microsoft.com/office/officeart/2005/8/layout/hierarchy2"/>
    <dgm:cxn modelId="{D1D89655-7EA2-4992-A12E-1673E01E7D98}" type="presOf" srcId="{701FEE9D-AD04-4963-A3D0-425CFBC75AF3}" destId="{C50EEF81-476A-45D7-824F-C2F787A8CA44}" srcOrd="0" destOrd="0" presId="urn:microsoft.com/office/officeart/2005/8/layout/hierarchy2"/>
    <dgm:cxn modelId="{A096F698-471B-4F8E-B1DC-6EE3197C33B6}" type="presOf" srcId="{1923F56E-2A79-4B5E-86C9-AA18B1CFF468}" destId="{5A449A3D-6719-480A-BE0B-78134BC43C62}" srcOrd="0" destOrd="0" presId="urn:microsoft.com/office/officeart/2005/8/layout/hierarchy2"/>
    <dgm:cxn modelId="{501AD5A5-3547-4619-999F-E0019FE7E08B}" type="presOf" srcId="{EE4598D4-6395-40BD-8B69-DCAB2716B39A}" destId="{7811E159-A3A6-4ECA-8694-0AAC12427877}" srcOrd="1" destOrd="0" presId="urn:microsoft.com/office/officeart/2005/8/layout/hierarchy2"/>
    <dgm:cxn modelId="{A7FD91E6-85B6-4E5B-82CE-8A72D65F8A9E}" type="presOf" srcId="{C6564D2D-D8B1-427D-98F5-B2229EDA073D}" destId="{F1990116-FD02-41DA-9894-08DFEF746307}" srcOrd="1" destOrd="0" presId="urn:microsoft.com/office/officeart/2005/8/layout/hierarchy2"/>
    <dgm:cxn modelId="{C8F92993-0EB6-4C10-8D45-9304B0E11C77}" type="presOf" srcId="{F9CE848D-1CAB-4EB7-96BC-A05E988B1D7C}" destId="{ACD09A7C-4C54-4861-B32E-F74C67F59062}" srcOrd="1" destOrd="0" presId="urn:microsoft.com/office/officeart/2005/8/layout/hierarchy2"/>
    <dgm:cxn modelId="{38130033-CE34-42AE-9559-106408AFC3BF}" type="presOf" srcId="{27F589EE-EB80-4204-B5F2-5DE691DB80CB}" destId="{B7EA64B0-EA64-43A3-8E7E-46C156DFBCFE}" srcOrd="1" destOrd="0" presId="urn:microsoft.com/office/officeart/2005/8/layout/hierarchy2"/>
    <dgm:cxn modelId="{76A411CA-1FB6-4396-9DD0-DEB9D2F78C08}" srcId="{701FEE9D-AD04-4963-A3D0-425CFBC75AF3}" destId="{88B7BE67-E7D9-41F2-AC6B-DC393F7EE7FD}" srcOrd="1" destOrd="0" parTransId="{EE4598D4-6395-40BD-8B69-DCAB2716B39A}" sibTransId="{3031D1D6-4E00-4527-BFC2-8DBFB3F0FFC3}"/>
    <dgm:cxn modelId="{2C37CFB8-E95F-4B50-B2D4-27F084B0CF20}" type="presOf" srcId="{C6564D2D-D8B1-427D-98F5-B2229EDA073D}" destId="{AFA7475E-0682-42F0-AE15-3B483A1D80D2}" srcOrd="0" destOrd="0" presId="urn:microsoft.com/office/officeart/2005/8/layout/hierarchy2"/>
    <dgm:cxn modelId="{59322C49-8AF3-485B-BDF8-5FD250B257DB}" srcId="{84A75072-EF5F-4823-B6A7-ECF79F7617F1}" destId="{DF7ED365-EF2D-46A5-A5D3-04E10627D5BD}" srcOrd="0" destOrd="0" parTransId="{F9CE848D-1CAB-4EB7-96BC-A05E988B1D7C}" sibTransId="{4689A50E-FAA9-4BB9-B811-B315837692A9}"/>
    <dgm:cxn modelId="{9052CD27-D7B7-4083-9A98-73D358B0D7BC}" type="presOf" srcId="{DDB47D97-0C65-44AA-9505-E08ED51BC2E0}" destId="{556ADB32-F803-45FB-910F-C89970114AE0}" srcOrd="1" destOrd="0" presId="urn:microsoft.com/office/officeart/2005/8/layout/hierarchy2"/>
    <dgm:cxn modelId="{48033CF5-00EA-44C7-AD23-C790A5A6F132}" srcId="{1923F56E-2A79-4B5E-86C9-AA18B1CFF468}" destId="{D9BD6EFE-CF7D-4227-8B08-A37B98685F0B}" srcOrd="0" destOrd="0" parTransId="{3B8B0B8E-F76C-4B66-957F-43CCCF996DD5}" sibTransId="{E33E423F-421D-49C7-BF64-FE1CAA38EFD3}"/>
    <dgm:cxn modelId="{CD06018F-3E49-406B-9D4F-C84D613AFE16}" srcId="{701FEE9D-AD04-4963-A3D0-425CFBC75AF3}" destId="{07575591-8A69-41BD-8205-9D78CAE5E83C}" srcOrd="0" destOrd="0" parTransId="{C6564D2D-D8B1-427D-98F5-B2229EDA073D}" sibTransId="{FA2C17C2-499F-4B78-BAF0-4FA8E3E2D114}"/>
    <dgm:cxn modelId="{1349DFE4-CF76-4CC1-9898-8B1791A57721}" type="presOf" srcId="{D9BD6EFE-CF7D-4227-8B08-A37B98685F0B}" destId="{58C08E34-7D6F-4649-BFE8-8C6EF0A1BD88}" srcOrd="0" destOrd="0" presId="urn:microsoft.com/office/officeart/2005/8/layout/hierarchy2"/>
    <dgm:cxn modelId="{E1673252-2372-48FF-8CD4-0F0632189986}" type="presOf" srcId="{27F589EE-EB80-4204-B5F2-5DE691DB80CB}" destId="{165326C7-B96D-420E-8A21-86C9BE45E0ED}" srcOrd="0" destOrd="0" presId="urn:microsoft.com/office/officeart/2005/8/layout/hierarchy2"/>
    <dgm:cxn modelId="{0F043C7B-2C26-4D96-AB06-7887172A9B0A}" type="presParOf" srcId="{35711F67-D96E-4F95-A864-1735E7A9C1AD}" destId="{750F91DF-8605-4CD9-B69B-E3AEC86F46A9}" srcOrd="0" destOrd="0" presId="urn:microsoft.com/office/officeart/2005/8/layout/hierarchy2"/>
    <dgm:cxn modelId="{61807226-0EEF-4187-B807-606E2F6D3681}" type="presParOf" srcId="{750F91DF-8605-4CD9-B69B-E3AEC86F46A9}" destId="{5A449A3D-6719-480A-BE0B-78134BC43C62}" srcOrd="0" destOrd="0" presId="urn:microsoft.com/office/officeart/2005/8/layout/hierarchy2"/>
    <dgm:cxn modelId="{FA24CC36-4B8B-4E8B-9AE8-5E7F9A35C3EC}" type="presParOf" srcId="{750F91DF-8605-4CD9-B69B-E3AEC86F46A9}" destId="{24F43286-FC26-47B3-AC14-7B124B01E9C8}" srcOrd="1" destOrd="0" presId="urn:microsoft.com/office/officeart/2005/8/layout/hierarchy2"/>
    <dgm:cxn modelId="{23567D4C-EE0B-48DF-BB08-D27650572E18}" type="presParOf" srcId="{24F43286-FC26-47B3-AC14-7B124B01E9C8}" destId="{543FFDC9-9086-436E-B8E0-AD521A44B8ED}" srcOrd="0" destOrd="0" presId="urn:microsoft.com/office/officeart/2005/8/layout/hierarchy2"/>
    <dgm:cxn modelId="{372E06D1-9E9F-47FB-97EE-A19D3C54AF26}" type="presParOf" srcId="{543FFDC9-9086-436E-B8E0-AD521A44B8ED}" destId="{56FB9A59-FC77-4467-87D1-971EE3EABE84}" srcOrd="0" destOrd="0" presId="urn:microsoft.com/office/officeart/2005/8/layout/hierarchy2"/>
    <dgm:cxn modelId="{C81AFCF9-3811-45B8-A33B-81C763E2ACE3}" type="presParOf" srcId="{24F43286-FC26-47B3-AC14-7B124B01E9C8}" destId="{672404AA-3FE9-4FA8-A961-2881603DB0E0}" srcOrd="1" destOrd="0" presId="urn:microsoft.com/office/officeart/2005/8/layout/hierarchy2"/>
    <dgm:cxn modelId="{80AA711A-0EBE-48B4-B29C-11F9C54F8493}" type="presParOf" srcId="{672404AA-3FE9-4FA8-A961-2881603DB0E0}" destId="{58C08E34-7D6F-4649-BFE8-8C6EF0A1BD88}" srcOrd="0" destOrd="0" presId="urn:microsoft.com/office/officeart/2005/8/layout/hierarchy2"/>
    <dgm:cxn modelId="{C6271443-4CFA-44DA-9873-10647433C1D5}" type="presParOf" srcId="{672404AA-3FE9-4FA8-A961-2881603DB0E0}" destId="{84F772CD-C11D-4F19-8457-00AF0C962E95}" srcOrd="1" destOrd="0" presId="urn:microsoft.com/office/officeart/2005/8/layout/hierarchy2"/>
    <dgm:cxn modelId="{5DBBCCB8-011A-4A2B-AE85-4443FD3BAB03}" type="presParOf" srcId="{84F772CD-C11D-4F19-8457-00AF0C962E95}" destId="{165326C7-B96D-420E-8A21-86C9BE45E0ED}" srcOrd="0" destOrd="0" presId="urn:microsoft.com/office/officeart/2005/8/layout/hierarchy2"/>
    <dgm:cxn modelId="{A7F991AD-1265-4510-B44F-F1EBFA1D956D}" type="presParOf" srcId="{165326C7-B96D-420E-8A21-86C9BE45E0ED}" destId="{B7EA64B0-EA64-43A3-8E7E-46C156DFBCFE}" srcOrd="0" destOrd="0" presId="urn:microsoft.com/office/officeart/2005/8/layout/hierarchy2"/>
    <dgm:cxn modelId="{4074EB13-8B3F-4CE2-A0C6-28C1B064695E}" type="presParOf" srcId="{84F772CD-C11D-4F19-8457-00AF0C962E95}" destId="{7CBBEBBD-4625-4869-B22F-41FD250AF08E}" srcOrd="1" destOrd="0" presId="urn:microsoft.com/office/officeart/2005/8/layout/hierarchy2"/>
    <dgm:cxn modelId="{1214410E-439F-4D15-9DD7-4299C194360E}" type="presParOf" srcId="{7CBBEBBD-4625-4869-B22F-41FD250AF08E}" destId="{C50EEF81-476A-45D7-824F-C2F787A8CA44}" srcOrd="0" destOrd="0" presId="urn:microsoft.com/office/officeart/2005/8/layout/hierarchy2"/>
    <dgm:cxn modelId="{37F16269-E090-4B29-8AF1-058A655FED66}" type="presParOf" srcId="{7CBBEBBD-4625-4869-B22F-41FD250AF08E}" destId="{127B0BB2-78D3-4721-8081-A8CF08048092}" srcOrd="1" destOrd="0" presId="urn:microsoft.com/office/officeart/2005/8/layout/hierarchy2"/>
    <dgm:cxn modelId="{F88191DA-FA4A-4997-AB2E-8FFEFD7A634A}" type="presParOf" srcId="{127B0BB2-78D3-4721-8081-A8CF08048092}" destId="{AFA7475E-0682-42F0-AE15-3B483A1D80D2}" srcOrd="0" destOrd="0" presId="urn:microsoft.com/office/officeart/2005/8/layout/hierarchy2"/>
    <dgm:cxn modelId="{E78293FA-C10C-4A9E-A92C-F67AF7E81218}" type="presParOf" srcId="{AFA7475E-0682-42F0-AE15-3B483A1D80D2}" destId="{F1990116-FD02-41DA-9894-08DFEF746307}" srcOrd="0" destOrd="0" presId="urn:microsoft.com/office/officeart/2005/8/layout/hierarchy2"/>
    <dgm:cxn modelId="{18E972CE-9A2D-4598-99E6-EFFB2724DDFB}" type="presParOf" srcId="{127B0BB2-78D3-4721-8081-A8CF08048092}" destId="{419D4DC1-6C21-46B9-BE5B-D4D46DE54B5E}" srcOrd="1" destOrd="0" presId="urn:microsoft.com/office/officeart/2005/8/layout/hierarchy2"/>
    <dgm:cxn modelId="{A9FF6A4E-56E8-4201-942E-6B800926C727}" type="presParOf" srcId="{419D4DC1-6C21-46B9-BE5B-D4D46DE54B5E}" destId="{8B2B0F72-4410-4A78-A5D0-38D1F2A1E621}" srcOrd="0" destOrd="0" presId="urn:microsoft.com/office/officeart/2005/8/layout/hierarchy2"/>
    <dgm:cxn modelId="{F9CD3816-B971-4CC0-BD2E-472FAFF3210B}" type="presParOf" srcId="{419D4DC1-6C21-46B9-BE5B-D4D46DE54B5E}" destId="{E36BF29D-D366-4EE5-B58B-5624829A6A17}" srcOrd="1" destOrd="0" presId="urn:microsoft.com/office/officeart/2005/8/layout/hierarchy2"/>
    <dgm:cxn modelId="{5EAF5C5E-2CD4-4A98-BE71-723E19C189E6}" type="presParOf" srcId="{127B0BB2-78D3-4721-8081-A8CF08048092}" destId="{E33160F2-D36A-4377-BF70-C029AC7C4896}" srcOrd="2" destOrd="0" presId="urn:microsoft.com/office/officeart/2005/8/layout/hierarchy2"/>
    <dgm:cxn modelId="{0DD4BEB7-5A9D-43B6-BB66-C9ED989701DD}" type="presParOf" srcId="{E33160F2-D36A-4377-BF70-C029AC7C4896}" destId="{7811E159-A3A6-4ECA-8694-0AAC12427877}" srcOrd="0" destOrd="0" presId="urn:microsoft.com/office/officeart/2005/8/layout/hierarchy2"/>
    <dgm:cxn modelId="{A6D405BB-9A59-4A39-88BE-2BD1524404FD}" type="presParOf" srcId="{127B0BB2-78D3-4721-8081-A8CF08048092}" destId="{B608A182-FFD3-4582-8450-71EB5C94B3C9}" srcOrd="3" destOrd="0" presId="urn:microsoft.com/office/officeart/2005/8/layout/hierarchy2"/>
    <dgm:cxn modelId="{A0CAFA88-5247-4B86-B31E-941F96A80123}" type="presParOf" srcId="{B608A182-FFD3-4582-8450-71EB5C94B3C9}" destId="{07A9D2EC-59BB-4208-BFD7-AA0C720310F0}" srcOrd="0" destOrd="0" presId="urn:microsoft.com/office/officeart/2005/8/layout/hierarchy2"/>
    <dgm:cxn modelId="{0B1A4BEE-C739-400C-BD47-CAF590F4235A}" type="presParOf" srcId="{B608A182-FFD3-4582-8450-71EB5C94B3C9}" destId="{CE672DA5-AC5F-4360-9A6B-EB3AE369102A}" srcOrd="1" destOrd="0" presId="urn:microsoft.com/office/officeart/2005/8/layout/hierarchy2"/>
    <dgm:cxn modelId="{EA8CCCF9-57CE-4FE3-B806-11CED9C403B5}" type="presParOf" srcId="{84F772CD-C11D-4F19-8457-00AF0C962E95}" destId="{82A0991B-BFDB-4EB6-85DF-BD8063A1C575}" srcOrd="2" destOrd="0" presId="urn:microsoft.com/office/officeart/2005/8/layout/hierarchy2"/>
    <dgm:cxn modelId="{4C26BA98-7EB0-425D-8FB3-562A3C66FB03}" type="presParOf" srcId="{82A0991B-BFDB-4EB6-85DF-BD8063A1C575}" destId="{556ADB32-F803-45FB-910F-C89970114AE0}" srcOrd="0" destOrd="0" presId="urn:microsoft.com/office/officeart/2005/8/layout/hierarchy2"/>
    <dgm:cxn modelId="{496BD2C1-D312-4EC7-8593-A245E92E2490}" type="presParOf" srcId="{84F772CD-C11D-4F19-8457-00AF0C962E95}" destId="{EEEE3B15-DC57-46B0-8F41-8ABDEC1A0C62}" srcOrd="3" destOrd="0" presId="urn:microsoft.com/office/officeart/2005/8/layout/hierarchy2"/>
    <dgm:cxn modelId="{1355DD04-71E6-4A58-AF6B-EF2493B096D3}" type="presParOf" srcId="{EEEE3B15-DC57-46B0-8F41-8ABDEC1A0C62}" destId="{A6BEDD73-527A-4209-B889-0AA76C42164C}" srcOrd="0" destOrd="0" presId="urn:microsoft.com/office/officeart/2005/8/layout/hierarchy2"/>
    <dgm:cxn modelId="{CDD607BA-9951-43F4-8D86-6D512701F080}" type="presParOf" srcId="{EEEE3B15-DC57-46B0-8F41-8ABDEC1A0C62}" destId="{26059765-506D-4CD4-B596-FFD6128906EE}" srcOrd="1" destOrd="0" presId="urn:microsoft.com/office/officeart/2005/8/layout/hierarchy2"/>
    <dgm:cxn modelId="{93941C1B-C9FE-4DBD-8ED1-3B105D61341A}" type="presParOf" srcId="{26059765-506D-4CD4-B596-FFD6128906EE}" destId="{34863CA6-6C14-4ABA-ABAE-B15D3A6BFA7E}" srcOrd="0" destOrd="0" presId="urn:microsoft.com/office/officeart/2005/8/layout/hierarchy2"/>
    <dgm:cxn modelId="{5A5C5159-2D3B-411D-9E1A-13B4130E0C44}" type="presParOf" srcId="{34863CA6-6C14-4ABA-ABAE-B15D3A6BFA7E}" destId="{ACD09A7C-4C54-4861-B32E-F74C67F59062}" srcOrd="0" destOrd="0" presId="urn:microsoft.com/office/officeart/2005/8/layout/hierarchy2"/>
    <dgm:cxn modelId="{6F7AE030-F1B4-410D-A1F9-6AF9984A161D}" type="presParOf" srcId="{26059765-506D-4CD4-B596-FFD6128906EE}" destId="{04904A21-20E5-41AB-96EA-ED6438E8A150}" srcOrd="1" destOrd="0" presId="urn:microsoft.com/office/officeart/2005/8/layout/hierarchy2"/>
    <dgm:cxn modelId="{5B54E1D6-3865-4225-A077-B51CDDC554C0}" type="presParOf" srcId="{04904A21-20E5-41AB-96EA-ED6438E8A150}" destId="{5471A50A-384F-4FDD-9DF4-B9069BF8A720}" srcOrd="0" destOrd="0" presId="urn:microsoft.com/office/officeart/2005/8/layout/hierarchy2"/>
    <dgm:cxn modelId="{9BD91AC5-F6FD-4DF0-BDA3-132A4C8776D5}" type="presParOf" srcId="{04904A21-20E5-41AB-96EA-ED6438E8A150}" destId="{D25EA941-F5F1-479F-A20C-67FB30ED33F5}" srcOrd="1" destOrd="0" presId="urn:microsoft.com/office/officeart/2005/8/layout/hierarchy2"/>
    <dgm:cxn modelId="{3D16358C-88AD-4F31-BC53-6CC45F575544}" type="presParOf" srcId="{26059765-506D-4CD4-B596-FFD6128906EE}" destId="{BC43B018-0C66-4FE0-AC3D-14B72053E04E}" srcOrd="2" destOrd="0" presId="urn:microsoft.com/office/officeart/2005/8/layout/hierarchy2"/>
    <dgm:cxn modelId="{62797E97-E654-4301-B6A6-6FDF528C7219}" type="presParOf" srcId="{BC43B018-0C66-4FE0-AC3D-14B72053E04E}" destId="{C2F63267-9F7B-43FD-A6E1-0B0746CDA41E}" srcOrd="0" destOrd="0" presId="urn:microsoft.com/office/officeart/2005/8/layout/hierarchy2"/>
    <dgm:cxn modelId="{23DFAA0B-F553-4F79-B00E-40221ECDDF85}" type="presParOf" srcId="{26059765-506D-4CD4-B596-FFD6128906EE}" destId="{92A691FD-436C-4BCC-BD82-07F470C1CD75}" srcOrd="3" destOrd="0" presId="urn:microsoft.com/office/officeart/2005/8/layout/hierarchy2"/>
    <dgm:cxn modelId="{23719DC3-C028-410B-BC9E-CA8AA3511770}" type="presParOf" srcId="{92A691FD-436C-4BCC-BD82-07F470C1CD75}" destId="{9060CAF4-5C95-4965-94C9-6BF4075AA5AE}" srcOrd="0" destOrd="0" presId="urn:microsoft.com/office/officeart/2005/8/layout/hierarchy2"/>
    <dgm:cxn modelId="{0E4AE6E2-EC05-470A-BB2E-C54A1ADFBFC3}" type="presParOf" srcId="{92A691FD-436C-4BCC-BD82-07F470C1CD75}" destId="{D2863370-2E11-40E5-815F-8B42198DD3D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49A3D-6719-480A-BE0B-78134BC43C62}">
      <dsp:nvSpPr>
        <dsp:cNvPr id="0" name=""/>
        <dsp:cNvSpPr/>
      </dsp:nvSpPr>
      <dsp:spPr>
        <a:xfrm>
          <a:off x="264312" y="960564"/>
          <a:ext cx="2368386" cy="101500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NRFU Housing Units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294041" y="990293"/>
        <a:ext cx="2308928" cy="955551"/>
      </dsp:txXfrm>
    </dsp:sp>
    <dsp:sp modelId="{543FFDC9-9086-436E-B8E0-AD521A44B8ED}">
      <dsp:nvSpPr>
        <dsp:cNvPr id="0" name=""/>
        <dsp:cNvSpPr/>
      </dsp:nvSpPr>
      <dsp:spPr>
        <a:xfrm rot="21594189">
          <a:off x="2632698" y="1406286"/>
          <a:ext cx="1625000" cy="120819"/>
        </a:xfrm>
        <a:custGeom>
          <a:avLst/>
          <a:gdLst/>
          <a:ahLst/>
          <a:cxnLst/>
          <a:rect l="0" t="0" r="0" b="0"/>
          <a:pathLst>
            <a:path>
              <a:moveTo>
                <a:pt x="0" y="60409"/>
              </a:moveTo>
              <a:lnTo>
                <a:pt x="1625000" y="604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3404573" y="1426071"/>
        <a:ext cx="81250" cy="81250"/>
      </dsp:txXfrm>
    </dsp:sp>
    <dsp:sp modelId="{58C08E34-7D6F-4649-BFE8-8C6EF0A1BD88}">
      <dsp:nvSpPr>
        <dsp:cNvPr id="0" name=""/>
        <dsp:cNvSpPr/>
      </dsp:nvSpPr>
      <dsp:spPr>
        <a:xfrm>
          <a:off x="4257696" y="1028692"/>
          <a:ext cx="3559884" cy="8732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Administrative Record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Vacant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or Non-Existent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4283273" y="1054269"/>
        <a:ext cx="3508730" cy="822107"/>
      </dsp:txXfrm>
    </dsp:sp>
    <dsp:sp modelId="{E82F6841-4864-49A9-8B87-485536551465}">
      <dsp:nvSpPr>
        <dsp:cNvPr id="0" name=""/>
        <dsp:cNvSpPr/>
      </dsp:nvSpPr>
      <dsp:spPr>
        <a:xfrm rot="19682860">
          <a:off x="2487614" y="900893"/>
          <a:ext cx="1915167" cy="120819"/>
        </a:xfrm>
        <a:custGeom>
          <a:avLst/>
          <a:gdLst/>
          <a:ahLst/>
          <a:cxnLst/>
          <a:rect l="0" t="0" r="0" b="0"/>
          <a:pathLst>
            <a:path>
              <a:moveTo>
                <a:pt x="0" y="60409"/>
              </a:moveTo>
              <a:lnTo>
                <a:pt x="1915167" y="604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3397318" y="913424"/>
        <a:ext cx="95758" cy="95758"/>
      </dsp:txXfrm>
    </dsp:sp>
    <dsp:sp modelId="{0FFC81B0-6A6E-41DF-8A08-F0DB8A7C246C}">
      <dsp:nvSpPr>
        <dsp:cNvPr id="0" name=""/>
        <dsp:cNvSpPr/>
      </dsp:nvSpPr>
      <dsp:spPr>
        <a:xfrm>
          <a:off x="4257696" y="0"/>
          <a:ext cx="3547301" cy="9090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Administrative Record Occupied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4284322" y="26626"/>
        <a:ext cx="3494049" cy="855822"/>
      </dsp:txXfrm>
    </dsp:sp>
    <dsp:sp modelId="{1342E7E7-F541-452F-9806-59008C7508FC}">
      <dsp:nvSpPr>
        <dsp:cNvPr id="0" name=""/>
        <dsp:cNvSpPr/>
      </dsp:nvSpPr>
      <dsp:spPr>
        <a:xfrm rot="2002782">
          <a:off x="2472195" y="1942991"/>
          <a:ext cx="1946005" cy="120819"/>
        </a:xfrm>
        <a:custGeom>
          <a:avLst/>
          <a:gdLst/>
          <a:ahLst/>
          <a:cxnLst/>
          <a:rect l="0" t="0" r="0" b="0"/>
          <a:pathLst>
            <a:path>
              <a:moveTo>
                <a:pt x="0" y="60409"/>
              </a:moveTo>
              <a:lnTo>
                <a:pt x="1946005" y="604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3396548" y="1954750"/>
        <a:ext cx="97300" cy="97300"/>
      </dsp:txXfrm>
    </dsp:sp>
    <dsp:sp modelId="{0874F3C7-C5A8-47B6-BC85-C7213AB48C74}">
      <dsp:nvSpPr>
        <dsp:cNvPr id="0" name=""/>
        <dsp:cNvSpPr/>
      </dsp:nvSpPr>
      <dsp:spPr>
        <a:xfrm>
          <a:off x="4257696" y="2095503"/>
          <a:ext cx="3568599" cy="88645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2"/>
              </a:solidFill>
            </a:rPr>
            <a:t>Full Contact Strategy</a:t>
          </a:r>
          <a:endParaRPr lang="en-US" sz="1600" kern="1200" dirty="0">
            <a:solidFill>
              <a:schemeClr val="tx2"/>
            </a:solidFill>
          </a:endParaRPr>
        </a:p>
      </dsp:txBody>
      <dsp:txXfrm>
        <a:off x="4283659" y="2121466"/>
        <a:ext cx="3516673" cy="834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49A3D-6719-480A-BE0B-78134BC43C62}">
      <dsp:nvSpPr>
        <dsp:cNvPr id="0" name=""/>
        <dsp:cNvSpPr/>
      </dsp:nvSpPr>
      <dsp:spPr>
        <a:xfrm>
          <a:off x="19047" y="1407307"/>
          <a:ext cx="1708987" cy="14287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Use administrative records to determine vacant and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non-existent address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(UAA around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Census Day)</a:t>
          </a:r>
          <a:endParaRPr lang="en-US" sz="1400" kern="1200" dirty="0">
            <a:solidFill>
              <a:schemeClr val="tx2"/>
            </a:solidFill>
          </a:endParaRPr>
        </a:p>
      </dsp:txBody>
      <dsp:txXfrm>
        <a:off x="60893" y="1449153"/>
        <a:ext cx="1625295" cy="1345034"/>
      </dsp:txXfrm>
    </dsp:sp>
    <dsp:sp modelId="{543FFDC9-9086-436E-B8E0-AD521A44B8ED}">
      <dsp:nvSpPr>
        <dsp:cNvPr id="0" name=""/>
        <dsp:cNvSpPr/>
      </dsp:nvSpPr>
      <dsp:spPr>
        <a:xfrm rot="21558991">
          <a:off x="1728025" y="2110597"/>
          <a:ext cx="292414" cy="18658"/>
        </a:xfrm>
        <a:custGeom>
          <a:avLst/>
          <a:gdLst/>
          <a:ahLst/>
          <a:cxnLst/>
          <a:rect l="0" t="0" r="0" b="0"/>
          <a:pathLst>
            <a:path>
              <a:moveTo>
                <a:pt x="0" y="9329"/>
              </a:moveTo>
              <a:lnTo>
                <a:pt x="292414" y="93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1866921" y="2112616"/>
        <a:ext cx="14620" cy="14620"/>
      </dsp:txXfrm>
    </dsp:sp>
    <dsp:sp modelId="{58C08E34-7D6F-4649-BFE8-8C6EF0A1BD88}">
      <dsp:nvSpPr>
        <dsp:cNvPr id="0" name=""/>
        <dsp:cNvSpPr/>
      </dsp:nvSpPr>
      <dsp:spPr>
        <a:xfrm>
          <a:off x="2020429" y="1520073"/>
          <a:ext cx="947852" cy="11962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Send mailing to address about 6 weeks after Census Day</a:t>
          </a:r>
        </a:p>
      </dsp:txBody>
      <dsp:txXfrm>
        <a:off x="2048191" y="1547835"/>
        <a:ext cx="892328" cy="1140694"/>
      </dsp:txXfrm>
    </dsp:sp>
    <dsp:sp modelId="{165326C7-B96D-420E-8A21-86C9BE45E0ED}">
      <dsp:nvSpPr>
        <dsp:cNvPr id="0" name=""/>
        <dsp:cNvSpPr/>
      </dsp:nvSpPr>
      <dsp:spPr>
        <a:xfrm rot="17377267">
          <a:off x="2569121" y="1542786"/>
          <a:ext cx="1201925" cy="18658"/>
        </a:xfrm>
        <a:custGeom>
          <a:avLst/>
          <a:gdLst/>
          <a:ahLst/>
          <a:cxnLst/>
          <a:rect l="0" t="0" r="0" b="0"/>
          <a:pathLst>
            <a:path>
              <a:moveTo>
                <a:pt x="0" y="9329"/>
              </a:moveTo>
              <a:lnTo>
                <a:pt x="1201925" y="93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3140036" y="1522067"/>
        <a:ext cx="60096" cy="60096"/>
      </dsp:txXfrm>
    </dsp:sp>
    <dsp:sp modelId="{C50EEF81-476A-45D7-824F-C2F787A8CA44}">
      <dsp:nvSpPr>
        <dsp:cNvPr id="0" name=""/>
        <dsp:cNvSpPr/>
      </dsp:nvSpPr>
      <dsp:spPr>
        <a:xfrm>
          <a:off x="3371887" y="545097"/>
          <a:ext cx="1176512" cy="8819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Undeliverable-As-Addressed (UAA)</a:t>
          </a:r>
        </a:p>
      </dsp:txBody>
      <dsp:txXfrm>
        <a:off x="3397717" y="570927"/>
        <a:ext cx="1124852" cy="830241"/>
      </dsp:txXfrm>
    </dsp:sp>
    <dsp:sp modelId="{AFA7475E-0682-42F0-AE15-3B483A1D80D2}">
      <dsp:nvSpPr>
        <dsp:cNvPr id="0" name=""/>
        <dsp:cNvSpPr/>
      </dsp:nvSpPr>
      <dsp:spPr>
        <a:xfrm rot="18686351">
          <a:off x="4447996" y="754146"/>
          <a:ext cx="593796" cy="18658"/>
        </a:xfrm>
        <a:custGeom>
          <a:avLst/>
          <a:gdLst/>
          <a:ahLst/>
          <a:cxnLst/>
          <a:rect l="0" t="0" r="0" b="0"/>
          <a:pathLst>
            <a:path>
              <a:moveTo>
                <a:pt x="0" y="9329"/>
              </a:moveTo>
              <a:lnTo>
                <a:pt x="593796" y="93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730049" y="748631"/>
        <a:ext cx="29689" cy="29689"/>
      </dsp:txXfrm>
    </dsp:sp>
    <dsp:sp modelId="{8B2B0F72-4410-4A78-A5D0-38D1F2A1E621}">
      <dsp:nvSpPr>
        <dsp:cNvPr id="0" name=""/>
        <dsp:cNvSpPr/>
      </dsp:nvSpPr>
      <dsp:spPr>
        <a:xfrm>
          <a:off x="4941389" y="227533"/>
          <a:ext cx="1205678" cy="62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Administrative record vacant</a:t>
          </a:r>
        </a:p>
      </dsp:txBody>
      <dsp:txXfrm>
        <a:off x="4959746" y="245890"/>
        <a:ext cx="1168964" cy="590025"/>
      </dsp:txXfrm>
    </dsp:sp>
    <dsp:sp modelId="{E33160F2-D36A-4377-BF70-C029AC7C4896}">
      <dsp:nvSpPr>
        <dsp:cNvPr id="0" name=""/>
        <dsp:cNvSpPr/>
      </dsp:nvSpPr>
      <dsp:spPr>
        <a:xfrm rot="2638523">
          <a:off x="4471848" y="1166308"/>
          <a:ext cx="546092" cy="18658"/>
        </a:xfrm>
        <a:custGeom>
          <a:avLst/>
          <a:gdLst/>
          <a:ahLst/>
          <a:cxnLst/>
          <a:rect l="0" t="0" r="0" b="0"/>
          <a:pathLst>
            <a:path>
              <a:moveTo>
                <a:pt x="0" y="9329"/>
              </a:moveTo>
              <a:lnTo>
                <a:pt x="546092" y="93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731242" y="1161985"/>
        <a:ext cx="27304" cy="27304"/>
      </dsp:txXfrm>
    </dsp:sp>
    <dsp:sp modelId="{07A9D2EC-59BB-4208-BFD7-AA0C720310F0}">
      <dsp:nvSpPr>
        <dsp:cNvPr id="0" name=""/>
        <dsp:cNvSpPr/>
      </dsp:nvSpPr>
      <dsp:spPr>
        <a:xfrm>
          <a:off x="4941389" y="942636"/>
          <a:ext cx="1507398" cy="84518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Administrative record non-existent address</a:t>
          </a:r>
        </a:p>
      </dsp:txBody>
      <dsp:txXfrm>
        <a:off x="4966144" y="967391"/>
        <a:ext cx="1457888" cy="795671"/>
      </dsp:txXfrm>
    </dsp:sp>
    <dsp:sp modelId="{82A0991B-BFDB-4EB6-85DF-BD8063A1C575}">
      <dsp:nvSpPr>
        <dsp:cNvPr id="0" name=""/>
        <dsp:cNvSpPr/>
      </dsp:nvSpPr>
      <dsp:spPr>
        <a:xfrm rot="3904059">
          <a:off x="2657347" y="2596286"/>
          <a:ext cx="1075055" cy="18658"/>
        </a:xfrm>
        <a:custGeom>
          <a:avLst/>
          <a:gdLst/>
          <a:ahLst/>
          <a:cxnLst/>
          <a:rect l="0" t="0" r="0" b="0"/>
          <a:pathLst>
            <a:path>
              <a:moveTo>
                <a:pt x="0" y="9329"/>
              </a:moveTo>
              <a:lnTo>
                <a:pt x="1075055" y="93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3167999" y="2578739"/>
        <a:ext cx="53752" cy="53752"/>
      </dsp:txXfrm>
    </dsp:sp>
    <dsp:sp modelId="{A6BEDD73-527A-4209-B889-0AA76C42164C}">
      <dsp:nvSpPr>
        <dsp:cNvPr id="0" name=""/>
        <dsp:cNvSpPr/>
      </dsp:nvSpPr>
      <dsp:spPr>
        <a:xfrm>
          <a:off x="3421469" y="2856086"/>
          <a:ext cx="947852" cy="47392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Deliverable</a:t>
          </a:r>
        </a:p>
      </dsp:txBody>
      <dsp:txXfrm>
        <a:off x="3435350" y="2869967"/>
        <a:ext cx="920090" cy="446164"/>
      </dsp:txXfrm>
    </dsp:sp>
    <dsp:sp modelId="{34863CA6-6C14-4ABA-ABAE-B15D3A6BFA7E}">
      <dsp:nvSpPr>
        <dsp:cNvPr id="0" name=""/>
        <dsp:cNvSpPr/>
      </dsp:nvSpPr>
      <dsp:spPr>
        <a:xfrm rot="19042645">
          <a:off x="4301264" y="2909262"/>
          <a:ext cx="515256" cy="18658"/>
        </a:xfrm>
        <a:custGeom>
          <a:avLst/>
          <a:gdLst/>
          <a:ahLst/>
          <a:cxnLst/>
          <a:rect l="0" t="0" r="0" b="0"/>
          <a:pathLst>
            <a:path>
              <a:moveTo>
                <a:pt x="0" y="9329"/>
              </a:moveTo>
              <a:lnTo>
                <a:pt x="515256" y="93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546011" y="2905710"/>
        <a:ext cx="25762" cy="25762"/>
      </dsp:txXfrm>
    </dsp:sp>
    <dsp:sp modelId="{5471A50A-384F-4FDD-9DF4-B9069BF8A720}">
      <dsp:nvSpPr>
        <dsp:cNvPr id="0" name=""/>
        <dsp:cNvSpPr/>
      </dsp:nvSpPr>
      <dsp:spPr>
        <a:xfrm>
          <a:off x="4748463" y="2430765"/>
          <a:ext cx="947852" cy="62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Self-response</a:t>
          </a:r>
        </a:p>
      </dsp:txBody>
      <dsp:txXfrm>
        <a:off x="4766820" y="2449122"/>
        <a:ext cx="911138" cy="590025"/>
      </dsp:txXfrm>
    </dsp:sp>
    <dsp:sp modelId="{BC43B018-0C66-4FE0-AC3D-14B72053E04E}">
      <dsp:nvSpPr>
        <dsp:cNvPr id="0" name=""/>
        <dsp:cNvSpPr/>
      </dsp:nvSpPr>
      <dsp:spPr>
        <a:xfrm rot="2557355">
          <a:off x="4301264" y="3258177"/>
          <a:ext cx="515256" cy="18658"/>
        </a:xfrm>
        <a:custGeom>
          <a:avLst/>
          <a:gdLst/>
          <a:ahLst/>
          <a:cxnLst/>
          <a:rect l="0" t="0" r="0" b="0"/>
          <a:pathLst>
            <a:path>
              <a:moveTo>
                <a:pt x="0" y="9329"/>
              </a:moveTo>
              <a:lnTo>
                <a:pt x="515256" y="93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546011" y="3254624"/>
        <a:ext cx="25762" cy="25762"/>
      </dsp:txXfrm>
    </dsp:sp>
    <dsp:sp modelId="{9060CAF4-5C95-4965-94C9-6BF4075AA5AE}">
      <dsp:nvSpPr>
        <dsp:cNvPr id="0" name=""/>
        <dsp:cNvSpPr/>
      </dsp:nvSpPr>
      <dsp:spPr>
        <a:xfrm>
          <a:off x="4748463" y="3128593"/>
          <a:ext cx="947852" cy="62673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tx2"/>
              </a:solidFill>
            </a:rPr>
            <a:t>Send to fieldwork</a:t>
          </a:r>
        </a:p>
      </dsp:txBody>
      <dsp:txXfrm>
        <a:off x="4766820" y="3146950"/>
        <a:ext cx="911138" cy="590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F3448-E7C2-486C-8029-279211715E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87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/>
          <a:lstStyle>
            <a:lvl1pPr algn="r">
              <a:defRPr sz="1200"/>
            </a:lvl1pPr>
          </a:lstStyle>
          <a:p>
            <a:fld id="{1C2276DB-FE69-481C-A4C2-834100006054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7" rIns="93172" bIns="4658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7" rIns="93172" bIns="4658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7" rIns="93172" bIns="46587" rtlCol="0" anchor="b"/>
          <a:lstStyle>
            <a:lvl1pPr algn="r">
              <a:defRPr sz="1200"/>
            </a:lvl1pPr>
          </a:lstStyle>
          <a:p>
            <a:fld id="{8962DFFB-DBBD-4CCB-A6FA-EDB20D0652F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395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9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46" algn="l" defTabSz="68589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91" algn="l" defTabSz="68589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837" algn="l" defTabSz="68589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783" algn="l" defTabSz="68589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729" algn="l" defTabSz="68589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674" algn="l" defTabSz="68589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620" algn="l" defTabSz="68589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566" algn="l" defTabSz="685891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772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827" indent="-285702" defTabSz="923772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2811" indent="-228562" defTabSz="923772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599935" indent="-228562" defTabSz="923772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060" indent="-228562" defTabSz="923772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183" indent="-228562" defTabSz="923772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306" indent="-228562" defTabSz="923772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8432" indent="-228562" defTabSz="923772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5555" indent="-228562" defTabSz="923772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fld id="{9A02F11B-8D8D-4870-A491-DD1F8942AB35}" type="slidenum">
              <a:rPr lang="en-US" sz="1200">
                <a:solidFill>
                  <a:srgbClr val="1F497D"/>
                </a:solidFill>
              </a:rPr>
              <a:pPr eaLnBrk="1" hangingPunct="1"/>
              <a:t>1</a:t>
            </a:fld>
            <a:endParaRPr lang="en-US" sz="1200" dirty="0">
              <a:solidFill>
                <a:srgbClr val="1F497D"/>
              </a:solidFill>
            </a:endParaRPr>
          </a:p>
        </p:txBody>
      </p:sp>
      <p:sp>
        <p:nvSpPr>
          <p:cNvPr id="51205" name="Header Placeholder 1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772" eaLnBrk="0" hangingPunct="0">
              <a:defRPr sz="4400">
                <a:solidFill>
                  <a:schemeClr val="tx2"/>
                </a:solidFill>
                <a:latin typeface="Arial" charset="0"/>
              </a:defRPr>
            </a:lvl1pPr>
            <a:lvl2pPr marL="742827" indent="-285702" defTabSz="923772" eaLnBrk="0" hangingPunct="0">
              <a:defRPr sz="4400">
                <a:solidFill>
                  <a:schemeClr val="tx2"/>
                </a:solidFill>
                <a:latin typeface="Arial" charset="0"/>
              </a:defRPr>
            </a:lvl2pPr>
            <a:lvl3pPr marL="1142811" indent="-228562" defTabSz="923772" eaLnBrk="0" hangingPunct="0">
              <a:defRPr sz="4400">
                <a:solidFill>
                  <a:schemeClr val="tx2"/>
                </a:solidFill>
                <a:latin typeface="Arial" charset="0"/>
              </a:defRPr>
            </a:lvl3pPr>
            <a:lvl4pPr marL="1599935" indent="-228562" defTabSz="923772" eaLnBrk="0" hangingPunct="0">
              <a:defRPr sz="4400">
                <a:solidFill>
                  <a:schemeClr val="tx2"/>
                </a:solidFill>
                <a:latin typeface="Arial" charset="0"/>
              </a:defRPr>
            </a:lvl4pPr>
            <a:lvl5pPr marL="2057060" indent="-228562" defTabSz="923772" eaLnBrk="0" hangingPunct="0">
              <a:defRPr sz="4400">
                <a:solidFill>
                  <a:schemeClr val="tx2"/>
                </a:solidFill>
                <a:latin typeface="Arial" charset="0"/>
              </a:defRPr>
            </a:lvl5pPr>
            <a:lvl6pPr marL="2514183" indent="-228562" defTabSz="923772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2971306" indent="-228562" defTabSz="923772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3428432" indent="-228562" defTabSz="923772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3885555" indent="-228562" defTabSz="923772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endParaRPr lang="en-US" sz="1200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76400" y="76200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2819400"/>
            <a:ext cx="6400800" cy="5779770"/>
          </a:xfrm>
        </p:spPr>
        <p:txBody>
          <a:bodyPr/>
          <a:lstStyle/>
          <a:p>
            <a:pPr marL="0" indent="0">
              <a:buNone/>
            </a:pPr>
            <a:endParaRPr lang="en-US" sz="13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737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2015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2015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7881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7881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7881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788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2015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7881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788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76400" y="76200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2819400"/>
            <a:ext cx="6477000" cy="5779770"/>
          </a:xfrm>
        </p:spPr>
        <p:txBody>
          <a:bodyPr/>
          <a:lstStyle/>
          <a:p>
            <a:endParaRPr lang="en-US" sz="13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32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7881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3006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53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76400" y="76200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2819400"/>
            <a:ext cx="6477000" cy="5779770"/>
          </a:xfrm>
        </p:spPr>
        <p:txBody>
          <a:bodyPr/>
          <a:lstStyle/>
          <a:p>
            <a:endParaRPr lang="en-US" sz="13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8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8300" y="76200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2819400"/>
            <a:ext cx="6400800" cy="5779770"/>
          </a:xfrm>
        </p:spPr>
        <p:txBody>
          <a:bodyPr/>
          <a:lstStyle/>
          <a:p>
            <a:endParaRPr lang="en-US" sz="13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866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38300" y="76200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2819400"/>
            <a:ext cx="6400800" cy="5779770"/>
          </a:xfrm>
        </p:spPr>
        <p:txBody>
          <a:bodyPr/>
          <a:lstStyle/>
          <a:p>
            <a:endParaRPr lang="en-US" sz="13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562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DEFB8-5033-456D-A1C2-59244D8C101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883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DEFB8-5033-456D-A1C2-59244D8C101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2627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DEFB8-5033-456D-A1C2-59244D8C101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3884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76200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2819400"/>
            <a:ext cx="6400800" cy="577977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DFFB-DBBD-4CCB-A6FA-EDB20D0652F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685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9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9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8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80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3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68589" tIns="34295" rIns="68589" bIns="34295" rtlCol="0" anchor="ctr">
            <a:normAutofit/>
          </a:bodyPr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68589" tIns="34295" rIns="68589" bIns="3429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356354"/>
            <a:ext cx="2133600" cy="365125"/>
          </a:xfrm>
          <a:prstGeom prst="rect">
            <a:avLst/>
          </a:prstGeom>
        </p:spPr>
        <p:txBody>
          <a:bodyPr vert="horz" lIns="68589" tIns="34295" rIns="68589" bIns="34295" rtlCol="0" anchor="ctr"/>
          <a:lstStyle>
            <a:lvl1pPr algn="ctr">
              <a:defRPr sz="900" b="1">
                <a:solidFill>
                  <a:schemeClr val="tx2"/>
                </a:solidFill>
              </a:defRPr>
            </a:lvl1pPr>
          </a:lstStyle>
          <a:p>
            <a:fld id="{5212C905-FF40-4437-BDDD-7BDE312C73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63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ctr" defTabSz="685891" rtl="0" eaLnBrk="1" latinLnBrk="0" hangingPunct="1">
        <a:spcBef>
          <a:spcPct val="0"/>
        </a:spcBef>
        <a:buNone/>
        <a:defRPr sz="3300" b="1" i="0" kern="1200" baseline="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57209" indent="-257209" algn="l" defTabSz="685891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557287" indent="-214341" algn="l" defTabSz="685891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1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857364" indent="-171473" algn="l" defTabSz="685891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200310" indent="-171473" algn="l" defTabSz="685891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543256" indent="-171473" algn="l" defTabSz="685891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886201" indent="-171473" algn="l" defTabSz="685891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147" indent="-171473" algn="l" defTabSz="685891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093" indent="-171473" algn="l" defTabSz="685891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039" indent="-171473" algn="l" defTabSz="685891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46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91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837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83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729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674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620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566" algn="l" defTabSz="6858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Scott.M.konicki@census.gov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png"/><Relationship Id="rId18" Type="http://schemas.openxmlformats.org/officeDocument/2006/relationships/image" Target="../media/image1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11.png"/><Relationship Id="rId17" Type="http://schemas.microsoft.com/office/2007/relationships/hdphoto" Target="../media/hdphoto1.wdp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10.png"/><Relationship Id="rId5" Type="http://schemas.openxmlformats.org/officeDocument/2006/relationships/diagramQuickStyle" Target="../diagrams/quickStyle2.xml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8.png"/><Relationship Id="rId1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3124200"/>
          </a:xfrm>
        </p:spPr>
        <p:txBody>
          <a:bodyPr>
            <a:normAutofit/>
          </a:bodyPr>
          <a:lstStyle/>
          <a:p>
            <a:r>
              <a:rPr lang="en-US" sz="3200" dirty="0"/>
              <a:t>Update and Overview of Administrative Records for the 2020 Census</a:t>
            </a:r>
            <a:br>
              <a:rPr lang="en-US" sz="3200" dirty="0"/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3000" dirty="0">
              <a:latin typeface="Arial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066800" y="2573925"/>
            <a:ext cx="7010400" cy="2686587"/>
          </a:xfrm>
          <a:prstGeom prst="rect">
            <a:avLst/>
          </a:prstGeom>
        </p:spPr>
        <p:txBody>
          <a:bodyPr vert="horz" lIns="68589" tIns="34295" rIns="68589" bIns="34295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32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2"/>
                </a:solidFill>
              </a:rPr>
              <a:t>Thomas Mule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United States Census Bureau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State Data Center Training Conference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Providence, Rhode Island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April 10, 2018 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30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918436"/>
            <a:ext cx="8229599" cy="295836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Age and Sex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Prior Title 13 responses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Census Numident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b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Race and Hispanic Origin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Prior Title 13 responses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Country of Origin (Census Numident)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State Program data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Census Bureau Best Race and Hispanic Origin file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Relationship to Householder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Census Bureau KIDLINK file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b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Tenure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Housing and Urban Development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Tax and Deed Information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1200" b="1" dirty="0"/>
          </a:p>
          <a:p>
            <a:pPr marL="0" indent="0">
              <a:spcBef>
                <a:spcPts val="0"/>
              </a:spcBef>
              <a:buNone/>
            </a:pPr>
            <a:endParaRPr lang="en-US" sz="1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87608" y="1489811"/>
            <a:ext cx="61722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1600" b="0" dirty="0">
                <a:latin typeface="+mj-lt"/>
              </a:rPr>
              <a:t>Administrative Records Source Possibilities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7608" y="609600"/>
            <a:ext cx="82420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+mj-lt"/>
              </a:rPr>
              <a:t>Sources of Characteristics </a:t>
            </a:r>
            <a:r>
              <a:rPr lang="en-US" sz="2400" dirty="0">
                <a:solidFill>
                  <a:schemeClr val="tx2"/>
                </a:solidFill>
                <a:latin typeface="+mj-lt"/>
              </a:rPr>
              <a:t>for Administrative Record Enumeration and Characteristic Imputation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04C5-3085-4F64-BC65-54FE2DBF6EB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2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/>
              <a:t>Quality </a:t>
            </a:r>
            <a:r>
              <a:rPr lang="en-US" sz="2400" dirty="0" smtClean="0"/>
              <a:t>Evaluation of Use of AR in NRFU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1147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2010 Census research </a:t>
            </a:r>
            <a:r>
              <a:rPr lang="en-US" dirty="0"/>
              <a:t>s</a:t>
            </a:r>
            <a:r>
              <a:rPr lang="en-US" dirty="0" smtClean="0"/>
              <a:t>cenario</a:t>
            </a:r>
          </a:p>
          <a:p>
            <a:endParaRPr lang="en-US" dirty="0"/>
          </a:p>
          <a:p>
            <a:r>
              <a:rPr lang="en-US" dirty="0" smtClean="0"/>
              <a:t>What if we did the following for the 50 million NRFU addresses?</a:t>
            </a:r>
          </a:p>
          <a:p>
            <a:endParaRPr lang="en-US" dirty="0" smtClean="0"/>
          </a:p>
          <a:p>
            <a:r>
              <a:rPr lang="en-US" dirty="0" smtClean="0"/>
              <a:t>Administrative record </a:t>
            </a:r>
            <a:r>
              <a:rPr lang="en-US" dirty="0"/>
              <a:t>v</a:t>
            </a:r>
            <a:r>
              <a:rPr lang="en-US" dirty="0" smtClean="0"/>
              <a:t>acant:           10 percent        5.0 million</a:t>
            </a:r>
          </a:p>
          <a:p>
            <a:r>
              <a:rPr lang="en-US" dirty="0" smtClean="0"/>
              <a:t>Administrative </a:t>
            </a:r>
            <a:r>
              <a:rPr lang="en-US" dirty="0"/>
              <a:t>r</a:t>
            </a:r>
            <a:r>
              <a:rPr lang="en-US" dirty="0" smtClean="0"/>
              <a:t>ecord occupied:       15 percent        7.5 million</a:t>
            </a:r>
          </a:p>
          <a:p>
            <a:r>
              <a:rPr lang="en-US" dirty="0" smtClean="0"/>
              <a:t>Full contact </a:t>
            </a:r>
            <a:r>
              <a:rPr lang="en-US" dirty="0"/>
              <a:t>s</a:t>
            </a:r>
            <a:r>
              <a:rPr lang="en-US" dirty="0" smtClean="0"/>
              <a:t>trategy:                          75 percent      37.5 million</a:t>
            </a:r>
          </a:p>
          <a:p>
            <a:endParaRPr lang="en-US" dirty="0"/>
          </a:p>
          <a:p>
            <a:r>
              <a:rPr lang="en-US" dirty="0" smtClean="0"/>
              <a:t>40 percent of 7.5 million AR occupied first visits are resolved</a:t>
            </a:r>
          </a:p>
          <a:p>
            <a:pPr lvl="1"/>
            <a:r>
              <a:rPr lang="en-US" dirty="0" smtClean="0"/>
              <a:t>3.0 million resolved by fieldwork</a:t>
            </a:r>
          </a:p>
          <a:p>
            <a:pPr lvl="1"/>
            <a:r>
              <a:rPr lang="en-US" dirty="0" smtClean="0"/>
              <a:t>4.5 million use AR roster and information</a:t>
            </a:r>
            <a:endParaRPr lang="en-US" sz="1700" dirty="0"/>
          </a:p>
          <a:p>
            <a:pPr marL="0" indent="0">
              <a:buNone/>
            </a:pP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3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114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Micro-Level Examples</a:t>
            </a:r>
          </a:p>
          <a:p>
            <a:pPr lvl="1"/>
            <a:r>
              <a:rPr lang="en-US" sz="2400" dirty="0" smtClean="0"/>
              <a:t>Comparisons at housing unit-level</a:t>
            </a:r>
          </a:p>
          <a:p>
            <a:pPr lvl="1"/>
            <a:r>
              <a:rPr lang="en-US" sz="2400" dirty="0" smtClean="0"/>
              <a:t>Summaries of characteristic </a:t>
            </a:r>
            <a:r>
              <a:rPr lang="en-US" sz="2400" dirty="0"/>
              <a:t>a</a:t>
            </a:r>
            <a:r>
              <a:rPr lang="en-US" sz="2400" dirty="0" smtClean="0"/>
              <a:t>vailability</a:t>
            </a:r>
          </a:p>
          <a:p>
            <a:pPr marL="342946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 smtClean="0"/>
              <a:t>For both micro-level and macro-level comparisons, we utilize 2010 Census Coverage Measurement and analysis of other Census Bureau surveys to assess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Quality Evaluation of Use of AR in NRFU</a:t>
            </a:r>
          </a:p>
        </p:txBody>
      </p:sp>
    </p:spTree>
    <p:extLst>
      <p:ext uri="{BB962C8B-B14F-4D97-AF65-F5344CB8AC3E}">
        <p14:creationId xmlns:p14="http://schemas.microsoft.com/office/powerpoint/2010/main" val="167813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13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417636"/>
            <a:ext cx="8305800" cy="42973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Occupied  					10 percent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Vacant					</a:t>
            </a:r>
            <a:r>
              <a:rPr lang="en-US" dirty="0" smtClean="0"/>
              <a:t>          80 </a:t>
            </a:r>
            <a:r>
              <a:rPr lang="en-US" dirty="0"/>
              <a:t>percent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Not a housing unit   				10 </a:t>
            </a:r>
            <a:r>
              <a:rPr lang="en-US" dirty="0" smtClean="0"/>
              <a:t>percent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Cresce (2012) documented that the gross vacancy rate from the Housing Vacancy Survey was higher than those in the Decennial Census in 1990, 2000 and 2010.</a:t>
            </a:r>
            <a:endParaRPr lang="en-US" dirty="0"/>
          </a:p>
          <a:p>
            <a:pPr marL="342946" lvl="1" indent="0">
              <a:spcBef>
                <a:spcPts val="0"/>
              </a:spcBef>
              <a:buNone/>
            </a:pPr>
            <a:endParaRPr lang="en-US" sz="2400" dirty="0"/>
          </a:p>
          <a:p>
            <a:pPr marL="342946" lvl="1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lIns="68589" tIns="34295" rIns="68589" bIns="34295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/>
              <a:t>Micro-Level Examples</a:t>
            </a:r>
          </a:p>
          <a:p>
            <a:pPr algn="l"/>
            <a:r>
              <a:rPr lang="en-US" sz="1800" dirty="0" smtClean="0"/>
              <a:t>NRFU Occupancy </a:t>
            </a:r>
            <a:r>
              <a:rPr lang="en-US" sz="1800" dirty="0"/>
              <a:t>Status of 5 million AR Vacant Cases</a:t>
            </a:r>
          </a:p>
        </p:txBody>
      </p:sp>
    </p:spTree>
    <p:extLst>
      <p:ext uri="{BB962C8B-B14F-4D97-AF65-F5344CB8AC3E}">
        <p14:creationId xmlns:p14="http://schemas.microsoft.com/office/powerpoint/2010/main" val="9576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lIns="68589" tIns="34295" rIns="68589" bIns="34295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/>
              <a:t>Micro-Level Examples</a:t>
            </a:r>
          </a:p>
          <a:p>
            <a:pPr algn="l"/>
            <a:r>
              <a:rPr lang="en-US" sz="1800" dirty="0" smtClean="0"/>
              <a:t>NRFU Occupancy </a:t>
            </a:r>
            <a:r>
              <a:rPr lang="en-US" sz="1800" dirty="0"/>
              <a:t>Status of </a:t>
            </a:r>
            <a:r>
              <a:rPr lang="en-US" sz="1800" dirty="0" smtClean="0"/>
              <a:t>7.5 </a:t>
            </a:r>
            <a:r>
              <a:rPr lang="en-US" sz="1800" dirty="0"/>
              <a:t>million AR </a:t>
            </a:r>
            <a:r>
              <a:rPr lang="en-US" sz="1800" dirty="0" smtClean="0"/>
              <a:t>Occupied Cases</a:t>
            </a:r>
            <a:endParaRPr lang="en-US" sz="18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417636"/>
            <a:ext cx="8305800" cy="42973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Occupied  					</a:t>
            </a:r>
            <a:r>
              <a:rPr lang="en-US" dirty="0" smtClean="0"/>
              <a:t>90 </a:t>
            </a:r>
            <a:r>
              <a:rPr lang="en-US" dirty="0"/>
              <a:t>percent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Vacant					</a:t>
            </a:r>
            <a:r>
              <a:rPr lang="en-US" dirty="0" smtClean="0"/>
              <a:t>            8 </a:t>
            </a:r>
            <a:r>
              <a:rPr lang="en-US" dirty="0"/>
              <a:t>percent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Not a housing unit   				 </a:t>
            </a:r>
            <a:r>
              <a:rPr lang="en-US" dirty="0" smtClean="0"/>
              <a:t> 2 </a:t>
            </a:r>
            <a:r>
              <a:rPr lang="en-US" dirty="0"/>
              <a:t>percent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342946" lvl="1" indent="0">
              <a:spcBef>
                <a:spcPts val="0"/>
              </a:spcBef>
              <a:buNone/>
            </a:pPr>
            <a:endParaRPr lang="en-US" sz="2400" dirty="0"/>
          </a:p>
          <a:p>
            <a:pPr marL="342946" lvl="1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73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lIns="68589" tIns="34295" rIns="68589" bIns="34295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/>
              <a:t>Micro-Level Examples</a:t>
            </a:r>
          </a:p>
          <a:p>
            <a:pPr algn="l"/>
            <a:r>
              <a:rPr lang="en-US" sz="1800" dirty="0" smtClean="0"/>
              <a:t>Count Agreement of 7.5 </a:t>
            </a:r>
            <a:r>
              <a:rPr lang="en-US" sz="1800" dirty="0"/>
              <a:t>million AR </a:t>
            </a:r>
            <a:r>
              <a:rPr lang="en-US" sz="1800" dirty="0" smtClean="0"/>
              <a:t>Occupied Cases</a:t>
            </a:r>
            <a:endParaRPr lang="en-US" sz="18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417636"/>
            <a:ext cx="8305800" cy="42973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AR </a:t>
            </a:r>
            <a:r>
              <a:rPr lang="en-US" dirty="0" smtClean="0"/>
              <a:t>count </a:t>
            </a:r>
            <a:r>
              <a:rPr lang="en-US" dirty="0"/>
              <a:t>higher				22 percent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Same count</a:t>
            </a:r>
            <a:r>
              <a:rPr lang="en-US" dirty="0"/>
              <a:t>				</a:t>
            </a:r>
            <a:r>
              <a:rPr lang="en-US" dirty="0" smtClean="0"/>
              <a:t>          62 </a:t>
            </a:r>
            <a:r>
              <a:rPr lang="en-US" dirty="0"/>
              <a:t>percent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AR </a:t>
            </a:r>
            <a:r>
              <a:rPr lang="en-US" dirty="0" smtClean="0"/>
              <a:t>count </a:t>
            </a:r>
            <a:r>
              <a:rPr lang="en-US" dirty="0"/>
              <a:t>lower  				16 percent</a:t>
            </a:r>
          </a:p>
          <a:p>
            <a:pPr marL="342946" lvl="1" indent="0">
              <a:spcBef>
                <a:spcPts val="0"/>
              </a:spcBef>
              <a:buNone/>
            </a:pPr>
            <a:endParaRPr lang="en-US" sz="2400" dirty="0"/>
          </a:p>
          <a:p>
            <a:pPr marL="342946" lvl="1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53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lIns="68589" tIns="34295" rIns="68589" bIns="34295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/>
              <a:t>Micro-Level Examples</a:t>
            </a:r>
          </a:p>
          <a:p>
            <a:pPr algn="l"/>
            <a:r>
              <a:rPr lang="en-US" sz="1800" dirty="0" smtClean="0"/>
              <a:t>Characteristic Availability of 7.5 million AR occupied</a:t>
            </a:r>
            <a:endParaRPr lang="en-US" sz="18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417636"/>
            <a:ext cx="8305800" cy="42973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Age  						</a:t>
            </a:r>
            <a:r>
              <a:rPr lang="en-US" dirty="0" smtClean="0"/>
              <a:t>        100 </a:t>
            </a:r>
            <a:r>
              <a:rPr lang="en-US" dirty="0"/>
              <a:t>percent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Sex   					</a:t>
            </a:r>
            <a:r>
              <a:rPr lang="en-US" dirty="0" smtClean="0"/>
              <a:t>                  100 </a:t>
            </a:r>
            <a:r>
              <a:rPr lang="en-US" dirty="0"/>
              <a:t>percent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Combined 2010 Race and Hispanic		90 percent</a:t>
            </a:r>
            <a:endParaRPr lang="en-US" sz="2400" dirty="0"/>
          </a:p>
          <a:p>
            <a:pPr marL="342946" lvl="1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45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1147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Macro-Level Examples</a:t>
            </a:r>
          </a:p>
          <a:p>
            <a:r>
              <a:rPr lang="en-US" sz="2500" dirty="0" smtClean="0"/>
              <a:t>Keeping the other parts of the 2010 Census fixed,</a:t>
            </a:r>
          </a:p>
          <a:p>
            <a:pPr marL="0" indent="0">
              <a:buNone/>
            </a:pPr>
            <a:endParaRPr lang="en-US" sz="2500" dirty="0"/>
          </a:p>
          <a:p>
            <a:pPr lvl="1"/>
            <a:r>
              <a:rPr lang="en-US" sz="2500" dirty="0" smtClean="0"/>
              <a:t>what are the aggregate household population counts due to reducing contacts for AR vacant and AR occupied?  </a:t>
            </a:r>
          </a:p>
          <a:p>
            <a:pPr marL="342946" lvl="1" indent="0">
              <a:buNone/>
            </a:pPr>
            <a:endParaRPr lang="en-US" sz="2500" dirty="0" smtClean="0"/>
          </a:p>
          <a:p>
            <a:pPr lvl="1"/>
            <a:r>
              <a:rPr lang="en-US" sz="2500" dirty="0" smtClean="0"/>
              <a:t>How do they compare to 2010 Census?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For both micro-level and macro-level comparisons, we utilize 2010 Census Coverage Measurement and analysis of other Census Bureau surveys to assess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17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Quality Evaluation of Use of AR in NRFU</a:t>
            </a:r>
          </a:p>
        </p:txBody>
      </p:sp>
    </p:spTree>
    <p:extLst>
      <p:ext uri="{BB962C8B-B14F-4D97-AF65-F5344CB8AC3E}">
        <p14:creationId xmlns:p14="http://schemas.microsoft.com/office/powerpoint/2010/main" val="186900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lIns="68589" tIns="34295" rIns="68589" bIns="34295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/>
              <a:t>Macro-Level </a:t>
            </a:r>
            <a:r>
              <a:rPr lang="en-US" sz="2400" dirty="0"/>
              <a:t>Examples</a:t>
            </a:r>
          </a:p>
          <a:p>
            <a:pPr algn="l"/>
            <a:r>
              <a:rPr lang="en-US" sz="1800" dirty="0" smtClean="0"/>
              <a:t>Household Population Count</a:t>
            </a:r>
            <a:endParaRPr lang="en-US" sz="1800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417636"/>
            <a:ext cx="8305800" cy="4297363"/>
          </a:xfrm>
        </p:spPr>
        <p:txBody>
          <a:bodyPr>
            <a:normAutofit/>
          </a:bodyPr>
          <a:lstStyle/>
          <a:p>
            <a:pPr marL="342946" lvl="1" indent="0">
              <a:spcBef>
                <a:spcPts val="0"/>
              </a:spcBef>
              <a:buNone/>
            </a:pPr>
            <a:r>
              <a:rPr lang="en-US" sz="2000" dirty="0"/>
              <a:t>		</a:t>
            </a:r>
          </a:p>
          <a:p>
            <a:pPr marL="342946" lvl="1" indent="0">
              <a:spcBef>
                <a:spcPts val="0"/>
              </a:spcBef>
              <a:buNone/>
            </a:pPr>
            <a:endParaRPr lang="en-US" sz="2000" dirty="0"/>
          </a:p>
          <a:p>
            <a:pPr marL="342946" lvl="1" indent="0">
              <a:spcBef>
                <a:spcPts val="0"/>
              </a:spcBef>
              <a:buNone/>
            </a:pPr>
            <a:endParaRPr lang="en-US" sz="2000" dirty="0"/>
          </a:p>
          <a:p>
            <a:pPr marL="342946" lvl="1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342946" lvl="1" indent="0">
              <a:spcBef>
                <a:spcPts val="0"/>
              </a:spcBef>
              <a:buNone/>
            </a:pPr>
            <a:endParaRPr lang="en-US" sz="2000" dirty="0"/>
          </a:p>
          <a:p>
            <a:pPr marL="342946" lvl="1" indent="0">
              <a:spcBef>
                <a:spcPts val="0"/>
              </a:spcBef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Note:  Household population excludes group quarters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1600" dirty="0" smtClean="0">
                <a:solidFill>
                  <a:schemeClr val="tx1"/>
                </a:solidFill>
              </a:rPr>
              <a:t>Household population count does not include group quarters population</a:t>
            </a:r>
          </a:p>
          <a:p>
            <a:pPr marL="342946" lvl="1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0.14% standard error is from the 2010 CCM</a:t>
            </a:r>
            <a:endParaRPr lang="en-US" sz="2000" dirty="0"/>
          </a:p>
          <a:p>
            <a:pPr>
              <a:spcBef>
                <a:spcPts val="0"/>
              </a:spcBef>
            </a:pPr>
            <a:endParaRPr lang="en-US" sz="2000" dirty="0"/>
          </a:p>
          <a:p>
            <a:pPr>
              <a:spcBef>
                <a:spcPts val="0"/>
              </a:spcBef>
            </a:pP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235390"/>
              </p:ext>
            </p:extLst>
          </p:nvPr>
        </p:nvGraphicFramePr>
        <p:xfrm>
          <a:off x="685800" y="1397000"/>
          <a:ext cx="7620000" cy="177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Household Population Count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Net</a:t>
                      </a:r>
                      <a:r>
                        <a:rPr lang="en-US" baseline="0" dirty="0" smtClean="0"/>
                        <a:t> Coverage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2010 Census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300,758,000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0.01%</a:t>
                      </a:r>
                      <a:r>
                        <a:rPr lang="en-US" baseline="0" dirty="0" smtClean="0"/>
                        <a:t> Overcount</a:t>
                      </a:r>
                    </a:p>
                    <a:p>
                      <a:pPr algn="r"/>
                      <a:r>
                        <a:rPr lang="en-US" baseline="0" dirty="0" smtClean="0"/>
                        <a:t>(0.14%)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 Scenario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300,294,000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0.14% Undercount</a:t>
                      </a:r>
                    </a:p>
                    <a:p>
                      <a:pPr algn="r"/>
                      <a:r>
                        <a:rPr lang="en-US" dirty="0" smtClean="0"/>
                        <a:t>(0.14%)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Difference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464,000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18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19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4958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700" dirty="0"/>
              <a:t/>
            </a:r>
            <a:br>
              <a:rPr lang="en-US" sz="1700" dirty="0"/>
            </a:b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endParaRPr lang="en-US" sz="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700" dirty="0"/>
              <a:t>							</a:t>
            </a:r>
          </a:p>
          <a:p>
            <a:pPr marL="342946" lvl="1" indent="0">
              <a:spcBef>
                <a:spcPts val="0"/>
              </a:spcBef>
              <a:buNone/>
            </a:pPr>
            <a:endParaRPr lang="en-US" sz="1400" dirty="0"/>
          </a:p>
          <a:p>
            <a:pPr>
              <a:spcBef>
                <a:spcPts val="0"/>
              </a:spcBef>
            </a:pP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endParaRPr lang="en-US" sz="1700" dirty="0"/>
          </a:p>
          <a:p>
            <a:pPr marL="342946" lvl="1" indent="0">
              <a:spcBef>
                <a:spcPts val="0"/>
              </a:spcBef>
              <a:buNone/>
            </a:pPr>
            <a:endParaRPr lang="en-US" sz="1400" dirty="0"/>
          </a:p>
          <a:p>
            <a:pPr marL="342946" lvl="1" indent="0">
              <a:spcBef>
                <a:spcPts val="0"/>
              </a:spcBef>
              <a:buNone/>
            </a:pPr>
            <a:endParaRPr lang="en-US" sz="1400" dirty="0"/>
          </a:p>
          <a:p>
            <a:pPr>
              <a:spcBef>
                <a:spcPts val="0"/>
              </a:spcBef>
            </a:pP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700" dirty="0" smtClean="0">
                <a:solidFill>
                  <a:schemeClr val="tx1"/>
                </a:solidFill>
              </a:rPr>
              <a:t>Due to rounding, percentages may not sum to 100 percent.</a:t>
            </a:r>
            <a:endParaRPr lang="en-US" sz="17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790294"/>
              </p:ext>
            </p:extLst>
          </p:nvPr>
        </p:nvGraphicFramePr>
        <p:xfrm>
          <a:off x="473928" y="1905000"/>
          <a:ext cx="8274073" cy="171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4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3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55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5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00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00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00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47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68598" marR="6859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HH</a:t>
                      </a:r>
                      <a:r>
                        <a:rPr lang="en-US" sz="1900" baseline="0" dirty="0" smtClean="0"/>
                        <a:t> Population</a:t>
                      </a:r>
                      <a:endParaRPr lang="en-US" sz="1900" dirty="0"/>
                    </a:p>
                  </a:txBody>
                  <a:tcPr marL="68598" marR="6859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0</a:t>
                      </a:r>
                      <a:r>
                        <a:rPr lang="en-US" sz="1900" baseline="0" dirty="0" smtClean="0"/>
                        <a:t> to 4</a:t>
                      </a:r>
                      <a:endParaRPr lang="en-US" sz="1900" dirty="0"/>
                    </a:p>
                  </a:txBody>
                  <a:tcPr marL="68598" marR="6859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5 to 9</a:t>
                      </a:r>
                      <a:endParaRPr lang="en-US" sz="1900" dirty="0"/>
                    </a:p>
                  </a:txBody>
                  <a:tcPr marL="68598" marR="6859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10</a:t>
                      </a:r>
                      <a:r>
                        <a:rPr lang="en-US" sz="1900" baseline="0" dirty="0" smtClean="0"/>
                        <a:t> to 17</a:t>
                      </a:r>
                      <a:endParaRPr lang="en-US" sz="1900" dirty="0"/>
                    </a:p>
                  </a:txBody>
                  <a:tcPr marL="68598" marR="6859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18 to 29</a:t>
                      </a:r>
                      <a:endParaRPr lang="en-US" sz="1900" dirty="0"/>
                    </a:p>
                  </a:txBody>
                  <a:tcPr marL="68598" marR="6859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30 to 49</a:t>
                      </a:r>
                      <a:endParaRPr lang="en-US" sz="1900" dirty="0"/>
                    </a:p>
                  </a:txBody>
                  <a:tcPr marL="68598" marR="6859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50+</a:t>
                      </a:r>
                      <a:endParaRPr lang="en-US" sz="1900" dirty="0"/>
                    </a:p>
                  </a:txBody>
                  <a:tcPr marL="68598" marR="6859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Scenario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300,294,000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i="0" dirty="0" smtClean="0"/>
                        <a:t>6.7%</a:t>
                      </a:r>
                      <a:endParaRPr lang="en-US" sz="1900" i="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6.8%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11.2%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15.9%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27.3%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32.2%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2010 Census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300,758,000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6.7%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6.8%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11.1%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15.9%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27.3%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32.2%</a:t>
                      </a:r>
                      <a:endParaRPr lang="en-US" sz="19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lIns="68589" tIns="34295" rIns="68589" bIns="34295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/>
              <a:t>Macro-Level </a:t>
            </a:r>
            <a:r>
              <a:rPr lang="en-US" sz="2400" dirty="0"/>
              <a:t>Examples</a:t>
            </a:r>
          </a:p>
          <a:p>
            <a:pPr algn="l"/>
            <a:r>
              <a:rPr lang="en-US" sz="1800" dirty="0" smtClean="0"/>
              <a:t>Household Population Age Distribution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0816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00050" y="2120503"/>
            <a:ext cx="8286750" cy="3423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Outline</a:t>
            </a:r>
          </a:p>
          <a:p>
            <a:r>
              <a:rPr lang="en-US" sz="1600" dirty="0"/>
              <a:t>Overview</a:t>
            </a:r>
          </a:p>
          <a:p>
            <a:r>
              <a:rPr lang="en-US" sz="1600" dirty="0"/>
              <a:t>Usage to reduce contacts in the Nonresponse Followup (NRFU) operation</a:t>
            </a:r>
          </a:p>
          <a:p>
            <a:r>
              <a:rPr lang="en-US" sz="1600" dirty="0" smtClean="0"/>
              <a:t>NRFU </a:t>
            </a:r>
            <a:r>
              <a:rPr lang="en-US" sz="1600" dirty="0"/>
              <a:t>Contact Strategy with Administrative Records (AR) determination </a:t>
            </a:r>
          </a:p>
          <a:p>
            <a:r>
              <a:rPr lang="en-US" sz="1600" dirty="0"/>
              <a:t>Research on </a:t>
            </a:r>
            <a:r>
              <a:rPr lang="en-US" sz="1600" dirty="0" smtClean="0"/>
              <a:t>State-provided data files</a:t>
            </a:r>
          </a:p>
          <a:p>
            <a:r>
              <a:rPr lang="en-US" sz="1600" dirty="0" smtClean="0"/>
              <a:t>Characteristics </a:t>
            </a:r>
            <a:r>
              <a:rPr lang="en-US" sz="1600" dirty="0"/>
              <a:t>for administrative record enumeration and characteristic </a:t>
            </a:r>
            <a:r>
              <a:rPr lang="en-US" sz="1600" dirty="0" smtClean="0"/>
              <a:t>imputation</a:t>
            </a:r>
          </a:p>
          <a:p>
            <a:r>
              <a:rPr lang="en-US" sz="1600" dirty="0" smtClean="0"/>
              <a:t>Quality evaluation of use of AR in NRFU</a:t>
            </a:r>
          </a:p>
          <a:p>
            <a:pPr lvl="1"/>
            <a:r>
              <a:rPr lang="en-US" sz="1600" dirty="0" smtClean="0"/>
              <a:t>Micro-level and macro-level comparisons</a:t>
            </a:r>
            <a:endParaRPr lang="en-US" sz="1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00050" y="304800"/>
            <a:ext cx="61722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b="0" dirty="0">
                <a:latin typeface="+mj-lt"/>
                <a:cs typeface="Arial" panose="020B0604020202020204" pitchFamily="34" charset="0"/>
              </a:rPr>
              <a:t>Administrative Records for the 2020 Census</a:t>
            </a:r>
            <a:br>
              <a:rPr lang="en-US" sz="2400" b="0" dirty="0">
                <a:latin typeface="+mj-lt"/>
                <a:cs typeface="Arial" panose="020B0604020202020204" pitchFamily="34" charset="0"/>
              </a:rPr>
            </a:br>
            <a:endParaRPr lang="en-US" sz="1800" b="0" dirty="0"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04C5-3085-4F64-BC65-54FE2DBF6EB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65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20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44958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700" dirty="0"/>
              <a:t/>
            </a:r>
            <a:br>
              <a:rPr lang="en-US" sz="1700" dirty="0"/>
            </a:b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endParaRPr lang="en-US" sz="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700" dirty="0"/>
              <a:t>							</a:t>
            </a:r>
          </a:p>
          <a:p>
            <a:pPr marL="342946" lvl="1" indent="0">
              <a:spcBef>
                <a:spcPts val="0"/>
              </a:spcBef>
              <a:buNone/>
            </a:pPr>
            <a:endParaRPr lang="en-US" sz="1400" dirty="0"/>
          </a:p>
          <a:p>
            <a:pPr>
              <a:spcBef>
                <a:spcPts val="0"/>
              </a:spcBef>
            </a:pP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endParaRPr lang="en-US" sz="1700" dirty="0"/>
          </a:p>
          <a:p>
            <a:pPr marL="342946" lvl="1" indent="0">
              <a:spcBef>
                <a:spcPts val="0"/>
              </a:spcBef>
              <a:buNone/>
            </a:pPr>
            <a:endParaRPr lang="en-US" sz="1400" dirty="0"/>
          </a:p>
          <a:p>
            <a:pPr marL="342946" lvl="1" indent="0">
              <a:spcBef>
                <a:spcPts val="0"/>
              </a:spcBef>
              <a:buNone/>
            </a:pPr>
            <a:endParaRPr lang="en-US" sz="1400" dirty="0"/>
          </a:p>
          <a:p>
            <a:pPr>
              <a:spcBef>
                <a:spcPts val="0"/>
              </a:spcBef>
            </a:pP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700" dirty="0">
                <a:solidFill>
                  <a:schemeClr val="tx1"/>
                </a:solidFill>
              </a:rPr>
              <a:t>Due to rounding, percentages may not sum to 100 percent</a:t>
            </a:r>
            <a:endParaRPr lang="en-US" sz="1700" dirty="0"/>
          </a:p>
          <a:p>
            <a:pPr marL="0" indent="0">
              <a:spcBef>
                <a:spcPts val="0"/>
              </a:spcBef>
              <a:buNone/>
            </a:pPr>
            <a:endParaRPr lang="en-US" sz="17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AIAN = American Indian or Alaskan Native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NHPI = Native Hawaiian or Pacific Islander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SOR = Some Other Race</a:t>
            </a:r>
            <a:endParaRPr lang="en-US" sz="18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1831786"/>
              </p:ext>
            </p:extLst>
          </p:nvPr>
        </p:nvGraphicFramePr>
        <p:xfrm>
          <a:off x="473928" y="1905000"/>
          <a:ext cx="8289072" cy="1719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9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6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0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56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5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35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35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035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13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7939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8876">
                <a:tc rowSpan="2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800" dirty="0" smtClean="0"/>
                        <a:t>Household</a:t>
                      </a:r>
                      <a:r>
                        <a:rPr lang="en-US" sz="1800" baseline="0" dirty="0" smtClean="0"/>
                        <a:t> </a:t>
                      </a:r>
                    </a:p>
                    <a:p>
                      <a:r>
                        <a:rPr lang="en-US" sz="1800" baseline="0" dirty="0" smtClean="0"/>
                        <a:t>Population</a:t>
                      </a:r>
                      <a:endParaRPr lang="en-US" sz="1800" dirty="0" smtClean="0"/>
                    </a:p>
                    <a:p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Non-Hispanic</a:t>
                      </a:r>
                      <a:endParaRPr lang="en-US" sz="18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98" marR="68598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98" marR="68598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98" marR="68598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98" marR="68598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98" marR="68598"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98" marR="68598"/>
                </a:tc>
                <a:tc rowSpan="2">
                  <a:txBody>
                    <a:bodyPr/>
                    <a:lstStyle/>
                    <a:p>
                      <a:r>
                        <a:rPr lang="en-US" sz="1800" dirty="0" smtClean="0"/>
                        <a:t>Hispanic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45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98" marR="68598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98" marR="68598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White 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Alone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Black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Alone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AIAN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Alone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Asian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Alone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NHPI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Alone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SOR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Alone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2+ Races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98" marR="68598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05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300,294,000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63.8%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11.9%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0.7%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4.7%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0.2%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0.2%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1.9%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16.5%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09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2010 Census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300,758,000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63.8%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11.9%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0.7%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4.7%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0.2%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0.2%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1.9%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16.5%</a:t>
                      </a:r>
                      <a:endParaRPr lang="en-US" sz="1400" dirty="0"/>
                    </a:p>
                  </a:txBody>
                  <a:tcPr marL="68598" marR="685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lIns="68589" tIns="34295" rIns="68589" bIns="34295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/>
              <a:t>Macro-Level </a:t>
            </a:r>
            <a:r>
              <a:rPr lang="en-US" sz="2400" dirty="0"/>
              <a:t>Examples</a:t>
            </a:r>
          </a:p>
          <a:p>
            <a:pPr algn="l"/>
            <a:r>
              <a:rPr lang="en-US" sz="1800" dirty="0"/>
              <a:t>Household Population Combined Race and Hispanic Origin Distribution</a:t>
            </a:r>
          </a:p>
        </p:txBody>
      </p:sp>
    </p:spTree>
    <p:extLst>
      <p:ext uri="{BB962C8B-B14F-4D97-AF65-F5344CB8AC3E}">
        <p14:creationId xmlns:p14="http://schemas.microsoft.com/office/powerpoint/2010/main" val="397089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1147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900" dirty="0" smtClean="0"/>
              <a:t>2020 Census using administrative records and third-party data in several ways:</a:t>
            </a:r>
          </a:p>
          <a:p>
            <a:pPr marL="0" indent="0">
              <a:buNone/>
            </a:pPr>
            <a:endParaRPr lang="en-US" sz="2900" dirty="0"/>
          </a:p>
          <a:p>
            <a:r>
              <a:rPr lang="en-US" sz="2900" dirty="0" smtClean="0"/>
              <a:t>Reducing fields costs while maintaining data quality</a:t>
            </a:r>
          </a:p>
          <a:p>
            <a:r>
              <a:rPr lang="en-US" sz="2900" dirty="0" smtClean="0"/>
              <a:t>Identification of vacant and nonexistent addresses requires USPS postal carrier determinations around census day and 6 weeks later</a:t>
            </a:r>
          </a:p>
          <a:p>
            <a:r>
              <a:rPr lang="en-US" sz="2900" dirty="0" smtClean="0"/>
              <a:t>Administrative record enumeration only done if quality of the data is very good</a:t>
            </a:r>
          </a:p>
          <a:p>
            <a:r>
              <a:rPr lang="en-US" sz="2900" dirty="0" smtClean="0"/>
              <a:t>Administrative record enumeration for occupied cases only occurs if a self-response is not received for an address</a:t>
            </a:r>
          </a:p>
          <a:p>
            <a:r>
              <a:rPr lang="en-US" sz="2900" dirty="0" smtClean="0"/>
              <a:t>Contact strategy uses multiple modes to encourage addresses to self-respond</a:t>
            </a:r>
          </a:p>
          <a:p>
            <a:r>
              <a:rPr lang="en-US" sz="2900" dirty="0" smtClean="0"/>
              <a:t>Assigning characteristics for administrative record enumeration and for missing responses in characteristic imputation processing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21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Summary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01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>
              <a:hlinkClick r:id="rId3"/>
            </a:endParaRPr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Vincent.t.mule.jr@census.gov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2C905-FF40-4437-BDDD-7BDE312C732D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28625" y="990600"/>
            <a:ext cx="8286750" cy="3423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 smtClean="0"/>
              <a:t>Use information </a:t>
            </a:r>
            <a:r>
              <a:rPr lang="en-US" sz="1600" dirty="0"/>
              <a:t>people have already provided to reduce expensive in-person </a:t>
            </a:r>
            <a:r>
              <a:rPr lang="en-US" sz="1600" dirty="0" smtClean="0"/>
              <a:t>followup</a:t>
            </a:r>
            <a:endParaRPr lang="en-US" sz="1600" b="1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Improve the quality of the address list</a:t>
            </a:r>
          </a:p>
          <a:p>
            <a:r>
              <a:rPr lang="en-US" sz="1600" dirty="0" smtClean="0"/>
              <a:t>Update the address list</a:t>
            </a:r>
          </a:p>
          <a:p>
            <a:r>
              <a:rPr lang="en-US" sz="1600" dirty="0" smtClean="0"/>
              <a:t>Validate incoming data from federal, tribal, state</a:t>
            </a:r>
            <a:r>
              <a:rPr lang="en-US" sz="1600" dirty="0"/>
              <a:t> </a:t>
            </a:r>
            <a:r>
              <a:rPr lang="en-US" sz="1600" dirty="0" smtClean="0"/>
              <a:t>and local governments </a:t>
            </a: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Increase effectiveness of advertising and contact strategies</a:t>
            </a:r>
          </a:p>
          <a:p>
            <a:r>
              <a:rPr lang="en-US" sz="1600" dirty="0"/>
              <a:t>Support the micro-targeted advertising campaign</a:t>
            </a:r>
          </a:p>
          <a:p>
            <a:r>
              <a:rPr lang="en-US" sz="1600" dirty="0"/>
              <a:t>Create the contact frame</a:t>
            </a:r>
          </a:p>
          <a:p>
            <a:pPr marL="0" indent="0">
              <a:buNone/>
            </a:pPr>
            <a:r>
              <a:rPr lang="en-US" sz="1600" dirty="0"/>
              <a:t>Validate Respondent Submissions</a:t>
            </a:r>
          </a:p>
          <a:p>
            <a:r>
              <a:rPr lang="en-US" sz="1600" dirty="0"/>
              <a:t>Validate respondent addresses for those without a Census ID and prevent fraudulent submissions</a:t>
            </a:r>
          </a:p>
          <a:p>
            <a:pPr marL="0" indent="0">
              <a:buNone/>
            </a:pPr>
            <a:r>
              <a:rPr lang="en-US" sz="1600" dirty="0" smtClean="0"/>
              <a:t>Reduce </a:t>
            </a:r>
            <a:r>
              <a:rPr lang="en-US" sz="1600" dirty="0"/>
              <a:t>Field Workload for Followup Activities</a:t>
            </a:r>
          </a:p>
          <a:p>
            <a:r>
              <a:rPr lang="en-US" sz="1600" dirty="0" smtClean="0"/>
              <a:t>Reduce contacts for vacant, non-existent and occupied </a:t>
            </a:r>
            <a:r>
              <a:rPr lang="en-US" sz="1600" dirty="0"/>
              <a:t>housing units from </a:t>
            </a:r>
            <a:r>
              <a:rPr lang="en-US" sz="1600" dirty="0" smtClean="0"/>
              <a:t>the nonresponse </a:t>
            </a:r>
            <a:r>
              <a:rPr lang="en-US" sz="1600" dirty="0"/>
              <a:t>followup workload</a:t>
            </a:r>
          </a:p>
          <a:p>
            <a:r>
              <a:rPr lang="en-US" sz="1600" dirty="0" smtClean="0"/>
              <a:t>Best time to contact</a:t>
            </a:r>
            <a:endParaRPr lang="en-US" sz="1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00050" y="304800"/>
            <a:ext cx="805815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b="0" dirty="0" smtClean="0">
                <a:latin typeface="+mj-lt"/>
                <a:cs typeface="Arial" panose="020B0604020202020204" pitchFamily="34" charset="0"/>
              </a:rPr>
              <a:t>Overview: Using Administrative Records and Third-Party Data </a:t>
            </a:r>
            <a:r>
              <a:rPr lang="en-US" sz="2400" b="0" dirty="0">
                <a:latin typeface="+mj-lt"/>
                <a:cs typeface="Arial" panose="020B0604020202020204" pitchFamily="34" charset="0"/>
              </a:rPr>
              <a:t/>
            </a:r>
            <a:br>
              <a:rPr lang="en-US" sz="2400" b="0" dirty="0">
                <a:latin typeface="+mj-lt"/>
                <a:cs typeface="Arial" panose="020B0604020202020204" pitchFamily="34" charset="0"/>
              </a:rPr>
            </a:br>
            <a:endParaRPr lang="en-US" sz="1800" b="0" dirty="0"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04C5-3085-4F64-BC65-54FE2DBF6EB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7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295400"/>
            <a:ext cx="8286750" cy="407010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Can we reduce field contacts for 101 Main Street?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endParaRPr lang="en-US" sz="1600" dirty="0"/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Build a roster from administrative record sources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Internal Revenue Service Individual Tax Returns 1040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Internal Revenue Service Informational Returns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Centers for Medicare and Medicaid Services Medicare Enrollment database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Indian Health Service Patient Database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Census Bureau KIDLINK file</a:t>
            </a:r>
          </a:p>
          <a:p>
            <a:pPr marL="342900" lvl="1" indent="0">
              <a:spcBef>
                <a:spcPts val="0"/>
              </a:spcBef>
              <a:buNone/>
            </a:pPr>
            <a:r>
              <a:rPr lang="en-US" sz="1600" dirty="0"/>
              <a:t> 	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Check that multiple sources indicate the family lives at an address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endParaRPr lang="en-US" sz="1600" dirty="0"/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Use statistical models to evaluate the roster</a:t>
            </a:r>
          </a:p>
          <a:p>
            <a:pPr lvl="1"/>
            <a:r>
              <a:rPr lang="en-US" sz="1600" dirty="0"/>
              <a:t>How likely is it that we are counting all of the people rostered in the right place?</a:t>
            </a:r>
          </a:p>
          <a:p>
            <a:pPr lvl="1"/>
            <a:r>
              <a:rPr lang="en-US" sz="1600" dirty="0"/>
              <a:t>How likely is it that the household composition of the rostered family matches the Census? 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4.        Decision for 101 Main Street</a:t>
            </a:r>
          </a:p>
          <a:p>
            <a:pPr marL="300038" lvl="1" indent="0">
              <a:spcBef>
                <a:spcPts val="0"/>
              </a:spcBef>
              <a:buNone/>
            </a:pPr>
            <a:endParaRPr lang="en-US" sz="1350" dirty="0"/>
          </a:p>
          <a:p>
            <a:pPr marL="0" indent="0">
              <a:spcBef>
                <a:spcPts val="0"/>
              </a:spcBef>
              <a:buNone/>
            </a:pPr>
            <a:endParaRPr lang="en-US" sz="1350" dirty="0"/>
          </a:p>
          <a:p>
            <a:pPr lvl="1">
              <a:spcBef>
                <a:spcPts val="0"/>
              </a:spcBef>
            </a:pPr>
            <a:endParaRPr lang="en-US" sz="135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9100" y="536135"/>
            <a:ext cx="6172200" cy="68580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b="0" dirty="0" smtClean="0">
                <a:latin typeface="+mj-lt"/>
              </a:rPr>
              <a:t>Identifying </a:t>
            </a:r>
            <a:r>
              <a:rPr lang="en-US" sz="2400" b="0" dirty="0">
                <a:latin typeface="+mj-lt"/>
              </a:rPr>
              <a:t>Administrative Records Occupied Units</a:t>
            </a:r>
          </a:p>
          <a:p>
            <a:pPr algn="l"/>
            <a:endParaRPr lang="en-US" sz="1800" b="0" dirty="0">
              <a:solidFill>
                <a:schemeClr val="tx1"/>
              </a:solidFill>
              <a:latin typeface="+mj-lt"/>
            </a:endParaRPr>
          </a:p>
          <a:p>
            <a:pPr algn="l"/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1371600" y="1717358"/>
            <a:ext cx="3429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050" dirty="0"/>
          </a:p>
          <a:p>
            <a:r>
              <a:rPr lang="en-US" sz="105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04C5-3085-4F64-BC65-54FE2DBF6EB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56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295400"/>
            <a:ext cx="8286750" cy="4070107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Can we </a:t>
            </a:r>
            <a:r>
              <a:rPr lang="en-US" sz="1600" dirty="0" smtClean="0"/>
              <a:t>determine if 101 Main Street is vacant or does not meet our definition of a housing unit? </a:t>
            </a:r>
            <a:endParaRPr lang="en-US" sz="1600" dirty="0"/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 smtClean="0"/>
              <a:t>Information utilized: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United States Postal Service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USPS Undeliverable-as-Addressed (UAA) reasons for census mailings made around April </a:t>
            </a:r>
            <a:r>
              <a:rPr lang="en-US" sz="1600" dirty="0" smtClean="0"/>
              <a:t>1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Delivery Sequence File </a:t>
            </a:r>
            <a:endParaRPr lang="en-US" sz="1600" dirty="0"/>
          </a:p>
          <a:p>
            <a:r>
              <a:rPr lang="en-US" sz="1600" dirty="0"/>
              <a:t>Internal Revenue Service (IRS) 1040 filings</a:t>
            </a:r>
          </a:p>
          <a:p>
            <a:r>
              <a:rPr lang="en-US" sz="1600" dirty="0"/>
              <a:t>IRS 1099 information returns</a:t>
            </a:r>
          </a:p>
          <a:p>
            <a:r>
              <a:rPr lang="en-US" sz="1600" dirty="0"/>
              <a:t>Centers for Medicare and Medicaid Services Medicare Enrollment database</a:t>
            </a:r>
          </a:p>
          <a:p>
            <a:r>
              <a:rPr lang="en-US" sz="1600" dirty="0"/>
              <a:t>Indian Health Service Patient database</a:t>
            </a:r>
          </a:p>
          <a:p>
            <a:r>
              <a:rPr lang="en-US" sz="1600" dirty="0"/>
              <a:t>Third-party Veterans Service Group of Illinois (VSGI) </a:t>
            </a:r>
            <a:r>
              <a:rPr lang="en-US" sz="1600" dirty="0" smtClean="0"/>
              <a:t>files</a:t>
            </a:r>
          </a:p>
          <a:p>
            <a:r>
              <a:rPr lang="en-US" sz="1600" dirty="0" smtClean="0"/>
              <a:t>American Community Survey 5-year block-group estimates</a:t>
            </a:r>
            <a:endParaRPr lang="en-US" sz="1600" dirty="0"/>
          </a:p>
          <a:p>
            <a:pPr marL="300038" lvl="1" indent="0">
              <a:spcBef>
                <a:spcPts val="0"/>
              </a:spcBef>
              <a:buNone/>
            </a:pPr>
            <a:endParaRPr lang="en-US" sz="1350" dirty="0"/>
          </a:p>
          <a:p>
            <a:pPr marL="0" indent="0">
              <a:spcBef>
                <a:spcPts val="0"/>
              </a:spcBef>
              <a:buNone/>
            </a:pPr>
            <a:endParaRPr lang="en-US" sz="1350" dirty="0"/>
          </a:p>
          <a:p>
            <a:pPr lvl="1">
              <a:spcBef>
                <a:spcPts val="0"/>
              </a:spcBef>
            </a:pPr>
            <a:endParaRPr lang="en-US" sz="135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9100" y="536135"/>
            <a:ext cx="8267700" cy="68580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b="0" dirty="0" smtClean="0">
                <a:latin typeface="+mj-lt"/>
              </a:rPr>
              <a:t>Identifying </a:t>
            </a:r>
            <a:r>
              <a:rPr lang="en-US" sz="2400" b="0" dirty="0">
                <a:latin typeface="+mj-lt"/>
              </a:rPr>
              <a:t>Administrative Records </a:t>
            </a:r>
            <a:r>
              <a:rPr lang="en-US" sz="2400" b="0" dirty="0" smtClean="0">
                <a:latin typeface="+mj-lt"/>
              </a:rPr>
              <a:t>Vacant and Non-existent Addresses</a:t>
            </a:r>
            <a:endParaRPr lang="en-US" sz="2400" b="0" dirty="0">
              <a:latin typeface="+mj-lt"/>
            </a:endParaRPr>
          </a:p>
          <a:p>
            <a:pPr algn="l"/>
            <a:endParaRPr lang="en-US" sz="1800" b="0" dirty="0">
              <a:solidFill>
                <a:schemeClr val="tx1"/>
              </a:solidFill>
              <a:latin typeface="+mj-lt"/>
            </a:endParaRPr>
          </a:p>
          <a:p>
            <a:pPr algn="l"/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1371600" y="1717358"/>
            <a:ext cx="3429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1050" dirty="0"/>
          </a:p>
          <a:p>
            <a:r>
              <a:rPr lang="en-US" sz="105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04C5-3085-4F64-BC65-54FE2DBF6EB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89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Diagram 33"/>
          <p:cNvGraphicFramePr/>
          <p:nvPr>
            <p:extLst>
              <p:ext uri="{D42A27DB-BD31-4B8C-83A1-F6EECF244321}">
                <p14:modId xmlns:p14="http://schemas.microsoft.com/office/powerpoint/2010/main" val="1687913001"/>
              </p:ext>
            </p:extLst>
          </p:nvPr>
        </p:nvGraphicFramePr>
        <p:xfrm>
          <a:off x="228600" y="1943100"/>
          <a:ext cx="840105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342900" y="533400"/>
            <a:ext cx="82867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+mj-lt"/>
              </a:rPr>
              <a:t>Contact </a:t>
            </a:r>
            <a:r>
              <a:rPr lang="en-US" sz="2400" dirty="0">
                <a:solidFill>
                  <a:schemeClr val="tx2"/>
                </a:solidFill>
                <a:latin typeface="+mj-lt"/>
              </a:rPr>
              <a:t>Strategy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04C5-3085-4F64-BC65-54FE2DBF6EB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45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272" y="3796215"/>
            <a:ext cx="786584" cy="1383673"/>
          </a:xfrm>
          <a:prstGeom prst="rect">
            <a:avLst/>
          </a:prstGeom>
        </p:spPr>
      </p:pic>
      <p:sp>
        <p:nvSpPr>
          <p:cNvPr id="31" name="Title 1"/>
          <p:cNvSpPr txBox="1">
            <a:spLocks/>
          </p:cNvSpPr>
          <p:nvPr/>
        </p:nvSpPr>
        <p:spPr>
          <a:xfrm>
            <a:off x="397156" y="502745"/>
            <a:ext cx="7146644" cy="73254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b="0" dirty="0" smtClean="0">
                <a:solidFill>
                  <a:schemeClr val="tx2"/>
                </a:solidFill>
                <a:latin typeface="+mn-lt"/>
              </a:rPr>
              <a:t>Administrative </a:t>
            </a:r>
            <a:r>
              <a:rPr lang="en-US" sz="2400" b="0" dirty="0">
                <a:solidFill>
                  <a:schemeClr val="tx2"/>
                </a:solidFill>
                <a:latin typeface="+mn-lt"/>
              </a:rPr>
              <a:t>Record Occupied Contact Strategy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56" y="2286000"/>
            <a:ext cx="1263992" cy="822960"/>
          </a:xfrm>
          <a:prstGeom prst="rect">
            <a:avLst/>
          </a:prstGeom>
        </p:spPr>
      </p:pic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651" y="2294393"/>
            <a:ext cx="1424642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3103" y="2294393"/>
            <a:ext cx="1263992" cy="82296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288" y="2286000"/>
            <a:ext cx="1424642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0750" y="2240426"/>
            <a:ext cx="692132" cy="8229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2900" y="1928085"/>
            <a:ext cx="12517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tx2"/>
                </a:solidFill>
              </a:rPr>
              <a:t>#1 Initial letter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00249" y="1927259"/>
            <a:ext cx="15389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tx2"/>
                </a:solidFill>
              </a:rPr>
              <a:t>#2 Reminder letter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67201" y="1927259"/>
            <a:ext cx="170703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tx2"/>
                </a:solidFill>
              </a:rPr>
              <a:t>#3 Reminder postcard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7344" y="1927259"/>
            <a:ext cx="153894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tx2"/>
                </a:solidFill>
              </a:rPr>
              <a:t>#4 Questionnaire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75091" y="1921697"/>
            <a:ext cx="182600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tx2"/>
                </a:solidFill>
              </a:rPr>
              <a:t>#5 Not too late postcard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4376" y="3258951"/>
            <a:ext cx="125174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tx2"/>
                </a:solidFill>
              </a:rPr>
              <a:t>#6 One visit </a:t>
            </a:r>
          </a:p>
          <a:p>
            <a:r>
              <a:rPr lang="en-US" sz="1050" dirty="0">
                <a:solidFill>
                  <a:schemeClr val="tx2"/>
                </a:solidFill>
              </a:rPr>
              <a:t>by enumerator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7046" y="3305688"/>
            <a:ext cx="14690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tx2"/>
                </a:solidFill>
              </a:rPr>
              <a:t>#7 Notice of visit left by enumerator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778" y="4043182"/>
            <a:ext cx="171452" cy="171452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961" y="4149761"/>
            <a:ext cx="1424642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6076662" y="3306715"/>
            <a:ext cx="207925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tx2"/>
                </a:solidFill>
              </a:rPr>
              <a:t>#8 Administrative record postcard about one week after visit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7974" y="5227162"/>
            <a:ext cx="73723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2"/>
                </a:solidFill>
              </a:rPr>
              <a:t>Administrative record enumeration only used if a self-response is not obtained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645" y="3801372"/>
            <a:ext cx="786584" cy="1383673"/>
          </a:xfrm>
          <a:prstGeom prst="rect">
            <a:avLst/>
          </a:prstGeom>
        </p:spPr>
      </p:pic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04C5-3085-4F64-BC65-54FE2DBF6EB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16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342899" y="481227"/>
            <a:ext cx="7962901" cy="73254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b="0" dirty="0" smtClean="0">
                <a:solidFill>
                  <a:schemeClr val="tx2"/>
                </a:solidFill>
                <a:latin typeface="+mn-lt"/>
              </a:rPr>
              <a:t>Administrative </a:t>
            </a:r>
            <a:r>
              <a:rPr lang="en-US" sz="2400" b="0" dirty="0">
                <a:solidFill>
                  <a:schemeClr val="tx2"/>
                </a:solidFill>
                <a:latin typeface="+mn-lt"/>
              </a:rPr>
              <a:t>Record Vacant or Non-Existent Contact Strategy</a:t>
            </a:r>
          </a:p>
        </p:txBody>
      </p:sp>
      <p:graphicFrame>
        <p:nvGraphicFramePr>
          <p:cNvPr id="34" name="Diagram 33"/>
          <p:cNvGraphicFramePr/>
          <p:nvPr>
            <p:extLst>
              <p:ext uri="{D42A27DB-BD31-4B8C-83A1-F6EECF244321}">
                <p14:modId xmlns:p14="http://schemas.microsoft.com/office/powerpoint/2010/main" val="1019373900"/>
              </p:ext>
            </p:extLst>
          </p:nvPr>
        </p:nvGraphicFramePr>
        <p:xfrm>
          <a:off x="342900" y="1931909"/>
          <a:ext cx="649086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78333" y="2041670"/>
            <a:ext cx="1903724" cy="64345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520" y="4972050"/>
            <a:ext cx="447260" cy="78677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33768" y="4386442"/>
            <a:ext cx="494264" cy="4713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78933" y="4382902"/>
            <a:ext cx="446630" cy="47130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413788" y="4382902"/>
            <a:ext cx="479389" cy="47130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511318" y="4377459"/>
            <a:ext cx="434655" cy="471308"/>
          </a:xfrm>
          <a:prstGeom prst="rect">
            <a:avLst/>
          </a:prstGeom>
        </p:spPr>
      </p:pic>
      <p:pic>
        <p:nvPicPr>
          <p:cNvPr id="11" name="Picture 10" descr="Housing Task Force, 2014 year-end report | The Mountain-Ear"/>
          <p:cNvPicPr>
            <a:picLocks noChangeAspect="1"/>
          </p:cNvPicPr>
          <p:nvPr/>
        </p:nvPicPr>
        <p:blipFill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411" y="2628900"/>
            <a:ext cx="973568" cy="973568"/>
          </a:xfrm>
          <a:prstGeom prst="rect">
            <a:avLst/>
          </a:prstGeom>
        </p:spPr>
      </p:pic>
      <p:pic>
        <p:nvPicPr>
          <p:cNvPr id="13" name="Picture 12" descr="Download Custom &lt;strong&gt;Calendar&lt;/strong&gt; Images For &lt;strong&gt;March&lt;/strong&gt; &lt;strong&gt;2018&lt;/strong&gt; - Design ..."/>
          <p:cNvPicPr>
            <a:picLocks noChangeAspect="1"/>
          </p:cNvPicPr>
          <p:nvPr/>
        </p:nvPicPr>
        <p:blipFill>
          <a:blip r:embed="rId15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65" y="2259904"/>
            <a:ext cx="1102971" cy="861696"/>
          </a:xfrm>
          <a:prstGeom prst="rect">
            <a:avLst/>
          </a:prstGeom>
        </p:spPr>
      </p:pic>
      <p:pic>
        <p:nvPicPr>
          <p:cNvPr id="14" name="Picture 13" descr="&lt;strong&gt;april 2018 calendar&lt;/strong&gt; | &lt;strong&gt;calendar&lt;/strong&gt; printable free"/>
          <p:cNvPicPr>
            <a:picLocks noChangeAspect="1"/>
          </p:cNvPicPr>
          <p:nvPr/>
        </p:nvPicPr>
        <p:blipFill>
          <a:blip r:embed="rId1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50" y="2405639"/>
            <a:ext cx="1273840" cy="897777"/>
          </a:xfrm>
          <a:prstGeom prst="rect">
            <a:avLst/>
          </a:prstGeom>
        </p:spPr>
      </p:pic>
      <p:pic>
        <p:nvPicPr>
          <p:cNvPr id="24" name="Picture 23" descr="&lt;strong&gt;May&lt;/strong&gt; &lt;strong&gt;2018&lt;/strong&gt; &lt;strong&gt;Calendars&lt;/strong&gt; That Work"/>
          <p:cNvPicPr>
            <a:picLocks noChangeAspect="1"/>
          </p:cNvPicPr>
          <p:nvPr/>
        </p:nvPicPr>
        <p:blipFill>
          <a:blip r:embed="rId18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562" y="2363399"/>
            <a:ext cx="1070443" cy="870458"/>
          </a:xfrm>
          <a:prstGeom prst="rect">
            <a:avLst/>
          </a:prstGeom>
        </p:spPr>
      </p:pic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04C5-3085-4F64-BC65-54FE2DBF6EB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67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676400"/>
            <a:ext cx="8286750" cy="2571750"/>
          </a:xfrm>
        </p:spPr>
        <p:txBody>
          <a:bodyPr>
            <a:noAutofit/>
          </a:bodyPr>
          <a:lstStyle/>
          <a:p>
            <a:r>
              <a:rPr lang="en-US" sz="1600" dirty="0"/>
              <a:t>Acquiring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Supplemental Nutrition Assistance Program (SNAP)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Woman, Infants, and Children (WIC)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Temporary Assistance for Needy Family (TANF)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Alaska Permanent Dividend Fund </a:t>
            </a:r>
          </a:p>
          <a:p>
            <a:endParaRPr lang="en-US" sz="1600" dirty="0"/>
          </a:p>
          <a:p>
            <a:r>
              <a:rPr lang="en-US" sz="1600" dirty="0"/>
              <a:t>Researching Possible Implementation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Add to core sources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Use state data as a business rule to identify </a:t>
            </a:r>
            <a:r>
              <a:rPr lang="en-US" sz="1600" dirty="0" smtClean="0"/>
              <a:t>addresses to not reduce </a:t>
            </a:r>
            <a:r>
              <a:rPr lang="en-US" sz="1600" dirty="0"/>
              <a:t>NRFU in-person contacts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Use for characteristic imputation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dirty="0"/>
              <a:t>Final </a:t>
            </a:r>
            <a:r>
              <a:rPr lang="en-US" sz="1600" dirty="0" smtClean="0"/>
              <a:t>decision </a:t>
            </a:r>
            <a:r>
              <a:rPr lang="en-US" sz="1600" dirty="0"/>
              <a:t>of </a:t>
            </a:r>
            <a:r>
              <a:rPr lang="en-US" sz="1600" dirty="0" smtClean="0"/>
              <a:t>all files </a:t>
            </a:r>
            <a:r>
              <a:rPr lang="en-US" sz="1600" dirty="0"/>
              <a:t>in September 2018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00050" y="762000"/>
            <a:ext cx="7486650" cy="74295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b="0" dirty="0" smtClean="0">
                <a:latin typeface="+mj-lt"/>
              </a:rPr>
              <a:t>State Program Data</a:t>
            </a:r>
            <a:endParaRPr lang="en-US" sz="2400" b="0" dirty="0">
              <a:latin typeface="+mj-lt"/>
            </a:endParaRPr>
          </a:p>
          <a:p>
            <a:pPr algn="l"/>
            <a:endParaRPr lang="en-US" sz="1125" b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E04C5-3085-4F64-BC65-54FE2DBF6EB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10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REPORTCONTROLSVISIBLE" val="Empty"/>
  <p:tag name="_AMO_UNIQUEIDENTIFIER" val="c1e3c1a8-051e-4067-8c48-547020e0d1b5"/>
</p:tagLst>
</file>

<file path=ppt/theme/theme1.xml><?xml version="1.0" encoding="utf-8"?>
<a:theme xmlns:a="http://schemas.openxmlformats.org/drawingml/2006/main" name="External_General_Futurist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5A0D5F95330342ADFC096AA346E605" ma:contentTypeVersion="0" ma:contentTypeDescription="Create a new document." ma:contentTypeScope="" ma:versionID="e508c4a8420677104bf99b01667ad0b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1BAED4C-88C8-4726-9661-222A2D37DD74}"/>
</file>

<file path=customXml/itemProps2.xml><?xml version="1.0" encoding="utf-8"?>
<ds:datastoreItem xmlns:ds="http://schemas.openxmlformats.org/officeDocument/2006/customXml" ds:itemID="{EFFA95C0-6DAC-46AA-879A-4586A41ACFDD}"/>
</file>

<file path=customXml/itemProps3.xml><?xml version="1.0" encoding="utf-8"?>
<ds:datastoreItem xmlns:ds="http://schemas.openxmlformats.org/officeDocument/2006/customXml" ds:itemID="{649ACC63-80FB-4D34-A0F9-AA21D3E313EA}"/>
</file>

<file path=docProps/app.xml><?xml version="1.0" encoding="utf-8"?>
<Properties xmlns="http://schemas.openxmlformats.org/officeDocument/2006/extended-properties" xmlns:vt="http://schemas.openxmlformats.org/officeDocument/2006/docPropsVTypes">
  <Template>External_General_Futuristic</Template>
  <TotalTime>4081</TotalTime>
  <Words>1108</Words>
  <Application>Microsoft Office PowerPoint</Application>
  <PresentationFormat>On-screen Show (4:3)</PresentationFormat>
  <Paragraphs>383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External_General_Futuristic</vt:lpstr>
      <vt:lpstr>Update and Overview of Administrative Records for the 2020 Census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Quality Evaluation of Use of AR in NRFU</vt:lpstr>
      <vt:lpstr>Quality Evaluation of Use of AR in NRFU</vt:lpstr>
      <vt:lpstr>PowerPoint Presentation</vt:lpstr>
      <vt:lpstr>PowerPoint Presentation</vt:lpstr>
      <vt:lpstr>PowerPoint Presentation</vt:lpstr>
      <vt:lpstr>PowerPoint Presentation</vt:lpstr>
      <vt:lpstr>Quality Evaluation of Use of AR in NRFU</vt:lpstr>
      <vt:lpstr>PowerPoint Presentation</vt:lpstr>
      <vt:lpstr>PowerPoint Presentation</vt:lpstr>
      <vt:lpstr>PowerPoint Presentation</vt:lpstr>
      <vt:lpstr>Summary</vt:lpstr>
      <vt:lpstr>Thank you!</vt:lpstr>
    </vt:vector>
  </TitlesOfParts>
  <Company>U.S. Department of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Data from the American Community Survey to Better Understand Coverage Measurement Results in the 2010 Census</dc:title>
  <dc:creator>Andrew D Keller</dc:creator>
  <cp:lastModifiedBy>Karen W Haugen (CENSUS/CLMSO FED)</cp:lastModifiedBy>
  <cp:revision>210</cp:revision>
  <cp:lastPrinted>2018-03-30T13:04:05Z</cp:lastPrinted>
  <dcterms:created xsi:type="dcterms:W3CDTF">2014-07-21T18:58:17Z</dcterms:created>
  <dcterms:modified xsi:type="dcterms:W3CDTF">2018-03-30T13:04:06Z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0x010100755A0D5F95330342ADFC096AA346E605</vt:lpwstr>
  </property>
</Properties>
</file>