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5"/>
  </p:sldMasterIdLst>
  <p:notesMasterIdLst>
    <p:notesMasterId r:id="rId17"/>
  </p:notesMasterIdLst>
  <p:handoutMasterIdLst>
    <p:handoutMasterId r:id="rId18"/>
  </p:handoutMasterIdLst>
  <p:sldIdLst>
    <p:sldId id="555" r:id="rId6"/>
    <p:sldId id="564" r:id="rId7"/>
    <p:sldId id="597" r:id="rId8"/>
    <p:sldId id="598" r:id="rId9"/>
    <p:sldId id="599" r:id="rId10"/>
    <p:sldId id="559" r:id="rId11"/>
    <p:sldId id="565" r:id="rId12"/>
    <p:sldId id="561" r:id="rId13"/>
    <p:sldId id="594" r:id="rId14"/>
    <p:sldId id="579" r:id="rId15"/>
    <p:sldId id="557" r:id="rId1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hirin Anne Ahmed" initials="SAA" lastIdx="1" clrIdx="0"/>
  <p:cmAuthor id="1" name="Dominic R Beamer (CENSUS/20RPO FED)" initials="DRB(F" lastIdx="1" clrIdx="1"/>
  <p:cmAuthor id="2" name="Brian Kevin Timko (CENSUS/GEO FED)" initials="BKT(F" lastIdx="4" clrIdx="2">
    <p:extLst>
      <p:ext uri="{19B8F6BF-5375-455C-9EA6-DF929625EA0E}">
        <p15:presenceInfo xmlns:p15="http://schemas.microsoft.com/office/powerpoint/2012/main" userId="S-1-5-21-2418650581-3053253586-2785318765-246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00045"/>
    <a:srgbClr val="3366CC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91" autoAdjust="0"/>
    <p:restoredTop sz="64405" autoAdjust="0"/>
  </p:normalViewPr>
  <p:slideViewPr>
    <p:cSldViewPr>
      <p:cViewPr varScale="1">
        <p:scale>
          <a:sx n="56" d="100"/>
          <a:sy n="56" d="100"/>
        </p:scale>
        <p:origin x="193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9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2347" y="58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22" Type="http://schemas.openxmlformats.org/officeDocument/2006/relationships/theme" Target="theme/theme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2" y="8829680"/>
            <a:ext cx="3038475" cy="465138"/>
          </a:xfrm>
          <a:prstGeom prst="rect">
            <a:avLst/>
          </a:prstGeom>
        </p:spPr>
        <p:txBody>
          <a:bodyPr vert="horz" lIns="91393" tIns="45698" rIns="91393" bIns="45698" rtlCol="0" anchor="b"/>
          <a:lstStyle>
            <a:lvl1pPr algn="r">
              <a:defRPr sz="1200"/>
            </a:lvl1pPr>
          </a:lstStyle>
          <a:p>
            <a:fld id="{0ED89243-75CF-4232-ABF9-5588D56FFC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6356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5138"/>
          </a:xfrm>
          <a:prstGeom prst="rect">
            <a:avLst/>
          </a:prstGeom>
        </p:spPr>
        <p:txBody>
          <a:bodyPr vert="horz" lIns="91393" tIns="45698" rIns="91393" bIns="4569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2" y="1"/>
            <a:ext cx="3038475" cy="465138"/>
          </a:xfrm>
          <a:prstGeom prst="rect">
            <a:avLst/>
          </a:prstGeom>
        </p:spPr>
        <p:txBody>
          <a:bodyPr vert="horz" lIns="91393" tIns="45698" rIns="91393" bIns="45698" rtlCol="0"/>
          <a:lstStyle>
            <a:lvl1pPr algn="r">
              <a:defRPr sz="1200"/>
            </a:lvl1pPr>
          </a:lstStyle>
          <a:p>
            <a:fld id="{7C3073D6-9DCC-4EC1-96F1-52252D870B38}" type="datetimeFigureOut">
              <a:rPr lang="en-US" smtClean="0"/>
              <a:pPr/>
              <a:t>3/30/2018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3" tIns="45698" rIns="91393" bIns="4569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9"/>
            <a:ext cx="5607050" cy="4183063"/>
          </a:xfrm>
          <a:prstGeom prst="rect">
            <a:avLst/>
          </a:prstGeom>
        </p:spPr>
        <p:txBody>
          <a:bodyPr vert="horz" lIns="91393" tIns="45698" rIns="91393" bIns="4569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829680"/>
            <a:ext cx="3038475" cy="465138"/>
          </a:xfrm>
          <a:prstGeom prst="rect">
            <a:avLst/>
          </a:prstGeom>
        </p:spPr>
        <p:txBody>
          <a:bodyPr vert="horz" lIns="91393" tIns="45698" rIns="91393" bIns="4569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2" y="8829680"/>
            <a:ext cx="3038475" cy="465138"/>
          </a:xfrm>
          <a:prstGeom prst="rect">
            <a:avLst/>
          </a:prstGeom>
        </p:spPr>
        <p:txBody>
          <a:bodyPr vert="horz" lIns="91393" tIns="45698" rIns="91393" bIns="45698" rtlCol="0" anchor="b"/>
          <a:lstStyle>
            <a:lvl1pPr algn="r">
              <a:defRPr sz="1200"/>
            </a:lvl1pPr>
          </a:lstStyle>
          <a:p>
            <a:fld id="{57E65619-ADD9-431D-9D96-10D1E8DDD92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25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2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453" algn="l" defTabSz="912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903" algn="l" defTabSz="912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357" algn="l" defTabSz="912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5808" algn="l" defTabSz="912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2262" algn="l" defTabSz="912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8711" algn="l" defTabSz="912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5166" algn="l" defTabSz="912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1616" algn="l" defTabSz="91290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65619-ADD9-431D-9D96-10D1E8DDD92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718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65619-ADD9-431D-9D96-10D1E8DDD92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356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municipal governments signed on to work with their Counties to verify addresses.  So we had better “Buy in.”</a:t>
            </a:r>
          </a:p>
          <a:p>
            <a:endParaRPr lang="en-US" dirty="0"/>
          </a:p>
          <a:p>
            <a:r>
              <a:rPr lang="en-US" dirty="0"/>
              <a:t>Folks liked knowing there was a local face/voice they could turn to with questions. There’s a lesson for partnership/promotion time!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65619-ADD9-431D-9D96-10D1E8DDD92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38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E65619-ADD9-431D-9D96-10D1E8DDD92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370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281" y="2091263"/>
            <a:ext cx="6801440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6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575" y="4682062"/>
            <a:ext cx="6803136" cy="50292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4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400"/>
            </a:lvl2pPr>
            <a:lvl3pPr marL="914400" indent="0" algn="ctr">
              <a:buNone/>
              <a:defRPr sz="1400"/>
            </a:lvl3pPr>
            <a:lvl4pPr marL="1371600" indent="0" algn="ctr">
              <a:buNone/>
              <a:defRPr sz="1400"/>
            </a:lvl4pPr>
            <a:lvl5pPr marL="1828800" indent="0" algn="ctr">
              <a:buNone/>
              <a:defRPr sz="1400"/>
            </a:lvl5pPr>
            <a:lvl6pPr marL="2286000" indent="0" algn="ctr">
              <a:buNone/>
              <a:defRPr sz="1400"/>
            </a:lvl6pPr>
            <a:lvl7pPr marL="2743200" indent="0" algn="ctr">
              <a:buNone/>
              <a:defRPr sz="1400"/>
            </a:lvl7pPr>
            <a:lvl8pPr marL="3200400" indent="0" algn="ctr">
              <a:buNone/>
              <a:defRPr sz="1400"/>
            </a:lvl8pPr>
            <a:lvl9pPr marL="3657600" indent="0" algn="ctr">
              <a:buNone/>
              <a:defRPr sz="1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3931920" y="1327188"/>
            <a:ext cx="1280160" cy="457200"/>
          </a:xfrm>
        </p:spPr>
        <p:txBody>
          <a:bodyPr/>
          <a:lstStyle>
            <a:lvl1pPr algn="ctr">
              <a:defRPr sz="11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96DFF08F-DC6B-4601-B491-B0F83F6DD2DA}" type="datetimeFigureOut">
              <a:rPr lang="en-US" smtClean="0"/>
              <a:t>3/30/2018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104936" y="5211060"/>
            <a:ext cx="4429125" cy="228600"/>
          </a:xfrm>
        </p:spPr>
        <p:txBody>
          <a:bodyPr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6455190" y="5212080"/>
            <a:ext cx="158391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343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14169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762000"/>
            <a:ext cx="177165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62000"/>
            <a:ext cx="60579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529900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651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980902" y="1275025"/>
            <a:ext cx="7182197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088136" y="1385316"/>
            <a:ext cx="6967728" cy="4087368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3794760" y="1267730"/>
            <a:ext cx="155448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3886200" y="1267731"/>
            <a:ext cx="1371600" cy="548640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2717" y="2094309"/>
            <a:ext cx="6803136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6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2718" y="4682062"/>
            <a:ext cx="6803136" cy="50292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31920" y="1325880"/>
            <a:ext cx="1280160" cy="457200"/>
          </a:xfrm>
        </p:spPr>
        <p:txBody>
          <a:bodyPr/>
          <a:lstStyle>
            <a:lvl1pPr algn="ctr">
              <a:defRPr lang="en-US" sz="11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6DFF08F-DC6B-4601-B491-B0F83F6DD2DA}" type="datetimeFigureOut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04679" y="5211060"/>
            <a:ext cx="4430268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3378" y="5211060"/>
            <a:ext cx="1584198" cy="228600"/>
          </a:xfrm>
        </p:spPr>
        <p:txBody>
          <a:bodyPr/>
          <a:lstStyle/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799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103120"/>
            <a:ext cx="3657600" cy="393192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0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755898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2074334"/>
            <a:ext cx="365760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756581"/>
            <a:ext cx="365760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51405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5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985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7392"/>
            <a:ext cx="1823085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4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976" y="907143"/>
            <a:ext cx="5428856" cy="5043714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3085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46008" y="6302326"/>
            <a:ext cx="1097280" cy="274320"/>
          </a:xfrm>
        </p:spPr>
        <p:txBody>
          <a:bodyPr/>
          <a:lstStyle/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57346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765290" y="173736"/>
            <a:ext cx="2194560" cy="651052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6868160" y="274320"/>
            <a:ext cx="1988820" cy="630936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2300" y="603504"/>
            <a:ext cx="1824228" cy="1645920"/>
          </a:xfrm>
        </p:spPr>
        <p:txBody>
          <a:bodyPr anchor="b">
            <a:noAutofit/>
          </a:bodyPr>
          <a:lstStyle>
            <a:lvl1pPr algn="l">
              <a:defRPr sz="24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449" y="173736"/>
            <a:ext cx="6398514" cy="6510528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72300" y="2286000"/>
            <a:ext cx="1824228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3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96DFF08F-DC6B-4601-B491-B0F83F6DD2DA}" type="datetimeFigureOut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9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97546" y="6309360"/>
            <a:ext cx="1097280" cy="27432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60178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6022" y="173736"/>
            <a:ext cx="8791956" cy="6510528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292608" y="292608"/>
            <a:ext cx="8558784" cy="6272784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642594"/>
            <a:ext cx="768096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2103120"/>
            <a:ext cx="768096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2142" y="6302326"/>
            <a:ext cx="20574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9D66BB5-FA43-4133-A57F-33DEFA0D4249}" type="datetimeFigureOut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6896" y="6302326"/>
            <a:ext cx="3950208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3042" y="6302326"/>
            <a:ext cx="10972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268A5C4-149D-4D66-BABE-E6DD2BE69C9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359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Bob.Coats@osbm.nc.gov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sbm.nc.gov/luca-training-north-carolin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s://www.youtube.com/channel/UCZlm339foH_sjwc09NAMxSA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55320" y="3600680"/>
            <a:ext cx="7680960" cy="137160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libri" panose="020F0502020204030204" pitchFamily="34" charset="0"/>
              </a:rPr>
              <a:t>2020 Census </a:t>
            </a:r>
            <a:br>
              <a:rPr lang="en-US" b="1" dirty="0">
                <a:latin typeface="Calibri" panose="020F0502020204030204" pitchFamily="34" charset="0"/>
              </a:rPr>
            </a:br>
            <a:r>
              <a:rPr lang="en-US" b="1" dirty="0">
                <a:latin typeface="Calibri" panose="020F0502020204030204" pitchFamily="34" charset="0"/>
              </a:rPr>
              <a:t>Preparations and Partnership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731520" y="5105400"/>
            <a:ext cx="7680960" cy="929640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</a:rPr>
              <a:t>State Data Center Annual Training Conference</a:t>
            </a:r>
          </a:p>
          <a:p>
            <a:pPr marL="0" indent="0">
              <a:buNone/>
            </a:pPr>
            <a:r>
              <a:rPr lang="en-US" b="1" dirty="0">
                <a:latin typeface="Calibri" panose="020F0502020204030204" pitchFamily="34" charset="0"/>
              </a:rPr>
              <a:t>April 9, 2018</a:t>
            </a:r>
          </a:p>
        </p:txBody>
      </p:sp>
      <p:pic>
        <p:nvPicPr>
          <p:cNvPr id="1028" name="Picture 4" descr="http://rootedinrights.org/wp-content/uploads/2011/03/North-Carolin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606818"/>
            <a:ext cx="6553200" cy="2822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2020 Census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567122"/>
            <a:ext cx="1435008" cy="892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624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CB45C0-9A19-47DD-B965-688E5E33B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447800"/>
            <a:ext cx="7879080" cy="480060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Supported Regional Office meetings with HEOs providing state support for Census participation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NC SDC Lead attended meeting with Census Director and team and NC Governor Cooper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Regular discussions with executive staff on statewide CCC development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Lots of questions about CCC formation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Census Planning Database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Response Outreach Area Mapper (ROAM)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Census Engagement Navigator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Developing local maps and visualizations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3F8CF89-D081-45D9-BFCA-5D1FFD29E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57200"/>
            <a:ext cx="7680960" cy="881406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Complete Count Committees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60164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567758" y="381000"/>
            <a:ext cx="6115050" cy="742950"/>
          </a:xfrm>
        </p:spPr>
        <p:txBody>
          <a:bodyPr/>
          <a:lstStyle/>
          <a:p>
            <a:pPr eaLnBrk="1" hangingPunct="1"/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</a:rPr>
              <a:t>Contact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2400299"/>
            <a:ext cx="7165862" cy="3933825"/>
          </a:xfrm>
        </p:spPr>
        <p:txBody>
          <a:bodyPr>
            <a:normAutofit/>
          </a:bodyPr>
          <a:lstStyle/>
          <a:p>
            <a:pPr marL="85725" indent="0">
              <a:buNone/>
            </a:pPr>
            <a:r>
              <a:rPr lang="en-US" sz="2400" dirty="0">
                <a:latin typeface="Calibri" panose="020F0502020204030204" pitchFamily="34" charset="0"/>
              </a:rPr>
              <a:t>Bob Coats</a:t>
            </a:r>
            <a:br>
              <a:rPr lang="en-US" sz="2400" dirty="0">
                <a:latin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</a:rPr>
              <a:t> (919) 807-4781</a:t>
            </a:r>
            <a:br>
              <a:rPr lang="en-US" sz="2400" dirty="0">
                <a:latin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  <a:hlinkClick r:id="rId3"/>
              </a:rPr>
              <a:t>Bob.Coats@osbm.nc.gov</a:t>
            </a:r>
            <a:r>
              <a:rPr lang="en-US" sz="2400" dirty="0">
                <a:latin typeface="Calibri" panose="020F0502020204030204" pitchFamily="34" charset="0"/>
              </a:rPr>
              <a:t> </a:t>
            </a:r>
            <a:br>
              <a:rPr lang="en-US" sz="2400" dirty="0">
                <a:latin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</a:rPr>
              <a:t/>
            </a:r>
            <a:br>
              <a:rPr lang="en-US" sz="2400" dirty="0">
                <a:latin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</a:rPr>
              <a:t/>
            </a:r>
            <a:br>
              <a:rPr lang="en-US" sz="2400" dirty="0">
                <a:latin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</a:rPr>
              <a:t>North Carolina State Data Center, Coordinator</a:t>
            </a:r>
            <a:br>
              <a:rPr lang="en-US" sz="2400" dirty="0">
                <a:latin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</a:rPr>
              <a:t>Governor’s Census Liaison </a:t>
            </a:r>
            <a:br>
              <a:rPr lang="en-US" sz="2400" dirty="0">
                <a:latin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</a:rPr>
              <a:t>Demographic and Economic Analysis Section</a:t>
            </a:r>
            <a:br>
              <a:rPr lang="en-US" sz="2400" dirty="0">
                <a:latin typeface="Calibri" panose="020F0502020204030204" pitchFamily="34" charset="0"/>
              </a:rPr>
            </a:br>
            <a:r>
              <a:rPr lang="en-US" sz="2400" dirty="0">
                <a:latin typeface="Calibri" panose="020F0502020204030204" pitchFamily="34" charset="0"/>
              </a:rPr>
              <a:t>NC Office of State Budget and Management</a:t>
            </a:r>
          </a:p>
        </p:txBody>
      </p:sp>
      <p:pic>
        <p:nvPicPr>
          <p:cNvPr id="4" name="Picture 2" descr="Image result for nc barbecue">
            <a:extLst>
              <a:ext uri="{FF2B5EF4-FFF2-40B4-BE49-F238E27FC236}">
                <a16:creationId xmlns:a16="http://schemas.microsoft.com/office/drawing/2014/main" id="{12774F16-980D-44E3-8A38-81FAFD80E6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148" y="304801"/>
            <a:ext cx="4671902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91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1B3B3-530A-4AC6-9729-D6A3F66B5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04800"/>
            <a:ext cx="8031480" cy="1262406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Census Preparation - Foundation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7F62A-DA58-4E98-9E40-9696A30B8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567206"/>
            <a:ext cx="8031480" cy="4833594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One Census Partnership Specialist; One Data Dissemination Specialist covering North Carolina and South Carolina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 general, No State Census Budget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NC SDC – 1 lead person/agency, 3 cords, 41 affiliates including: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NC League of Municipalities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NC Association of County Commissioners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16 Councils of Government (Lead Regional Organizations)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10 Public Libraries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Direct SDC Lead Roles – Governor’s Liaison, Census Redistricting Co-Liaison, Statewide LUCA Reviewer, NC Geographic Information Coordinating Council (GICC) Census Working Group Chair</a:t>
            </a:r>
          </a:p>
        </p:txBody>
      </p:sp>
    </p:spTree>
    <p:extLst>
      <p:ext uri="{BB962C8B-B14F-4D97-AF65-F5344CB8AC3E}">
        <p14:creationId xmlns:p14="http://schemas.microsoft.com/office/powerpoint/2010/main" val="3143687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1B3B3-530A-4AC6-9729-D6A3F66B5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04800"/>
            <a:ext cx="8031480" cy="1262406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NC SDC Goals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7F62A-DA58-4E98-9E40-9696A30B8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447800"/>
            <a:ext cx="5897880" cy="495300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Maintain consistent contact between Census HQ, Census Regional Office, and State – consistent messaging and coordinate timing with local governments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Develop statewide Census promotion plan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Raise awareness of Census preparation operations with local governments and connect them with statewide contacts</a:t>
            </a: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462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1B3B3-530A-4AC6-9729-D6A3F66B5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04800"/>
            <a:ext cx="8031480" cy="1262406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NC SDC Goals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7F62A-DA58-4E98-9E40-9696A30B85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447800"/>
            <a:ext cx="8031480" cy="4953000"/>
          </a:xfrm>
        </p:spPr>
        <p:txBody>
          <a:bodyPr>
            <a:normAutofit lnSpcReduction="10000"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Maintain consistent contact between Census HQ, Census Regional Office, and State – consistent messaging and coordinate timing with local governments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Support and promote NC SDC affiliates as local 2020 Census information and training resources to everyone but especially to local governments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Get 2020 Census preparations “on the radars” of local governments through web sites, listservs, and partner mailings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Use League of Municipalities and Association of County Commissioners’ leadership, meetings, and communication networks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Work with executive staff to form statewide CCC and Census promotion strategies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060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3C672-528E-4EA3-8068-5FE6938E8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Content Placeholder 13">
            <a:extLst>
              <a:ext uri="{FF2B5EF4-FFF2-40B4-BE49-F238E27FC236}">
                <a16:creationId xmlns:a16="http://schemas.microsoft.com/office/drawing/2014/main" id="{59AD166E-D4FB-400C-8019-6E951F513C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877" y="304800"/>
            <a:ext cx="4379907" cy="5682006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C0070A4-C19B-4E1F-AB62-BDB4348DC1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4784" y="906008"/>
            <a:ext cx="4349343" cy="5766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34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91B56-71AD-4AB3-8228-2317BC96B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57200"/>
            <a:ext cx="8107680" cy="685800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Local Update of Census Addresses (LUCA)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3E01C-A0E4-4C7B-9651-83B5EBF5A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143000"/>
            <a:ext cx="7802880" cy="534924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11 local informational workshops in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Spring 2017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16 local training sessions completed from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October 2017 – January 2018 hosted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by NC SDC COG affiliates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Training presentation available online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https://www.osbm.nc.gov/luca-training-north-carolina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Demo of Geographic Update Partnership (GUPS) software available at NC Census YouTube Channel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https://www.youtube.com/channel/UCZlm339foH_sjwc09NAMxSA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4" name="Picture 2" descr="Image result for mailing address">
            <a:extLst>
              <a:ext uri="{FF2B5EF4-FFF2-40B4-BE49-F238E27FC236}">
                <a16:creationId xmlns:a16="http://schemas.microsoft.com/office/drawing/2014/main" id="{AC8C348C-BB70-4924-88B9-FBF0D8D18C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524000"/>
            <a:ext cx="2971800" cy="2127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8677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DC0DC-60DF-4E96-AD44-1C1A96787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295400"/>
            <a:ext cx="7680960" cy="5181600"/>
          </a:xfrm>
        </p:spPr>
        <p:txBody>
          <a:bodyPr>
            <a:normAutofit lnSpcReduction="10000"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87% County Participation in LUCA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Significant improvement from 2010 LUCA</a:t>
            </a:r>
            <a:r>
              <a:rPr lang="en-US" sz="2000" u="sng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000" u="sng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Local COG outreach, hosting, and support throughout LUCA was welcome by county and municipal staff.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Keeping the local partners informed and supported is VITAL.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Statewide address resource responds to GSSI and will support statewide LUCA response.  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Long Term Priority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Utilize 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AddressNC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(statewide address resource) to support Census preparation, prepare for E-911 and other state agency and State Demographer needs, reduce reporting burden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C43599-F8D8-4537-891A-1EA72D248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37794"/>
            <a:ext cx="7680960" cy="957606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LUCA Preparation</a:t>
            </a:r>
          </a:p>
        </p:txBody>
      </p:sp>
    </p:spTree>
    <p:extLst>
      <p:ext uri="{BB962C8B-B14F-4D97-AF65-F5344CB8AC3E}">
        <p14:creationId xmlns:p14="http://schemas.microsoft.com/office/powerpoint/2010/main" val="1727594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18A81-6AEA-497D-80E0-714C0454D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457200"/>
            <a:ext cx="7680960" cy="805206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Boundary Annexation Survey (BAS)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7328E-7CF3-4C9E-B42A-8E9F560C6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447800"/>
            <a:ext cx="7879080" cy="4587240"/>
          </a:xfrm>
        </p:spPr>
        <p:txBody>
          <a:bodyPr>
            <a:no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NC SDC conducts BAS NRFU but is not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BAS certifying entity in NC.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Included NC BAS certifier in all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2020 Census geographic planning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March/April non-response follow-up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North Carolina BAS workshops held this week: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Wilmington, February 12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Durham, February 13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Charlotte, February 14</a:t>
            </a:r>
          </a:p>
        </p:txBody>
      </p:sp>
      <p:pic>
        <p:nvPicPr>
          <p:cNvPr id="4" name="Picture 2" descr="Image result for welcome to north carolina">
            <a:extLst>
              <a:ext uri="{FF2B5EF4-FFF2-40B4-BE49-F238E27FC236}">
                <a16:creationId xmlns:a16="http://schemas.microsoft.com/office/drawing/2014/main" id="{2F9A62F8-B6B5-4467-B18F-E1BE10071E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7288" y="1454330"/>
            <a:ext cx="3547292" cy="2660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7994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FDC0DC-60DF-4E96-AD44-1C1A96787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295400"/>
            <a:ext cx="7802880" cy="5181600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BAS non-response – The Usual Offenders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The GICC was a great resource for keeping state geospatial partners informed of Census preparations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Consistent messaging and local support have created more comfort with BAS, other Census prep programs, and the GUPS software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000" b="1" u="sng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Long Term Priority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Improve statewide boundary resource (</a:t>
            </a:r>
            <a:r>
              <a:rPr 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BoundaryNC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?) to support Census,  state agency, and State Demographer needs and reduce reporting burden. 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3C43599-F8D8-4537-891A-1EA72D248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337794"/>
            <a:ext cx="7680960" cy="957606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Boundary Preparation</a:t>
            </a:r>
          </a:p>
        </p:txBody>
      </p:sp>
    </p:spTree>
    <p:extLst>
      <p:ext uri="{BB962C8B-B14F-4D97-AF65-F5344CB8AC3E}">
        <p14:creationId xmlns:p14="http://schemas.microsoft.com/office/powerpoint/2010/main" val="29317991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3F20CFC1-E34F-405B-AA49-5BE0E194F1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5A0D5F95330342ADFC096AA346E605" ma:contentTypeVersion="0" ma:contentTypeDescription="Create a new document." ma:contentTypeScope="" ma:versionID="e508c4a8420677104bf99b01667ad0b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Type xmlns="a4bbc449-d896-420c-b8eb-2273e17b9761">Materials</Document_x0020_Type>
    <PMR_x0020_Date xmlns="a4bbc449-d896-420c-b8eb-2273e17b9761">2016-01-22T05:00:00+00:00</PMR_x0020_Date>
  </documentManagement>
</p:properties>
</file>

<file path=customXml/itemProps1.xml><?xml version="1.0" encoding="utf-8"?>
<ds:datastoreItem xmlns:ds="http://schemas.openxmlformats.org/officeDocument/2006/customXml" ds:itemID="{0D41AECD-EB01-4BBA-9CD1-028311255C26}"/>
</file>

<file path=customXml/itemProps2.xml><?xml version="1.0" encoding="utf-8"?>
<ds:datastoreItem xmlns:ds="http://schemas.openxmlformats.org/officeDocument/2006/customXml" ds:itemID="{63CC78BC-2B66-4359-9158-7C43C4126276}"/>
</file>

<file path=customXml/itemProps3.xml><?xml version="1.0" encoding="utf-8"?>
<ds:datastoreItem xmlns:ds="http://schemas.openxmlformats.org/officeDocument/2006/customXml" ds:itemID="{9C7F5AD6-92DD-4D26-970C-994C2E4A321C}"/>
</file>

<file path=customXml/itemProps4.xml><?xml version="1.0" encoding="utf-8"?>
<ds:datastoreItem xmlns:ds="http://schemas.openxmlformats.org/officeDocument/2006/customXml" ds:itemID="{63CC78BC-2B66-4359-9158-7C43C4126276}">
  <ds:schemaRefs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a4bbc449-d896-420c-b8eb-2273e17b9761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12263</TotalTime>
  <Words>190</Words>
  <Application>Microsoft Office PowerPoint</Application>
  <PresentationFormat>On-screen Show (4:3)</PresentationFormat>
  <Paragraphs>55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Calibri</vt:lpstr>
      <vt:lpstr>Garamond</vt:lpstr>
      <vt:lpstr>Savon</vt:lpstr>
      <vt:lpstr>2020 Census  Preparations and Partnership</vt:lpstr>
      <vt:lpstr>Census Preparation - Foundation</vt:lpstr>
      <vt:lpstr>NC SDC Goals</vt:lpstr>
      <vt:lpstr>NC SDC Goals</vt:lpstr>
      <vt:lpstr>PowerPoint Presentation</vt:lpstr>
      <vt:lpstr>Local Update of Census Addresses (LUCA)</vt:lpstr>
      <vt:lpstr>LUCA Preparation</vt:lpstr>
      <vt:lpstr>Boundary Annexation Survey (BAS)</vt:lpstr>
      <vt:lpstr>Boundary Preparation</vt:lpstr>
      <vt:lpstr>Complete Count Committees</vt:lpstr>
      <vt:lpstr>Contact</vt:lpstr>
    </vt:vector>
  </TitlesOfParts>
  <Company>U.S. Department of Commerce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 29 PMR Deck FINAL No Notes</dc:title>
  <dc:creator>Schere Johnson Jordan (CENSUS/CNMP FED)</dc:creator>
  <cp:lastModifiedBy>Karen W Haugen (CENSUS/CLMSO FED)</cp:lastModifiedBy>
  <cp:revision>565</cp:revision>
  <cp:lastPrinted>2018-03-30T11:33:25Z</cp:lastPrinted>
  <dcterms:created xsi:type="dcterms:W3CDTF">2016-01-13T18:40:34Z</dcterms:created>
  <dcterms:modified xsi:type="dcterms:W3CDTF">2018-03-30T12:39:18Z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0x010100755A0D5F95330342ADFC096AA346E605</vt:lpwstr>
  </property>
</Properties>
</file>