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280" r:id="rId6"/>
    <p:sldId id="365" r:id="rId7"/>
    <p:sldId id="376" r:id="rId8"/>
    <p:sldId id="371" r:id="rId9"/>
    <p:sldId id="383" r:id="rId10"/>
    <p:sldId id="372" r:id="rId11"/>
    <p:sldId id="382" r:id="rId12"/>
    <p:sldId id="378" r:id="rId13"/>
    <p:sldId id="381" r:id="rId14"/>
    <p:sldId id="375"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L Dinwiddie (CENSUS/ADDC FED)" initials="JLD(F" lastIdx="7" clrIdx="0">
    <p:extLst>
      <p:ext uri="{19B8F6BF-5375-455C-9EA6-DF929625EA0E}">
        <p15:presenceInfo xmlns:p15="http://schemas.microsoft.com/office/powerpoint/2012/main" userId="S-1-5-21-2418650581-3053253586-2785318765-22257" providerId="AD"/>
      </p:ext>
    </p:extLst>
  </p:cmAuthor>
  <p:cmAuthor id="2" name="Sari Sue Jolly (CENSUS/FLD FED)" initials="SSJ(F" lastIdx="2" clrIdx="1">
    <p:extLst>
      <p:ext uri="{19B8F6BF-5375-455C-9EA6-DF929625EA0E}">
        <p15:presenceInfo xmlns:p15="http://schemas.microsoft.com/office/powerpoint/2012/main" userId="S-1-5-21-2418650581-3053253586-2785318765-29882" providerId="AD"/>
      </p:ext>
    </p:extLst>
  </p:cmAuthor>
  <p:cmAuthor id="3" name="Suzanne Fratino (CENSUS/DCMD FED)" initials="SF(F" lastIdx="5" clrIdx="2">
    <p:extLst>
      <p:ext uri="{19B8F6BF-5375-455C-9EA6-DF929625EA0E}">
        <p15:presenceInfo xmlns:p15="http://schemas.microsoft.com/office/powerpoint/2012/main" userId="S-1-5-21-2418650581-3053253586-2785318765-2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493"/>
    <a:srgbClr val="FFFFFF"/>
    <a:srgbClr val="231F20"/>
    <a:srgbClr val="215493"/>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82169" autoAdjust="0"/>
  </p:normalViewPr>
  <p:slideViewPr>
    <p:cSldViewPr snapToGrid="0" showGuides="1">
      <p:cViewPr varScale="1">
        <p:scale>
          <a:sx n="88" d="100"/>
          <a:sy n="88" d="100"/>
        </p:scale>
        <p:origin x="269"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51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C3970-668E-472E-B890-5D0E4C372009}" type="doc">
      <dgm:prSet loTypeId="urn:microsoft.com/office/officeart/2005/8/layout/hProcess11" loCatId="process" qsTypeId="urn:microsoft.com/office/officeart/2005/8/quickstyle/simple1" qsCatId="simple" csTypeId="urn:microsoft.com/office/officeart/2005/8/colors/accent1_2" csCatId="accent1" phldr="1"/>
      <dgm:spPr/>
    </dgm:pt>
    <dgm:pt modelId="{809B1210-D787-4B65-AD59-7312940F84A4}">
      <dgm:prSet phldrT="[Text]" custT="1"/>
      <dgm:spPr/>
      <dgm:t>
        <a:bodyPr/>
        <a:lstStyle/>
        <a:p>
          <a:r>
            <a:rPr lang="en-US" sz="1400" b="0" dirty="0" smtClean="0">
              <a:latin typeface="Calibri" panose="020F0502020204030204" pitchFamily="34" charset="0"/>
            </a:rPr>
            <a:t>Initial MQA events scheduled for the first two weeks of operations</a:t>
          </a:r>
          <a:endParaRPr lang="en-US" sz="1400" dirty="0"/>
        </a:p>
      </dgm:t>
    </dgm:pt>
    <dgm:pt modelId="{F34CC9D4-7D84-42C3-AC0F-D2DD07CA0655}" type="parTrans" cxnId="{738D993E-B384-4164-8863-089F5A4E72AA}">
      <dgm:prSet/>
      <dgm:spPr/>
      <dgm:t>
        <a:bodyPr/>
        <a:lstStyle/>
        <a:p>
          <a:endParaRPr lang="en-US"/>
        </a:p>
      </dgm:t>
    </dgm:pt>
    <dgm:pt modelId="{26A525D1-F960-4131-9A2B-363CAFA3F2C9}" type="sibTrans" cxnId="{738D993E-B384-4164-8863-089F5A4E72AA}">
      <dgm:prSet/>
      <dgm:spPr/>
      <dgm:t>
        <a:bodyPr/>
        <a:lstStyle/>
        <a:p>
          <a:endParaRPr lang="en-US"/>
        </a:p>
      </dgm:t>
    </dgm:pt>
    <dgm:pt modelId="{E8AE6350-0AC7-4B55-B583-421A8B387B3E}">
      <dgm:prSet phldrT="[Text]" custT="1"/>
      <dgm:spPr/>
      <dgm:t>
        <a:bodyPr/>
        <a:lstStyle/>
        <a:p>
          <a:r>
            <a:rPr lang="en-US" sz="1400" b="0" dirty="0" smtClean="0">
              <a:latin typeface="Calibri" panose="020F0502020204030204" pitchFamily="34" charset="0"/>
            </a:rPr>
            <a:t>Soft Launch with a few CRRs</a:t>
          </a:r>
          <a:endParaRPr lang="en-US" sz="1400" dirty="0"/>
        </a:p>
      </dgm:t>
    </dgm:pt>
    <dgm:pt modelId="{F771540D-6BBE-42A3-A27B-8BB71D48401B}" type="parTrans" cxnId="{9716EB5F-114B-4D40-8558-F5060DC1E76B}">
      <dgm:prSet/>
      <dgm:spPr/>
      <dgm:t>
        <a:bodyPr/>
        <a:lstStyle/>
        <a:p>
          <a:endParaRPr lang="en-US"/>
        </a:p>
      </dgm:t>
    </dgm:pt>
    <dgm:pt modelId="{F047B981-6CD0-4AFB-BA70-B5D29D862B57}" type="sibTrans" cxnId="{9716EB5F-114B-4D40-8558-F5060DC1E76B}">
      <dgm:prSet/>
      <dgm:spPr/>
      <dgm:t>
        <a:bodyPr/>
        <a:lstStyle/>
        <a:p>
          <a:endParaRPr lang="en-US"/>
        </a:p>
      </dgm:t>
    </dgm:pt>
    <dgm:pt modelId="{B8F61918-E909-4A53-AE54-43F87BAFFD43}">
      <dgm:prSet phldrT="[Text]" custT="1"/>
      <dgm:spPr/>
      <dgm:t>
        <a:bodyPr/>
        <a:lstStyle/>
        <a:p>
          <a:r>
            <a:rPr lang="en-US" sz="1400" b="0" dirty="0" smtClean="0">
              <a:latin typeface="Calibri" panose="020F0502020204030204" pitchFamily="34" charset="0"/>
            </a:rPr>
            <a:t>Full Production of MQA</a:t>
          </a:r>
          <a:endParaRPr lang="en-US" sz="1400" dirty="0"/>
        </a:p>
      </dgm:t>
    </dgm:pt>
    <dgm:pt modelId="{45DD1187-DEB4-4644-9123-C63911145849}" type="parTrans" cxnId="{C57F8C92-7CA1-4496-B8C9-7AB1507F1B21}">
      <dgm:prSet/>
      <dgm:spPr/>
      <dgm:t>
        <a:bodyPr/>
        <a:lstStyle/>
        <a:p>
          <a:endParaRPr lang="en-US"/>
        </a:p>
      </dgm:t>
    </dgm:pt>
    <dgm:pt modelId="{D23A94BF-C85F-4C28-ACA7-4D23B71A9147}" type="sibTrans" cxnId="{C57F8C92-7CA1-4496-B8C9-7AB1507F1B21}">
      <dgm:prSet/>
      <dgm:spPr/>
      <dgm:t>
        <a:bodyPr/>
        <a:lstStyle/>
        <a:p>
          <a:endParaRPr lang="en-US"/>
        </a:p>
      </dgm:t>
    </dgm:pt>
    <dgm:pt modelId="{3C746569-5749-4AAF-8165-9A0B8823C213}">
      <dgm:prSet phldrT="[Text]" custT="1"/>
      <dgm:spPr/>
      <dgm:t>
        <a:bodyPr anchor="b"/>
        <a:lstStyle/>
        <a:p>
          <a:r>
            <a:rPr lang="en-US" sz="1400" b="0" dirty="0" smtClean="0">
              <a:latin typeface="Calibri" panose="020F0502020204030204" pitchFamily="34" charset="0"/>
            </a:rPr>
            <a:t>Begin weekly cadence of identifying MQA locations based on actual response data</a:t>
          </a:r>
          <a:endParaRPr lang="en-US" sz="1400" dirty="0"/>
        </a:p>
      </dgm:t>
    </dgm:pt>
    <dgm:pt modelId="{9F6007D3-04F4-45F3-9838-97BA2B2A06E7}" type="parTrans" cxnId="{A8CE9992-ADD6-463A-874B-852926A20BBB}">
      <dgm:prSet/>
      <dgm:spPr/>
      <dgm:t>
        <a:bodyPr/>
        <a:lstStyle/>
        <a:p>
          <a:endParaRPr lang="en-US"/>
        </a:p>
      </dgm:t>
    </dgm:pt>
    <dgm:pt modelId="{4892B99B-3EC2-4851-9963-664FF2B57E64}" type="sibTrans" cxnId="{A8CE9992-ADD6-463A-874B-852926A20BBB}">
      <dgm:prSet/>
      <dgm:spPr/>
      <dgm:t>
        <a:bodyPr/>
        <a:lstStyle/>
        <a:p>
          <a:endParaRPr lang="en-US"/>
        </a:p>
      </dgm:t>
    </dgm:pt>
    <dgm:pt modelId="{DE5B5A50-E7CB-4224-AA2E-046AFA3F9CF2}">
      <dgm:prSet phldrT="[Text]" custT="1"/>
      <dgm:spPr/>
      <dgm:t>
        <a:bodyPr/>
        <a:lstStyle/>
        <a:p>
          <a:r>
            <a:rPr lang="en-US" sz="1400" b="0" dirty="0" smtClean="0">
              <a:latin typeface="Calibri" panose="020F0502020204030204" pitchFamily="34" charset="0"/>
            </a:rPr>
            <a:t>Work concludes at the conclusion of NRFU</a:t>
          </a:r>
          <a:endParaRPr lang="en-US" sz="1400" dirty="0"/>
        </a:p>
      </dgm:t>
    </dgm:pt>
    <dgm:pt modelId="{3454A348-AFB9-4A90-9A25-95ECF641EFA4}" type="parTrans" cxnId="{F2483E9C-950F-49DD-A9F2-379BD71838F1}">
      <dgm:prSet/>
      <dgm:spPr/>
      <dgm:t>
        <a:bodyPr/>
        <a:lstStyle/>
        <a:p>
          <a:endParaRPr lang="en-US"/>
        </a:p>
      </dgm:t>
    </dgm:pt>
    <dgm:pt modelId="{7B172F89-9FCB-44BD-A652-FA14C46E50B6}" type="sibTrans" cxnId="{F2483E9C-950F-49DD-A9F2-379BD71838F1}">
      <dgm:prSet/>
      <dgm:spPr/>
      <dgm:t>
        <a:bodyPr/>
        <a:lstStyle/>
        <a:p>
          <a:endParaRPr lang="en-US"/>
        </a:p>
      </dgm:t>
    </dgm:pt>
    <dgm:pt modelId="{46BFE6CF-5FA0-416C-9A61-043CD29410C1}" type="pres">
      <dgm:prSet presAssocID="{1E7C3970-668E-472E-B890-5D0E4C372009}" presName="Name0" presStyleCnt="0">
        <dgm:presLayoutVars>
          <dgm:dir/>
          <dgm:resizeHandles val="exact"/>
        </dgm:presLayoutVars>
      </dgm:prSet>
      <dgm:spPr/>
    </dgm:pt>
    <dgm:pt modelId="{195E0C5F-543F-4AB3-914A-ACEC792FABFA}" type="pres">
      <dgm:prSet presAssocID="{1E7C3970-668E-472E-B890-5D0E4C372009}" presName="arrow" presStyleLbl="bgShp" presStyleIdx="0" presStyleCnt="1"/>
      <dgm:spPr/>
    </dgm:pt>
    <dgm:pt modelId="{9ED35B43-1609-44DD-8B50-9F8B0CB5A5EE}" type="pres">
      <dgm:prSet presAssocID="{1E7C3970-668E-472E-B890-5D0E4C372009}" presName="points" presStyleCnt="0"/>
      <dgm:spPr/>
    </dgm:pt>
    <dgm:pt modelId="{6A9B93F1-BF00-4199-8203-68D807F7EC5D}" type="pres">
      <dgm:prSet presAssocID="{809B1210-D787-4B65-AD59-7312940F84A4}" presName="compositeA" presStyleCnt="0"/>
      <dgm:spPr/>
    </dgm:pt>
    <dgm:pt modelId="{76B8D4CB-6E84-46ED-A86C-3C4EA4AC3677}" type="pres">
      <dgm:prSet presAssocID="{809B1210-D787-4B65-AD59-7312940F84A4}" presName="textA" presStyleLbl="revTx" presStyleIdx="0" presStyleCnt="5" custAng="18971926" custScaleX="274068" custScaleY="50024" custLinFactNeighborX="2184" custLinFactNeighborY="22728">
        <dgm:presLayoutVars>
          <dgm:bulletEnabled val="1"/>
        </dgm:presLayoutVars>
      </dgm:prSet>
      <dgm:spPr/>
      <dgm:t>
        <a:bodyPr/>
        <a:lstStyle/>
        <a:p>
          <a:endParaRPr lang="en-US"/>
        </a:p>
      </dgm:t>
    </dgm:pt>
    <dgm:pt modelId="{42E75C30-4955-47DB-A60A-7E96250B9A73}" type="pres">
      <dgm:prSet presAssocID="{809B1210-D787-4B65-AD59-7312940F84A4}" presName="circleA" presStyleLbl="node1" presStyleIdx="0" presStyleCnt="5" custLinFactNeighborX="-35526" custLinFactNeighborY="49976"/>
      <dgm:spPr/>
    </dgm:pt>
    <dgm:pt modelId="{150FF8FF-0842-4DD4-8B0E-80E6E9D9BFB0}" type="pres">
      <dgm:prSet presAssocID="{809B1210-D787-4B65-AD59-7312940F84A4}" presName="spaceA" presStyleCnt="0"/>
      <dgm:spPr/>
    </dgm:pt>
    <dgm:pt modelId="{53778963-3306-43EB-A1F4-C6204B386DA4}" type="pres">
      <dgm:prSet presAssocID="{26A525D1-F960-4131-9A2B-363CAFA3F2C9}" presName="space" presStyleCnt="0"/>
      <dgm:spPr/>
    </dgm:pt>
    <dgm:pt modelId="{B3000827-66C6-4D89-9F25-B3BBD8945438}" type="pres">
      <dgm:prSet presAssocID="{E8AE6350-0AC7-4B55-B583-421A8B387B3E}" presName="compositeB" presStyleCnt="0"/>
      <dgm:spPr/>
    </dgm:pt>
    <dgm:pt modelId="{127B65CF-B577-44E2-A2CD-DECD9E82B710}" type="pres">
      <dgm:prSet presAssocID="{E8AE6350-0AC7-4B55-B583-421A8B387B3E}" presName="textB" presStyleLbl="revTx" presStyleIdx="1" presStyleCnt="5" custAng="18931639" custScaleX="168148" custScaleY="47506" custLinFactY="-35809" custLinFactNeighborX="-25340" custLinFactNeighborY="-100000">
        <dgm:presLayoutVars>
          <dgm:bulletEnabled val="1"/>
        </dgm:presLayoutVars>
      </dgm:prSet>
      <dgm:spPr/>
      <dgm:t>
        <a:bodyPr/>
        <a:lstStyle/>
        <a:p>
          <a:endParaRPr lang="en-US"/>
        </a:p>
      </dgm:t>
    </dgm:pt>
    <dgm:pt modelId="{A39D7940-8676-4688-896E-29EFAC859E73}" type="pres">
      <dgm:prSet presAssocID="{E8AE6350-0AC7-4B55-B583-421A8B387B3E}" presName="circleB" presStyleLbl="node1" presStyleIdx="1" presStyleCnt="5" custLinFactNeighborX="-41447" custLinFactNeighborY="-52494"/>
      <dgm:spPr/>
    </dgm:pt>
    <dgm:pt modelId="{90411A70-A6BD-410D-8BAF-0585788E7050}" type="pres">
      <dgm:prSet presAssocID="{E8AE6350-0AC7-4B55-B583-421A8B387B3E}" presName="spaceB" presStyleCnt="0"/>
      <dgm:spPr/>
    </dgm:pt>
    <dgm:pt modelId="{58E6596B-1B3C-4B9B-BC53-2034578B4D43}" type="pres">
      <dgm:prSet presAssocID="{F047B981-6CD0-4AFB-BA70-B5D29D862B57}" presName="space" presStyleCnt="0"/>
      <dgm:spPr/>
    </dgm:pt>
    <dgm:pt modelId="{F1D031C5-5F2B-42C5-9A2D-B12D5F404B4A}" type="pres">
      <dgm:prSet presAssocID="{B8F61918-E909-4A53-AE54-43F87BAFFD43}" presName="compositeA" presStyleCnt="0"/>
      <dgm:spPr/>
    </dgm:pt>
    <dgm:pt modelId="{617BD2E8-D66E-4F79-BF77-8B596EBA05B4}" type="pres">
      <dgm:prSet presAssocID="{B8F61918-E909-4A53-AE54-43F87BAFFD43}" presName="textA" presStyleLbl="revTx" presStyleIdx="2" presStyleCnt="5" custAng="18784689" custScaleX="151303" custScaleY="43286" custLinFactNeighborX="-26060" custLinFactNeighborY="36111">
        <dgm:presLayoutVars>
          <dgm:bulletEnabled val="1"/>
        </dgm:presLayoutVars>
      </dgm:prSet>
      <dgm:spPr/>
      <dgm:t>
        <a:bodyPr/>
        <a:lstStyle/>
        <a:p>
          <a:endParaRPr lang="en-US"/>
        </a:p>
      </dgm:t>
    </dgm:pt>
    <dgm:pt modelId="{C131502D-A5AC-4707-BCDB-77EE0366479A}" type="pres">
      <dgm:prSet presAssocID="{B8F61918-E909-4A53-AE54-43F87BAFFD43}" presName="circleA" presStyleLbl="node1" presStyleIdx="2" presStyleCnt="5" custLinFactNeighborX="-46081" custLinFactNeighborY="56714"/>
      <dgm:spPr/>
    </dgm:pt>
    <dgm:pt modelId="{EA6C3D06-4D26-46FD-B6FF-F392D9641992}" type="pres">
      <dgm:prSet presAssocID="{B8F61918-E909-4A53-AE54-43F87BAFFD43}" presName="spaceA" presStyleCnt="0"/>
      <dgm:spPr/>
    </dgm:pt>
    <dgm:pt modelId="{0A62DF30-4979-4AC6-9012-36DDFEEF8F95}" type="pres">
      <dgm:prSet presAssocID="{D23A94BF-C85F-4C28-ACA7-4D23B71A9147}" presName="space" presStyleCnt="0"/>
      <dgm:spPr/>
    </dgm:pt>
    <dgm:pt modelId="{40F70877-D5C2-477D-ADEE-A15ACE4EF9DB}" type="pres">
      <dgm:prSet presAssocID="{3C746569-5749-4AAF-8165-9A0B8823C213}" presName="compositeB" presStyleCnt="0"/>
      <dgm:spPr/>
    </dgm:pt>
    <dgm:pt modelId="{9D9B26C9-3153-4A2E-8617-2CFB2A13AEC9}" type="pres">
      <dgm:prSet presAssocID="{3C746569-5749-4AAF-8165-9A0B8823C213}" presName="textB" presStyleLbl="revTx" presStyleIdx="3" presStyleCnt="5" custAng="18810015" custScaleX="222879" custScaleY="54145" custLinFactY="-43824" custLinFactNeighborX="13375" custLinFactNeighborY="-100000">
        <dgm:presLayoutVars>
          <dgm:bulletEnabled val="1"/>
        </dgm:presLayoutVars>
      </dgm:prSet>
      <dgm:spPr/>
      <dgm:t>
        <a:bodyPr/>
        <a:lstStyle/>
        <a:p>
          <a:endParaRPr lang="en-US"/>
        </a:p>
      </dgm:t>
    </dgm:pt>
    <dgm:pt modelId="{C0AFA4D7-9ED4-4497-84C1-B1ED6763830B}" type="pres">
      <dgm:prSet presAssocID="{3C746569-5749-4AAF-8165-9A0B8823C213}" presName="circleB" presStyleLbl="node1" presStyleIdx="3" presStyleCnt="5" custLinFactNeighborX="-72879" custLinFactNeighborY="-45855"/>
      <dgm:spPr/>
    </dgm:pt>
    <dgm:pt modelId="{FC254A74-9C5A-4BE3-9625-7FE0B7F2BBA7}" type="pres">
      <dgm:prSet presAssocID="{3C746569-5749-4AAF-8165-9A0B8823C213}" presName="spaceB" presStyleCnt="0"/>
      <dgm:spPr/>
    </dgm:pt>
    <dgm:pt modelId="{B8F340CE-7B5D-48F0-99DE-7F61033236DB}" type="pres">
      <dgm:prSet presAssocID="{4892B99B-3EC2-4851-9963-664FF2B57E64}" presName="space" presStyleCnt="0"/>
      <dgm:spPr/>
    </dgm:pt>
    <dgm:pt modelId="{390AA6BD-3FEE-48B9-8A64-00B1E8EAE89C}" type="pres">
      <dgm:prSet presAssocID="{DE5B5A50-E7CB-4224-AA2E-046AFA3F9CF2}" presName="compositeA" presStyleCnt="0"/>
      <dgm:spPr/>
    </dgm:pt>
    <dgm:pt modelId="{8D46D2B9-D91A-41E4-BEAC-3D4790D9D07F}" type="pres">
      <dgm:prSet presAssocID="{DE5B5A50-E7CB-4224-AA2E-046AFA3F9CF2}" presName="textA" presStyleLbl="revTx" presStyleIdx="4" presStyleCnt="5" custAng="19144136" custScaleX="190623" custScaleY="46953" custLinFactNeighborX="1996" custLinFactNeighborY="38173">
        <dgm:presLayoutVars>
          <dgm:bulletEnabled val="1"/>
        </dgm:presLayoutVars>
      </dgm:prSet>
      <dgm:spPr/>
      <dgm:t>
        <a:bodyPr/>
        <a:lstStyle/>
        <a:p>
          <a:endParaRPr lang="en-US"/>
        </a:p>
      </dgm:t>
    </dgm:pt>
    <dgm:pt modelId="{B6230107-1AD3-4AA1-9BA4-F8831069B81E}" type="pres">
      <dgm:prSet presAssocID="{DE5B5A50-E7CB-4224-AA2E-046AFA3F9CF2}" presName="circleA" presStyleLbl="node1" presStyleIdx="4" presStyleCnt="5" custLinFactNeighborX="-25585" custLinFactNeighborY="53047"/>
      <dgm:spPr/>
    </dgm:pt>
    <dgm:pt modelId="{8E0887D9-F755-4573-A128-3003EBAFBDA1}" type="pres">
      <dgm:prSet presAssocID="{DE5B5A50-E7CB-4224-AA2E-046AFA3F9CF2}" presName="spaceA" presStyleCnt="0"/>
      <dgm:spPr/>
    </dgm:pt>
  </dgm:ptLst>
  <dgm:cxnLst>
    <dgm:cxn modelId="{C57F8C92-7CA1-4496-B8C9-7AB1507F1B21}" srcId="{1E7C3970-668E-472E-B890-5D0E4C372009}" destId="{B8F61918-E909-4A53-AE54-43F87BAFFD43}" srcOrd="2" destOrd="0" parTransId="{45DD1187-DEB4-4644-9123-C63911145849}" sibTransId="{D23A94BF-C85F-4C28-ACA7-4D23B71A9147}"/>
    <dgm:cxn modelId="{14A503EF-DB9D-4A78-A8EF-608B9E1E24B3}" type="presOf" srcId="{3C746569-5749-4AAF-8165-9A0B8823C213}" destId="{9D9B26C9-3153-4A2E-8617-2CFB2A13AEC9}" srcOrd="0" destOrd="0" presId="urn:microsoft.com/office/officeart/2005/8/layout/hProcess11"/>
    <dgm:cxn modelId="{738D993E-B384-4164-8863-089F5A4E72AA}" srcId="{1E7C3970-668E-472E-B890-5D0E4C372009}" destId="{809B1210-D787-4B65-AD59-7312940F84A4}" srcOrd="0" destOrd="0" parTransId="{F34CC9D4-7D84-42C3-AC0F-D2DD07CA0655}" sibTransId="{26A525D1-F960-4131-9A2B-363CAFA3F2C9}"/>
    <dgm:cxn modelId="{A8CE9992-ADD6-463A-874B-852926A20BBB}" srcId="{1E7C3970-668E-472E-B890-5D0E4C372009}" destId="{3C746569-5749-4AAF-8165-9A0B8823C213}" srcOrd="3" destOrd="0" parTransId="{9F6007D3-04F4-45F3-9838-97BA2B2A06E7}" sibTransId="{4892B99B-3EC2-4851-9963-664FF2B57E64}"/>
    <dgm:cxn modelId="{9716EB5F-114B-4D40-8558-F5060DC1E76B}" srcId="{1E7C3970-668E-472E-B890-5D0E4C372009}" destId="{E8AE6350-0AC7-4B55-B583-421A8B387B3E}" srcOrd="1" destOrd="0" parTransId="{F771540D-6BBE-42A3-A27B-8BB71D48401B}" sibTransId="{F047B981-6CD0-4AFB-BA70-B5D29D862B57}"/>
    <dgm:cxn modelId="{A31B2987-BF60-44AC-B0A2-E0C768221620}" type="presOf" srcId="{1E7C3970-668E-472E-B890-5D0E4C372009}" destId="{46BFE6CF-5FA0-416C-9A61-043CD29410C1}" srcOrd="0" destOrd="0" presId="urn:microsoft.com/office/officeart/2005/8/layout/hProcess11"/>
    <dgm:cxn modelId="{F2483E9C-950F-49DD-A9F2-379BD71838F1}" srcId="{1E7C3970-668E-472E-B890-5D0E4C372009}" destId="{DE5B5A50-E7CB-4224-AA2E-046AFA3F9CF2}" srcOrd="4" destOrd="0" parTransId="{3454A348-AFB9-4A90-9A25-95ECF641EFA4}" sibTransId="{7B172F89-9FCB-44BD-A652-FA14C46E50B6}"/>
    <dgm:cxn modelId="{78037606-532F-405D-9FC1-2B8612F3CED5}" type="presOf" srcId="{E8AE6350-0AC7-4B55-B583-421A8B387B3E}" destId="{127B65CF-B577-44E2-A2CD-DECD9E82B710}" srcOrd="0" destOrd="0" presId="urn:microsoft.com/office/officeart/2005/8/layout/hProcess11"/>
    <dgm:cxn modelId="{523D0C21-6151-4389-9844-61482B48D7E7}" type="presOf" srcId="{DE5B5A50-E7CB-4224-AA2E-046AFA3F9CF2}" destId="{8D46D2B9-D91A-41E4-BEAC-3D4790D9D07F}" srcOrd="0" destOrd="0" presId="urn:microsoft.com/office/officeart/2005/8/layout/hProcess11"/>
    <dgm:cxn modelId="{93BD0DAE-018B-4F58-84D1-3897FC726027}" type="presOf" srcId="{809B1210-D787-4B65-AD59-7312940F84A4}" destId="{76B8D4CB-6E84-46ED-A86C-3C4EA4AC3677}" srcOrd="0" destOrd="0" presId="urn:microsoft.com/office/officeart/2005/8/layout/hProcess11"/>
    <dgm:cxn modelId="{3BE97675-7185-4116-90C4-78DC1B0CCAD9}" type="presOf" srcId="{B8F61918-E909-4A53-AE54-43F87BAFFD43}" destId="{617BD2E8-D66E-4F79-BF77-8B596EBA05B4}" srcOrd="0" destOrd="0" presId="urn:microsoft.com/office/officeart/2005/8/layout/hProcess11"/>
    <dgm:cxn modelId="{EE7D490C-8BAB-4809-B33D-8787C048DA4B}" type="presParOf" srcId="{46BFE6CF-5FA0-416C-9A61-043CD29410C1}" destId="{195E0C5F-543F-4AB3-914A-ACEC792FABFA}" srcOrd="0" destOrd="0" presId="urn:microsoft.com/office/officeart/2005/8/layout/hProcess11"/>
    <dgm:cxn modelId="{13A708C5-90D7-4E5C-9896-80B3E302485B}" type="presParOf" srcId="{46BFE6CF-5FA0-416C-9A61-043CD29410C1}" destId="{9ED35B43-1609-44DD-8B50-9F8B0CB5A5EE}" srcOrd="1" destOrd="0" presId="urn:microsoft.com/office/officeart/2005/8/layout/hProcess11"/>
    <dgm:cxn modelId="{912AAE62-5851-43B3-9FEE-4956A83F2F55}" type="presParOf" srcId="{9ED35B43-1609-44DD-8B50-9F8B0CB5A5EE}" destId="{6A9B93F1-BF00-4199-8203-68D807F7EC5D}" srcOrd="0" destOrd="0" presId="urn:microsoft.com/office/officeart/2005/8/layout/hProcess11"/>
    <dgm:cxn modelId="{462A48B7-7CAE-41D9-B4E4-474322D250F7}" type="presParOf" srcId="{6A9B93F1-BF00-4199-8203-68D807F7EC5D}" destId="{76B8D4CB-6E84-46ED-A86C-3C4EA4AC3677}" srcOrd="0" destOrd="0" presId="urn:microsoft.com/office/officeart/2005/8/layout/hProcess11"/>
    <dgm:cxn modelId="{5638017D-578A-4ED4-90D2-1F5B73EC12FC}" type="presParOf" srcId="{6A9B93F1-BF00-4199-8203-68D807F7EC5D}" destId="{42E75C30-4955-47DB-A60A-7E96250B9A73}" srcOrd="1" destOrd="0" presId="urn:microsoft.com/office/officeart/2005/8/layout/hProcess11"/>
    <dgm:cxn modelId="{02D8F6D5-A3F9-4A75-A729-81D1E3E4E2AB}" type="presParOf" srcId="{6A9B93F1-BF00-4199-8203-68D807F7EC5D}" destId="{150FF8FF-0842-4DD4-8B0E-80E6E9D9BFB0}" srcOrd="2" destOrd="0" presId="urn:microsoft.com/office/officeart/2005/8/layout/hProcess11"/>
    <dgm:cxn modelId="{177C1672-893C-4C65-80C8-8E23DDEE2906}" type="presParOf" srcId="{9ED35B43-1609-44DD-8B50-9F8B0CB5A5EE}" destId="{53778963-3306-43EB-A1F4-C6204B386DA4}" srcOrd="1" destOrd="0" presId="urn:microsoft.com/office/officeart/2005/8/layout/hProcess11"/>
    <dgm:cxn modelId="{CF057EB8-D38E-4A55-B944-CF2AF7333A54}" type="presParOf" srcId="{9ED35B43-1609-44DD-8B50-9F8B0CB5A5EE}" destId="{B3000827-66C6-4D89-9F25-B3BBD8945438}" srcOrd="2" destOrd="0" presId="urn:microsoft.com/office/officeart/2005/8/layout/hProcess11"/>
    <dgm:cxn modelId="{BAC05108-75E5-4293-830C-C3A1D3171BD0}" type="presParOf" srcId="{B3000827-66C6-4D89-9F25-B3BBD8945438}" destId="{127B65CF-B577-44E2-A2CD-DECD9E82B710}" srcOrd="0" destOrd="0" presId="urn:microsoft.com/office/officeart/2005/8/layout/hProcess11"/>
    <dgm:cxn modelId="{078595C9-3234-4397-B961-A046898E6658}" type="presParOf" srcId="{B3000827-66C6-4D89-9F25-B3BBD8945438}" destId="{A39D7940-8676-4688-896E-29EFAC859E73}" srcOrd="1" destOrd="0" presId="urn:microsoft.com/office/officeart/2005/8/layout/hProcess11"/>
    <dgm:cxn modelId="{8C671A7E-C2D7-49E0-B4AD-947AA18BA4EB}" type="presParOf" srcId="{B3000827-66C6-4D89-9F25-B3BBD8945438}" destId="{90411A70-A6BD-410D-8BAF-0585788E7050}" srcOrd="2" destOrd="0" presId="urn:microsoft.com/office/officeart/2005/8/layout/hProcess11"/>
    <dgm:cxn modelId="{37FCF6BC-9A4A-4E77-A186-B1728A6AB4B6}" type="presParOf" srcId="{9ED35B43-1609-44DD-8B50-9F8B0CB5A5EE}" destId="{58E6596B-1B3C-4B9B-BC53-2034578B4D43}" srcOrd="3" destOrd="0" presId="urn:microsoft.com/office/officeart/2005/8/layout/hProcess11"/>
    <dgm:cxn modelId="{FE0F666A-2BA5-4C26-B5A5-F6DE1D2DDBB0}" type="presParOf" srcId="{9ED35B43-1609-44DD-8B50-9F8B0CB5A5EE}" destId="{F1D031C5-5F2B-42C5-9A2D-B12D5F404B4A}" srcOrd="4" destOrd="0" presId="urn:microsoft.com/office/officeart/2005/8/layout/hProcess11"/>
    <dgm:cxn modelId="{792F39B0-787C-4F03-B4BE-3CCF0F7AA09D}" type="presParOf" srcId="{F1D031C5-5F2B-42C5-9A2D-B12D5F404B4A}" destId="{617BD2E8-D66E-4F79-BF77-8B596EBA05B4}" srcOrd="0" destOrd="0" presId="urn:microsoft.com/office/officeart/2005/8/layout/hProcess11"/>
    <dgm:cxn modelId="{2972AFA0-EC4F-4A7A-962C-5A0CFDF7B374}" type="presParOf" srcId="{F1D031C5-5F2B-42C5-9A2D-B12D5F404B4A}" destId="{C131502D-A5AC-4707-BCDB-77EE0366479A}" srcOrd="1" destOrd="0" presId="urn:microsoft.com/office/officeart/2005/8/layout/hProcess11"/>
    <dgm:cxn modelId="{3B1BBE0C-6682-4533-98CD-9784D43DB558}" type="presParOf" srcId="{F1D031C5-5F2B-42C5-9A2D-B12D5F404B4A}" destId="{EA6C3D06-4D26-46FD-B6FF-F392D9641992}" srcOrd="2" destOrd="0" presId="urn:microsoft.com/office/officeart/2005/8/layout/hProcess11"/>
    <dgm:cxn modelId="{1DA00FF8-5999-4E98-A35B-6EC25818010C}" type="presParOf" srcId="{9ED35B43-1609-44DD-8B50-9F8B0CB5A5EE}" destId="{0A62DF30-4979-4AC6-9012-36DDFEEF8F95}" srcOrd="5" destOrd="0" presId="urn:microsoft.com/office/officeart/2005/8/layout/hProcess11"/>
    <dgm:cxn modelId="{86F256B2-7698-4D1C-BF7B-2D38FCB1FC5C}" type="presParOf" srcId="{9ED35B43-1609-44DD-8B50-9F8B0CB5A5EE}" destId="{40F70877-D5C2-477D-ADEE-A15ACE4EF9DB}" srcOrd="6" destOrd="0" presId="urn:microsoft.com/office/officeart/2005/8/layout/hProcess11"/>
    <dgm:cxn modelId="{1114BE6F-D179-4523-B4E3-73CFBB93FD97}" type="presParOf" srcId="{40F70877-D5C2-477D-ADEE-A15ACE4EF9DB}" destId="{9D9B26C9-3153-4A2E-8617-2CFB2A13AEC9}" srcOrd="0" destOrd="0" presId="urn:microsoft.com/office/officeart/2005/8/layout/hProcess11"/>
    <dgm:cxn modelId="{14FE8886-DEEF-4BA4-B2C0-5EE6ECCAD65F}" type="presParOf" srcId="{40F70877-D5C2-477D-ADEE-A15ACE4EF9DB}" destId="{C0AFA4D7-9ED4-4497-84C1-B1ED6763830B}" srcOrd="1" destOrd="0" presId="urn:microsoft.com/office/officeart/2005/8/layout/hProcess11"/>
    <dgm:cxn modelId="{C3B99653-23FE-4464-B7A0-6BC1E49BCD83}" type="presParOf" srcId="{40F70877-D5C2-477D-ADEE-A15ACE4EF9DB}" destId="{FC254A74-9C5A-4BE3-9625-7FE0B7F2BBA7}" srcOrd="2" destOrd="0" presId="urn:microsoft.com/office/officeart/2005/8/layout/hProcess11"/>
    <dgm:cxn modelId="{6C6668A2-351E-4954-A3B9-A971F362BDAC}" type="presParOf" srcId="{9ED35B43-1609-44DD-8B50-9F8B0CB5A5EE}" destId="{B8F340CE-7B5D-48F0-99DE-7F61033236DB}" srcOrd="7" destOrd="0" presId="urn:microsoft.com/office/officeart/2005/8/layout/hProcess11"/>
    <dgm:cxn modelId="{0D7CAC26-1BF4-4E82-8671-41F856FFDB84}" type="presParOf" srcId="{9ED35B43-1609-44DD-8B50-9F8B0CB5A5EE}" destId="{390AA6BD-3FEE-48B9-8A64-00B1E8EAE89C}" srcOrd="8" destOrd="0" presId="urn:microsoft.com/office/officeart/2005/8/layout/hProcess11"/>
    <dgm:cxn modelId="{1D8482B9-C734-4915-A825-D35357153061}" type="presParOf" srcId="{390AA6BD-3FEE-48B9-8A64-00B1E8EAE89C}" destId="{8D46D2B9-D91A-41E4-BEAC-3D4790D9D07F}" srcOrd="0" destOrd="0" presId="urn:microsoft.com/office/officeart/2005/8/layout/hProcess11"/>
    <dgm:cxn modelId="{F36DEAB5-4864-4D04-92F7-BB566DED3774}" type="presParOf" srcId="{390AA6BD-3FEE-48B9-8A64-00B1E8EAE89C}" destId="{B6230107-1AD3-4AA1-9BA4-F8831069B81E}" srcOrd="1" destOrd="0" presId="urn:microsoft.com/office/officeart/2005/8/layout/hProcess11"/>
    <dgm:cxn modelId="{1E32BEF9-FCB2-41F8-8D57-4B0FB4C64FBA}" type="presParOf" srcId="{390AA6BD-3FEE-48B9-8A64-00B1E8EAE89C}" destId="{8E0887D9-F755-4573-A128-3003EBAFBDA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E0C5F-543F-4AB3-914A-ACEC792FABFA}">
      <dsp:nvSpPr>
        <dsp:cNvPr id="0" name=""/>
        <dsp:cNvSpPr/>
      </dsp:nvSpPr>
      <dsp:spPr>
        <a:xfrm>
          <a:off x="0" y="1625600"/>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8D4CB-6E84-46ED-A86C-3C4EA4AC3677}">
      <dsp:nvSpPr>
        <dsp:cNvPr id="0" name=""/>
        <dsp:cNvSpPr/>
      </dsp:nvSpPr>
      <dsp:spPr>
        <a:xfrm rot="18971926">
          <a:off x="18509" y="763425"/>
          <a:ext cx="1950531" cy="108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0" kern="1200" dirty="0" smtClean="0">
              <a:latin typeface="Calibri" panose="020F0502020204030204" pitchFamily="34" charset="0"/>
            </a:rPr>
            <a:t>Initial MQA events scheduled for the first two weeks of operations</a:t>
          </a:r>
          <a:endParaRPr lang="en-US" sz="1400" kern="1200" dirty="0"/>
        </a:p>
      </dsp:txBody>
      <dsp:txXfrm>
        <a:off x="18509" y="763425"/>
        <a:ext cx="1950531" cy="1084253"/>
      </dsp:txXfrm>
    </dsp:sp>
    <dsp:sp modelId="{42E75C30-4955-47DB-A60A-7E96250B9A73}">
      <dsp:nvSpPr>
        <dsp:cNvPr id="0" name=""/>
        <dsp:cNvSpPr/>
      </dsp:nvSpPr>
      <dsp:spPr>
        <a:xfrm>
          <a:off x="514794"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B65CF-B577-44E2-A2CD-DECD9E82B710}">
      <dsp:nvSpPr>
        <dsp:cNvPr id="0" name=""/>
        <dsp:cNvSpPr/>
      </dsp:nvSpPr>
      <dsp:spPr>
        <a:xfrm rot="18931639">
          <a:off x="1808738" y="1160927"/>
          <a:ext cx="1196702" cy="1029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0" kern="1200" dirty="0" smtClean="0">
              <a:latin typeface="Calibri" panose="020F0502020204030204" pitchFamily="34" charset="0"/>
            </a:rPr>
            <a:t>Soft Launch with a few CRRs</a:t>
          </a:r>
          <a:endParaRPr lang="en-US" sz="1400" kern="1200" dirty="0"/>
        </a:p>
      </dsp:txBody>
      <dsp:txXfrm>
        <a:off x="1808738" y="1160927"/>
        <a:ext cx="1196702" cy="1029676"/>
      </dsp:txXfrm>
    </dsp:sp>
    <dsp:sp modelId="{A39D7940-8676-4688-896E-29EFAC859E73}">
      <dsp:nvSpPr>
        <dsp:cNvPr id="0" name=""/>
        <dsp:cNvSpPr/>
      </dsp:nvSpPr>
      <dsp:spPr>
        <a:xfrm>
          <a:off x="2091912"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BD2E8-D66E-4F79-BF77-8B596EBA05B4}">
      <dsp:nvSpPr>
        <dsp:cNvPr id="0" name=""/>
        <dsp:cNvSpPr/>
      </dsp:nvSpPr>
      <dsp:spPr>
        <a:xfrm rot="18784689">
          <a:off x="3035901" y="1090008"/>
          <a:ext cx="1076817" cy="938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0" kern="1200" dirty="0" smtClean="0">
              <a:latin typeface="Calibri" panose="020F0502020204030204" pitchFamily="34" charset="0"/>
            </a:rPr>
            <a:t>Full Production of MQA</a:t>
          </a:r>
          <a:endParaRPr lang="en-US" sz="1400" kern="1200" dirty="0"/>
        </a:p>
      </dsp:txBody>
      <dsp:txXfrm>
        <a:off x="3035901" y="1090008"/>
        <a:ext cx="1076817" cy="938209"/>
      </dsp:txXfrm>
    </dsp:sp>
    <dsp:sp modelId="{C131502D-A5AC-4707-BCDB-77EE0366479A}">
      <dsp:nvSpPr>
        <dsp:cNvPr id="0" name=""/>
        <dsp:cNvSpPr/>
      </dsp:nvSpPr>
      <dsp:spPr>
        <a:xfrm>
          <a:off x="3239147"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B26C9-3153-4A2E-8617-2CFB2A13AEC9}">
      <dsp:nvSpPr>
        <dsp:cNvPr id="0" name=""/>
        <dsp:cNvSpPr/>
      </dsp:nvSpPr>
      <dsp:spPr>
        <a:xfrm rot="18810015">
          <a:off x="4428961" y="879281"/>
          <a:ext cx="1586221" cy="1173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0" kern="1200" dirty="0" smtClean="0">
              <a:latin typeface="Calibri" panose="020F0502020204030204" pitchFamily="34" charset="0"/>
            </a:rPr>
            <a:t>Begin weekly cadence of identifying MQA locations based on actual response data</a:t>
          </a:r>
          <a:endParaRPr lang="en-US" sz="1400" kern="1200" dirty="0"/>
        </a:p>
      </dsp:txBody>
      <dsp:txXfrm>
        <a:off x="4428961" y="879281"/>
        <a:ext cx="1586221" cy="1173574"/>
      </dsp:txXfrm>
    </dsp:sp>
    <dsp:sp modelId="{C0AFA4D7-9ED4-4497-84C1-B1ED6763830B}">
      <dsp:nvSpPr>
        <dsp:cNvPr id="0" name=""/>
        <dsp:cNvSpPr/>
      </dsp:nvSpPr>
      <dsp:spPr>
        <a:xfrm>
          <a:off x="4461041"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6D2B9-D91A-41E4-BEAC-3D4790D9D07F}">
      <dsp:nvSpPr>
        <dsp:cNvPr id="0" name=""/>
        <dsp:cNvSpPr/>
      </dsp:nvSpPr>
      <dsp:spPr>
        <a:xfrm rot="19144136">
          <a:off x="5969783" y="1114831"/>
          <a:ext cx="1356656" cy="101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0" kern="1200" dirty="0" smtClean="0">
              <a:latin typeface="Calibri" panose="020F0502020204030204" pitchFamily="34" charset="0"/>
            </a:rPr>
            <a:t>Work concludes at the conclusion of NRFU</a:t>
          </a:r>
          <a:endParaRPr lang="en-US" sz="1400" kern="1200" dirty="0"/>
        </a:p>
      </dsp:txBody>
      <dsp:txXfrm>
        <a:off x="5969783" y="1114831"/>
        <a:ext cx="1356656" cy="1017690"/>
      </dsp:txXfrm>
    </dsp:sp>
    <dsp:sp modelId="{B6230107-1AD3-4AA1-9BA4-F8831069B81E}">
      <dsp:nvSpPr>
        <dsp:cNvPr id="0" name=""/>
        <dsp:cNvSpPr/>
      </dsp:nvSpPr>
      <dsp:spPr>
        <a:xfrm>
          <a:off x="6224336"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A5DD9DA-67BA-4FEE-95B7-2D0C1B72DD72}" type="datetimeFigureOut">
              <a:rPr lang="en-US" smtClean="0"/>
              <a:t>2/11/2020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C9A554E-7647-4AE6-966D-B007DAF06B86}" type="slidenum">
              <a:rPr lang="en-US" smtClean="0"/>
              <a:t>‹#›</a:t>
            </a:fld>
            <a:endParaRPr lang="en-US"/>
          </a:p>
        </p:txBody>
      </p:sp>
    </p:spTree>
    <p:extLst>
      <p:ext uri="{BB962C8B-B14F-4D97-AF65-F5344CB8AC3E}">
        <p14:creationId xmlns:p14="http://schemas.microsoft.com/office/powerpoint/2010/main" val="175985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985F-A066-42EE-86AD-694DF46B2329}" type="datetimeFigureOut">
              <a:rPr lang="en-US" smtClean="0"/>
              <a:t>2/11/2020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5AF52-C18E-4FEF-A68A-51556A132924}" type="slidenum">
              <a:rPr lang="en-US" smtClean="0"/>
              <a:t>‹#›</a:t>
            </a:fld>
            <a:endParaRPr lang="en-US" dirty="0"/>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1</a:t>
            </a:fld>
            <a:endParaRPr lang="en-US" dirty="0"/>
          </a:p>
        </p:txBody>
      </p:sp>
    </p:spTree>
    <p:extLst>
      <p:ext uri="{BB962C8B-B14F-4D97-AF65-F5344CB8AC3E}">
        <p14:creationId xmlns:p14="http://schemas.microsoft.com/office/powerpoint/2010/main" val="301141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2</a:t>
            </a:fld>
            <a:endParaRPr lang="en-US" dirty="0"/>
          </a:p>
        </p:txBody>
      </p:sp>
    </p:spTree>
    <p:extLst>
      <p:ext uri="{BB962C8B-B14F-4D97-AF65-F5344CB8AC3E}">
        <p14:creationId xmlns:p14="http://schemas.microsoft.com/office/powerpoint/2010/main" val="160699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4</a:t>
            </a:fld>
            <a:endParaRPr lang="en-US" dirty="0"/>
          </a:p>
        </p:txBody>
      </p:sp>
    </p:spTree>
    <p:extLst>
      <p:ext uri="{BB962C8B-B14F-4D97-AF65-F5344CB8AC3E}">
        <p14:creationId xmlns:p14="http://schemas.microsoft.com/office/powerpoint/2010/main" val="3286574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5</a:t>
            </a:fld>
            <a:endParaRPr lang="en-US" dirty="0"/>
          </a:p>
        </p:txBody>
      </p:sp>
    </p:spTree>
    <p:extLst>
      <p:ext uri="{BB962C8B-B14F-4D97-AF65-F5344CB8AC3E}">
        <p14:creationId xmlns:p14="http://schemas.microsoft.com/office/powerpoint/2010/main" val="146438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6</a:t>
            </a:fld>
            <a:endParaRPr lang="en-US" dirty="0"/>
          </a:p>
        </p:txBody>
      </p:sp>
    </p:spTree>
    <p:extLst>
      <p:ext uri="{BB962C8B-B14F-4D97-AF65-F5344CB8AC3E}">
        <p14:creationId xmlns:p14="http://schemas.microsoft.com/office/powerpoint/2010/main" val="101230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8</a:t>
            </a:fld>
            <a:endParaRPr lang="en-US" dirty="0"/>
          </a:p>
        </p:txBody>
      </p:sp>
    </p:spTree>
    <p:extLst>
      <p:ext uri="{BB962C8B-B14F-4D97-AF65-F5344CB8AC3E}">
        <p14:creationId xmlns:p14="http://schemas.microsoft.com/office/powerpoint/2010/main" val="388399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pPr marL="0" algn="l" defTabSz="914400" rtl="0" eaLnBrk="1" latinLnBrk="0" hangingPunct="1">
              <a:lnSpc>
                <a:spcPct val="150000"/>
              </a:lnSpc>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9</a:t>
            </a:fld>
            <a:endParaRPr lang="en-US" dirty="0"/>
          </a:p>
        </p:txBody>
      </p:sp>
    </p:spTree>
    <p:extLst>
      <p:ext uri="{BB962C8B-B14F-4D97-AF65-F5344CB8AC3E}">
        <p14:creationId xmlns:p14="http://schemas.microsoft.com/office/powerpoint/2010/main" val="45221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a:xfrm>
            <a:off x="350874" y="4473892"/>
            <a:ext cx="6305107" cy="3660458"/>
          </a:xfrm>
        </p:spPr>
        <p:txBody>
          <a:bodyPr>
            <a:normAutofit/>
          </a:bodyPr>
          <a:lstStyle/>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10</a:t>
            </a:fld>
            <a:endParaRPr lang="en-US" dirty="0"/>
          </a:p>
        </p:txBody>
      </p:sp>
    </p:spTree>
    <p:extLst>
      <p:ext uri="{BB962C8B-B14F-4D97-AF65-F5344CB8AC3E}">
        <p14:creationId xmlns:p14="http://schemas.microsoft.com/office/powerpoint/2010/main" val="3753901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mod="1">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mailto:Philadelphia.rcc.partnership@2020census.gov" TargetMode="External"/><Relationship Id="rId3" Type="http://schemas.openxmlformats.org/officeDocument/2006/relationships/hyperlink" Target="mailto:Atlanta.rcc.partnership@2020census.gov" TargetMode="External"/><Relationship Id="rId7" Type="http://schemas.openxmlformats.org/officeDocument/2006/relationships/hyperlink" Target="mailto:New.York.rcc.partnership@2020census.gov"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mailto:Los.Angeles.rcc.partnership@2020census.gov" TargetMode="External"/><Relationship Id="rId5" Type="http://schemas.openxmlformats.org/officeDocument/2006/relationships/hyperlink" Target="mailto:Dallas.rcc.partnership@2020census.gov" TargetMode="External"/><Relationship Id="rId4" Type="http://schemas.openxmlformats.org/officeDocument/2006/relationships/hyperlink" Target="mailto:Chicago.rcc.partnership@2020census.gov" TargetMode="External"/><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clrChange>
              <a:clrFrom>
                <a:srgbClr val="66682D"/>
              </a:clrFrom>
              <a:clrTo>
                <a:srgbClr val="66682D">
                  <a:alpha val="0"/>
                </a:srgbClr>
              </a:clrTo>
            </a:clrChange>
            <a:lum bright="70000" contrast="-70000"/>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0587" y="837271"/>
            <a:ext cx="8693601" cy="512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359960" y="1937204"/>
            <a:ext cx="9714854" cy="4020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r>
              <a:rPr lang="en-US" sz="3200" dirty="0"/>
              <a:t>2020 </a:t>
            </a:r>
            <a:r>
              <a:rPr lang="en-US" sz="3200" dirty="0" smtClean="0"/>
              <a:t>Census</a:t>
            </a:r>
            <a:endParaRPr lang="en-US" sz="3200" dirty="0"/>
          </a:p>
          <a:p>
            <a:r>
              <a:rPr lang="en-US" sz="3200" dirty="0" smtClean="0"/>
              <a:t>Mobile Questionnaire Assistance</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smtClean="0">
              <a:solidFill>
                <a:schemeClr val="tx1">
                  <a:lumMod val="75000"/>
                  <a:lumOff val="25000"/>
                </a:schemeClr>
              </a:solidFill>
            </a:endParaRPr>
          </a:p>
          <a:p>
            <a:endParaRPr lang="en-US" sz="2200" dirty="0" smtClean="0">
              <a:solidFill>
                <a:schemeClr val="tx1">
                  <a:lumMod val="75000"/>
                  <a:lumOff val="25000"/>
                </a:schemeClr>
              </a:solidFill>
            </a:endParaRPr>
          </a:p>
          <a:p>
            <a:endParaRPr lang="en-US" sz="2200" dirty="0">
              <a:solidFill>
                <a:schemeClr val="tx1">
                  <a:lumMod val="75000"/>
                  <a:lumOff val="25000"/>
                </a:schemeClr>
              </a:solidFill>
            </a:endParaRPr>
          </a:p>
          <a:p>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rgbClr val="F79646"/>
                </a:solidFill>
                <a:cs typeface="Arial" panose="020B0604020202020204" pitchFamily="34" charset="0"/>
              </a:rPr>
              <a:t/>
            </a:r>
            <a:br>
              <a:rPr lang="en-US" sz="2200" dirty="0" smtClean="0">
                <a:solidFill>
                  <a:srgbClr val="F79646"/>
                </a:solidFill>
                <a:cs typeface="Arial" panose="020B0604020202020204" pitchFamily="34" charset="0"/>
              </a:rPr>
            </a:b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a:solidFill>
                <a:schemeClr val="tx1">
                  <a:lumMod val="75000"/>
                  <a:lumOff val="25000"/>
                </a:schemeClr>
              </a:solidFill>
            </a:endParaRPr>
          </a:p>
        </p:txBody>
      </p:sp>
    </p:spTree>
    <p:extLst>
      <p:ext uri="{BB962C8B-B14F-4D97-AF65-F5344CB8AC3E}">
        <p14:creationId xmlns:p14="http://schemas.microsoft.com/office/powerpoint/2010/main" val="345512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10</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How to Connect with a Local Partnership Specialist</a:t>
            </a:r>
            <a:endParaRPr lang="en-US" sz="2800" dirty="0"/>
          </a:p>
        </p:txBody>
      </p:sp>
      <p:sp>
        <p:nvSpPr>
          <p:cNvPr id="7" name="TextBox 6"/>
          <p:cNvSpPr txBox="1"/>
          <p:nvPr/>
        </p:nvSpPr>
        <p:spPr>
          <a:xfrm>
            <a:off x="533400" y="1080920"/>
            <a:ext cx="6733674" cy="5078313"/>
          </a:xfrm>
          <a:prstGeom prst="rect">
            <a:avLst/>
          </a:prstGeom>
          <a:noFill/>
        </p:spPr>
        <p:txBody>
          <a:bodyPr wrap="square" rtlCol="0">
            <a:spAutoFit/>
          </a:bodyPr>
          <a:lstStyle/>
          <a:p>
            <a:r>
              <a:rPr lang="en-US" b="1" dirty="0" smtClean="0"/>
              <a:t>Atlanta</a:t>
            </a:r>
          </a:p>
          <a:p>
            <a:r>
              <a:rPr lang="en-US" dirty="0" smtClean="0"/>
              <a:t>Phone</a:t>
            </a:r>
            <a:r>
              <a:rPr lang="en-US" dirty="0"/>
              <a:t>: </a:t>
            </a:r>
            <a:r>
              <a:rPr lang="en-US" dirty="0" smtClean="0"/>
              <a:t>470-889-6530</a:t>
            </a:r>
            <a:endParaRPr lang="en-US" dirty="0"/>
          </a:p>
          <a:p>
            <a:r>
              <a:rPr lang="en-US" dirty="0"/>
              <a:t>E-mail: </a:t>
            </a:r>
            <a:r>
              <a:rPr lang="en-US" b="1" dirty="0" smtClean="0">
                <a:hlinkClick r:id="rId3"/>
              </a:rPr>
              <a:t>Atlanta.rcc.partnership@2020census.gov</a:t>
            </a:r>
            <a:endParaRPr lang="en-US" b="1" dirty="0">
              <a:hlinkClick r:id="rId3"/>
            </a:endParaRPr>
          </a:p>
          <a:p>
            <a:r>
              <a:rPr lang="en-US" b="1" dirty="0"/>
              <a:t>Chicago</a:t>
            </a:r>
          </a:p>
          <a:p>
            <a:r>
              <a:rPr lang="en-US" dirty="0"/>
              <a:t>Phone: 312-579-1605</a:t>
            </a:r>
          </a:p>
          <a:p>
            <a:r>
              <a:rPr lang="en-US" dirty="0"/>
              <a:t>E-mail: </a:t>
            </a:r>
            <a:r>
              <a:rPr lang="en-US" b="1" dirty="0">
                <a:hlinkClick r:id="rId4"/>
              </a:rPr>
              <a:t>Chicago.rcc.partnership@2020census.gov</a:t>
            </a:r>
          </a:p>
          <a:p>
            <a:r>
              <a:rPr lang="en-US" b="1" dirty="0"/>
              <a:t>Dallas</a:t>
            </a:r>
          </a:p>
          <a:p>
            <a:r>
              <a:rPr lang="en-US" dirty="0"/>
              <a:t>Phone: </a:t>
            </a:r>
            <a:r>
              <a:rPr lang="en-US" dirty="0" smtClean="0"/>
              <a:t>972-510-1530</a:t>
            </a:r>
            <a:endParaRPr lang="en-US" dirty="0"/>
          </a:p>
          <a:p>
            <a:r>
              <a:rPr lang="en-US" dirty="0"/>
              <a:t>E-mail: </a:t>
            </a:r>
            <a:r>
              <a:rPr lang="en-US" b="1" dirty="0">
                <a:hlinkClick r:id="rId5"/>
              </a:rPr>
              <a:t>Dallas.rcc.partnership@2020census.gov</a:t>
            </a:r>
          </a:p>
          <a:p>
            <a:r>
              <a:rPr lang="en-US" b="1" dirty="0"/>
              <a:t>Los Angeles</a:t>
            </a:r>
          </a:p>
          <a:p>
            <a:r>
              <a:rPr lang="en-US" dirty="0"/>
              <a:t>Phone</a:t>
            </a:r>
            <a:r>
              <a:rPr lang="en-US"/>
              <a:t>: </a:t>
            </a:r>
            <a:r>
              <a:rPr lang="en-US" smtClean="0"/>
              <a:t>213-314-6230</a:t>
            </a:r>
            <a:endParaRPr lang="en-US" dirty="0"/>
          </a:p>
          <a:p>
            <a:r>
              <a:rPr lang="en-US" dirty="0"/>
              <a:t>E-mail: </a:t>
            </a:r>
            <a:r>
              <a:rPr lang="en-US" b="1" dirty="0">
                <a:hlinkClick r:id="rId6"/>
              </a:rPr>
              <a:t>Los.Angeles.rcc.partnership@2020census.gov</a:t>
            </a:r>
          </a:p>
          <a:p>
            <a:r>
              <a:rPr lang="en-US" b="1" dirty="0"/>
              <a:t>New York</a:t>
            </a:r>
          </a:p>
          <a:p>
            <a:r>
              <a:rPr lang="en-US" dirty="0"/>
              <a:t>Phone: 212-882-2130</a:t>
            </a:r>
          </a:p>
          <a:p>
            <a:r>
              <a:rPr lang="en-US" dirty="0"/>
              <a:t>E-mail: </a:t>
            </a:r>
            <a:r>
              <a:rPr lang="en-US" b="1" dirty="0">
                <a:hlinkClick r:id="rId7"/>
              </a:rPr>
              <a:t>New.York.rcc.partnership@2020census.gov</a:t>
            </a:r>
          </a:p>
          <a:p>
            <a:r>
              <a:rPr lang="en-US" b="1" dirty="0"/>
              <a:t>Philadelphia</a:t>
            </a:r>
          </a:p>
          <a:p>
            <a:r>
              <a:rPr lang="en-US" dirty="0"/>
              <a:t>Phone: 267-780-2530</a:t>
            </a:r>
          </a:p>
          <a:p>
            <a:r>
              <a:rPr lang="en-US" dirty="0"/>
              <a:t>E-mail: </a:t>
            </a:r>
            <a:r>
              <a:rPr lang="en-US" b="1" dirty="0">
                <a:hlinkClick r:id="rId8"/>
              </a:rPr>
              <a:t>Philadelphia.rcc.partnership@2020census.gov</a:t>
            </a: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7963" y="1859854"/>
            <a:ext cx="4508487" cy="3005658"/>
          </a:xfrm>
          <a:prstGeom prst="rect">
            <a:avLst/>
          </a:prstGeom>
        </p:spPr>
      </p:pic>
    </p:spTree>
    <p:extLst>
      <p:ext uri="{BB962C8B-B14F-4D97-AF65-F5344CB8AC3E}">
        <p14:creationId xmlns:p14="http://schemas.microsoft.com/office/powerpoint/2010/main" val="3190831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80604"/>
            <a:ext cx="6607629" cy="5211437"/>
          </a:xfrm>
        </p:spPr>
        <p:txBody>
          <a:bodyPr>
            <a:noAutofit/>
          </a:bodyPr>
          <a:lstStyle/>
          <a:p>
            <a:pPr marL="342900" indent="-342900">
              <a:buFont typeface="Arial" panose="020B0604020202020204" pitchFamily="34" charset="0"/>
              <a:buChar char="•"/>
            </a:pPr>
            <a:r>
              <a:rPr lang="en-US" sz="2000" b="0" dirty="0" smtClean="0">
                <a:latin typeface="Calibri" panose="020F0502020204030204" pitchFamily="34" charset="0"/>
              </a:rPr>
              <a:t>Census Bureau responded to the Joint Explanatory Statement for the Census Bureau’s 2019 appropriation by proposing a “Mobile Response Initiative.”  The Mobile Response Initiative incorporates the use of technology to provide readily accessible ways for people to respond to the Census.</a:t>
            </a:r>
          </a:p>
          <a:p>
            <a:pPr marL="342900" indent="-34290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Mobile Questionnaire Assistance (MQA) is being developed for the Mobile Response Initiative.</a:t>
            </a:r>
          </a:p>
          <a:p>
            <a:pPr marL="342900" indent="-34290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MQA </a:t>
            </a:r>
            <a:r>
              <a:rPr lang="en-US" sz="2000" b="0" dirty="0">
                <a:latin typeface="Calibri" panose="020F0502020204030204" pitchFamily="34" charset="0"/>
                <a:cs typeface="Calibri" panose="020F0502020204030204" pitchFamily="34" charset="0"/>
              </a:rPr>
              <a:t>is a field initiative in which Census staff work closely with community organizations and local governments to go directly into neighborhoods, visit events, resident gatherings, and high traffic areas with Census-issued mobile </a:t>
            </a:r>
            <a:r>
              <a:rPr lang="en-US" sz="2000" b="0" dirty="0" smtClean="0">
                <a:latin typeface="Calibri" panose="020F0502020204030204" pitchFamily="34" charset="0"/>
                <a:cs typeface="Calibri" panose="020F0502020204030204" pitchFamily="34" charset="0"/>
              </a:rPr>
              <a:t>devices.</a:t>
            </a:r>
          </a:p>
          <a:p>
            <a:pPr marL="342900" indent="-34290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Augments self-response </a:t>
            </a:r>
            <a:r>
              <a:rPr lang="en-US" sz="2000" b="0" dirty="0">
                <a:latin typeface="Calibri" panose="020F0502020204030204" pitchFamily="34" charset="0"/>
                <a:cs typeface="Calibri" panose="020F0502020204030204" pitchFamily="34" charset="0"/>
              </a:rPr>
              <a:t>efforts by providing additional accessibility for people to </a:t>
            </a:r>
            <a:r>
              <a:rPr lang="en-US" sz="2000" b="0" dirty="0" smtClean="0">
                <a:latin typeface="Calibri" panose="020F0502020204030204" pitchFamily="34" charset="0"/>
                <a:cs typeface="Calibri" panose="020F0502020204030204" pitchFamily="34" charset="0"/>
              </a:rPr>
              <a:t>easily </a:t>
            </a:r>
            <a:r>
              <a:rPr lang="en-US" sz="2000" b="0" dirty="0">
                <a:latin typeface="Calibri" panose="020F0502020204030204" pitchFamily="34" charset="0"/>
                <a:cs typeface="Calibri" panose="020F0502020204030204" pitchFamily="34" charset="0"/>
              </a:rPr>
              <a:t>respond to the 2020 Census.  </a:t>
            </a:r>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2</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Mobile Response Initiative and MQA</a:t>
            </a:r>
            <a:endParaRPr lang="en-US" sz="2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63562" y="1191093"/>
            <a:ext cx="4781293" cy="3189521"/>
          </a:xfrm>
          <a:prstGeom prst="rect">
            <a:avLst/>
          </a:prstGeom>
        </p:spPr>
      </p:pic>
    </p:spTree>
    <p:extLst>
      <p:ext uri="{BB962C8B-B14F-4D97-AF65-F5344CB8AC3E}">
        <p14:creationId xmlns:p14="http://schemas.microsoft.com/office/powerpoint/2010/main" val="213161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87" y="296287"/>
            <a:ext cx="10707189" cy="758790"/>
          </a:xfrm>
        </p:spPr>
        <p:txBody>
          <a:bodyPr/>
          <a:lstStyle/>
          <a:p>
            <a:r>
              <a:rPr lang="en-US" sz="2800" b="0" dirty="0" smtClean="0">
                <a:solidFill>
                  <a:schemeClr val="tx1"/>
                </a:solidFill>
              </a:rPr>
              <a:t>MQA Leveraging 2020 Innovations</a:t>
            </a:r>
            <a:endParaRPr lang="en-US" sz="2800" b="0" dirty="0">
              <a:solidFill>
                <a:schemeClr val="tx1"/>
              </a:solidFill>
            </a:endParaRPr>
          </a:p>
        </p:txBody>
      </p:sp>
      <p:sp>
        <p:nvSpPr>
          <p:cNvPr id="3" name="Content Placeholder 2"/>
          <p:cNvSpPr>
            <a:spLocks noGrp="1"/>
          </p:cNvSpPr>
          <p:nvPr>
            <p:ph idx="1"/>
          </p:nvPr>
        </p:nvSpPr>
        <p:spPr>
          <a:xfrm>
            <a:off x="516787" y="1359407"/>
            <a:ext cx="10860050" cy="4679886"/>
          </a:xfrm>
        </p:spPr>
        <p:txBody>
          <a:bodyPr>
            <a:normAutofit/>
          </a:bodyPr>
          <a:lstStyle/>
          <a:p>
            <a:pPr lvl="2" indent="0">
              <a:buNone/>
            </a:pPr>
            <a:r>
              <a:rPr lang="en-US" sz="2000" dirty="0"/>
              <a:t>The MQA Initiative allows us take advantage of new technologies in the 2020 census.</a:t>
            </a:r>
          </a:p>
          <a:p>
            <a:pPr marL="685800" lvl="2" indent="-342900">
              <a:lnSpc>
                <a:spcPct val="110000"/>
              </a:lnSpc>
              <a:spcBef>
                <a:spcPts val="0"/>
              </a:spcBef>
            </a:pPr>
            <a:r>
              <a:rPr lang="en-US" sz="2000" dirty="0"/>
              <a:t>In 2010, QACs and Be Counted locations </a:t>
            </a:r>
            <a:r>
              <a:rPr lang="en-US" sz="2000" dirty="0" smtClean="0"/>
              <a:t>could </a:t>
            </a:r>
            <a:r>
              <a:rPr lang="en-US" sz="2000" dirty="0"/>
              <a:t>not accept completed paper questionnaires.  MQA is a model that secures a response on the spot.  </a:t>
            </a:r>
          </a:p>
          <a:p>
            <a:pPr marL="685800" lvl="2" indent="-342900">
              <a:lnSpc>
                <a:spcPct val="110000"/>
              </a:lnSpc>
              <a:spcBef>
                <a:spcPts val="0"/>
              </a:spcBef>
            </a:pPr>
            <a:r>
              <a:rPr lang="en-US" sz="2000" dirty="0"/>
              <a:t>MQA takes advantage of possibilities inherent in the 2020 innovations, e.g., the ability to remove self-response households even after NRFU starts.</a:t>
            </a:r>
          </a:p>
          <a:p>
            <a:pPr marL="685800" lvl="2" indent="-342900">
              <a:lnSpc>
                <a:spcPct val="110000"/>
              </a:lnSpc>
              <a:spcBef>
                <a:spcPts val="0"/>
              </a:spcBef>
            </a:pPr>
            <a:r>
              <a:rPr lang="en-US" sz="2000" dirty="0"/>
              <a:t>MQA allows the Census Bureau to be nimble, to adapt to changing conditions as we monitor response.  It compliments our existing plans for campaign optimization (adjusting digital resources in response to changing conditions).</a:t>
            </a:r>
          </a:p>
          <a:p>
            <a:pPr lvl="2" indent="0">
              <a:buNone/>
            </a:pPr>
            <a:endParaRPr lang="en-US" sz="2000" dirty="0"/>
          </a:p>
          <a:p>
            <a:pPr lvl="2" indent="0">
              <a:buNone/>
            </a:pPr>
            <a:endParaRPr lang="en-US" sz="1400" dirty="0"/>
          </a:p>
          <a:p>
            <a:endParaRPr lang="en-US" dirty="0"/>
          </a:p>
        </p:txBody>
      </p:sp>
      <p:sp>
        <p:nvSpPr>
          <p:cNvPr id="4" name="Slide Number Placeholder 3"/>
          <p:cNvSpPr>
            <a:spLocks noGrp="1"/>
          </p:cNvSpPr>
          <p:nvPr>
            <p:ph type="sldNum" sz="quarter" idx="11"/>
          </p:nvPr>
        </p:nvSpPr>
        <p:spPr/>
        <p:txBody>
          <a:bodyPr/>
          <a:lstStyle/>
          <a:p>
            <a:fld id="{2BEE099A-8562-47CA-944D-F82EDDAC5192}" type="slidenum">
              <a:rPr lang="en-US" smtClean="0"/>
              <a:pPr/>
              <a:t>3</a:t>
            </a:fld>
            <a:endParaRPr lang="en-US" dirty="0"/>
          </a:p>
        </p:txBody>
      </p:sp>
    </p:spTree>
    <p:extLst>
      <p:ext uri="{BB962C8B-B14F-4D97-AF65-F5344CB8AC3E}">
        <p14:creationId xmlns:p14="http://schemas.microsoft.com/office/powerpoint/2010/main" val="310815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1015011"/>
            <a:ext cx="5013158" cy="5080989"/>
          </a:xfrm>
        </p:spPr>
        <p:txBody>
          <a:bodyPr>
            <a:noAutofit/>
          </a:bodyPr>
          <a:lstStyle/>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The Census Bureau is working with partners, across the U.S., to identify key locations with prominent visibility in areas with low self-response rates. Possible locations include grocery stores and markets, houses of worship before and after services, community festivals, public transit hubs, libraries, community centers, and other locations where people naturally congregate. </a:t>
            </a:r>
            <a:endParaRPr lang="en-US" b="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In late March, initial MQA locations will be based on 2020 projected self-response rates.  The areas with the lowest projected response rates have been identified for MQA. </a:t>
            </a:r>
            <a:r>
              <a:rPr lang="en-US" b="0" dirty="0" smtClean="0">
                <a:latin typeface="Calibri" panose="020F0502020204030204" pitchFamily="34" charset="0"/>
                <a:cs typeface="Calibri" panose="020F0502020204030204" pitchFamily="34" charset="0"/>
              </a:rPr>
              <a:t>Beginning </a:t>
            </a:r>
            <a:r>
              <a:rPr lang="en-US" b="0" dirty="0">
                <a:latin typeface="Calibri" panose="020F0502020204030204" pitchFamily="34" charset="0"/>
                <a:cs typeface="Calibri" panose="020F0502020204030204" pitchFamily="34" charset="0"/>
              </a:rPr>
              <a:t>in Mid-April, the Census Bureau will start identifying on a weekly basis MQA locations based on actual response </a:t>
            </a:r>
            <a:r>
              <a:rPr lang="en-US" b="0" dirty="0" smtClean="0">
                <a:latin typeface="Calibri" panose="020F0502020204030204" pitchFamily="34" charset="0"/>
                <a:cs typeface="Calibri" panose="020F0502020204030204" pitchFamily="34" charset="0"/>
              </a:rPr>
              <a:t>rates.</a:t>
            </a:r>
          </a:p>
          <a:p>
            <a:pPr marL="285750" indent="-285750">
              <a:buFont typeface="Arial" panose="020B0604020202020204" pitchFamily="34" charset="0"/>
              <a:buChar char="•"/>
            </a:pPr>
            <a:r>
              <a:rPr lang="en-US" b="0" dirty="0" smtClean="0">
                <a:latin typeface="Calibri" panose="020F0502020204030204" pitchFamily="34" charset="0"/>
              </a:rPr>
              <a:t>This </a:t>
            </a:r>
            <a:r>
              <a:rPr lang="en-US" b="0" dirty="0">
                <a:latin typeface="Calibri" panose="020F0502020204030204" pitchFamily="34" charset="0"/>
              </a:rPr>
              <a:t>ability to target resources towards areas experiencing lower response rates dynamically is one of the benefits of MQA.</a:t>
            </a:r>
          </a:p>
          <a:p>
            <a:pPr marL="285750" indent="-285750">
              <a:buFont typeface="Arial" panose="020B0604020202020204" pitchFamily="34" charset="0"/>
              <a:buChar char="•"/>
            </a:pPr>
            <a:endParaRPr lang="en-US" b="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b="0" dirty="0">
              <a:latin typeface="Calibri" panose="020F0502020204030204" pitchFamily="34" charset="0"/>
            </a:endParaRPr>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4</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Dynamic Deployment of Census Staff</a:t>
            </a:r>
            <a:endParaRPr lang="en-US" sz="2800"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46557" y="1108274"/>
            <a:ext cx="5843338" cy="4379599"/>
          </a:xfrm>
          <a:prstGeom prst="rect">
            <a:avLst/>
          </a:prstGeom>
        </p:spPr>
      </p:pic>
    </p:spTree>
    <p:extLst>
      <p:ext uri="{BB962C8B-B14F-4D97-AF65-F5344CB8AC3E}">
        <p14:creationId xmlns:p14="http://schemas.microsoft.com/office/powerpoint/2010/main" val="398034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228694"/>
            <a:ext cx="11277600" cy="3129404"/>
          </a:xfrm>
        </p:spPr>
        <p:txBody>
          <a:bodyPr>
            <a:noAutofit/>
          </a:bodyPr>
          <a:lstStyle/>
          <a:p>
            <a:pPr marL="342900" indent="-342900">
              <a:buFont typeface="Arial" panose="020B0604020202020204" pitchFamily="34" charset="0"/>
              <a:buChar char="•"/>
            </a:pPr>
            <a:r>
              <a:rPr lang="en-US" sz="2000" b="0" dirty="0">
                <a:latin typeface="Calibri" panose="020F0502020204030204" pitchFamily="34" charset="0"/>
              </a:rPr>
              <a:t>Partnership Specialists will work with Complete Count Committees, state and local officials, and local partners to identify initial locations </a:t>
            </a:r>
            <a:r>
              <a:rPr lang="en-US" sz="2000" b="0" dirty="0" smtClean="0">
                <a:latin typeface="Calibri" panose="020F0502020204030204" pitchFamily="34" charset="0"/>
              </a:rPr>
              <a:t>and events in historical low responding areas.</a:t>
            </a:r>
            <a:endParaRPr lang="en-US" sz="2000" b="0" dirty="0">
              <a:latin typeface="Calibri" panose="020F0502020204030204" pitchFamily="34" charset="0"/>
            </a:endParaRPr>
          </a:p>
          <a:p>
            <a:pPr marL="342900" indent="-342900">
              <a:buFont typeface="Arial" panose="020B0604020202020204" pitchFamily="34" charset="0"/>
              <a:buChar char="•"/>
            </a:pPr>
            <a:r>
              <a:rPr lang="en-US" sz="2000" b="0" dirty="0">
                <a:latin typeface="Calibri" panose="020F0502020204030204" pitchFamily="34" charset="0"/>
              </a:rPr>
              <a:t>Local partners can help us identify high-priority areas </a:t>
            </a:r>
            <a:r>
              <a:rPr lang="en-US" sz="2000" b="0" dirty="0" smtClean="0">
                <a:latin typeface="Calibri" panose="020F0502020204030204" pitchFamily="34" charset="0"/>
              </a:rPr>
              <a:t>in low responding areas to </a:t>
            </a:r>
            <a:r>
              <a:rPr lang="en-US" sz="2000" b="0" dirty="0">
                <a:latin typeface="Calibri" panose="020F0502020204030204" pitchFamily="34" charset="0"/>
              </a:rPr>
              <a:t>engage with the community.</a:t>
            </a:r>
          </a:p>
          <a:p>
            <a:pPr marL="342900" indent="-342900">
              <a:buFont typeface="Arial" panose="020B0604020202020204" pitchFamily="34" charset="0"/>
              <a:buChar char="•"/>
            </a:pPr>
            <a:r>
              <a:rPr lang="en-US" sz="2000" b="0" dirty="0">
                <a:latin typeface="Calibri" panose="020F0502020204030204" pitchFamily="34" charset="0"/>
              </a:rPr>
              <a:t>They can also welcome Census staff working MQA at local and community events.  </a:t>
            </a:r>
          </a:p>
          <a:p>
            <a:pPr marL="342900" indent="-34290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Some </a:t>
            </a:r>
            <a:r>
              <a:rPr lang="en-US" sz="2000" b="0" dirty="0">
                <a:latin typeface="Calibri" panose="020F0502020204030204" pitchFamily="34" charset="0"/>
                <a:cs typeface="Calibri" panose="020F0502020204030204" pitchFamily="34" charset="0"/>
              </a:rPr>
              <a:t>local and national partners may choose to set up Partner Questionnaire Assistance Centers, locations where respondents can access computer terminals to respond to the 2020 Census, view or pick up promotional materials, or get their questions answered by staff from the local partners. (</a:t>
            </a:r>
            <a:r>
              <a:rPr lang="en-US" sz="2000" b="0" dirty="0" smtClean="0">
                <a:latin typeface="Calibri" panose="020F0502020204030204" pitchFamily="34" charset="0"/>
              </a:rPr>
              <a:t>The Census Bureau has established a Do’s and Don’ts Guide for establishing Partner QACs.)</a:t>
            </a:r>
          </a:p>
          <a:p>
            <a:endParaRPr lang="en-US" sz="2000" b="0" dirty="0">
              <a:latin typeface="Calibri" panose="020F0502020204030204" pitchFamily="34" charset="0"/>
            </a:endParaRPr>
          </a:p>
          <a:p>
            <a:endParaRPr lang="en-US" sz="2000" b="0" dirty="0" smtClean="0">
              <a:latin typeface="Calibri" panose="020F0502020204030204" pitchFamily="34" charset="0"/>
            </a:endParaRPr>
          </a:p>
          <a:p>
            <a:endParaRPr lang="en-US" sz="2000" b="0" dirty="0">
              <a:latin typeface="Calibri" panose="020F0502020204030204" pitchFamily="34" charset="0"/>
            </a:endParaRPr>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5</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A Role for Partners</a:t>
            </a:r>
            <a:endParaRPr lang="en-US" sz="2800" dirty="0"/>
          </a:p>
        </p:txBody>
      </p:sp>
      <p:sp>
        <p:nvSpPr>
          <p:cNvPr id="2" name="TextBox 1"/>
          <p:cNvSpPr txBox="1"/>
          <p:nvPr/>
        </p:nvSpPr>
        <p:spPr>
          <a:xfrm>
            <a:off x="1161220" y="4358098"/>
            <a:ext cx="9740702" cy="2000548"/>
          </a:xfrm>
          <a:prstGeom prst="rect">
            <a:avLst/>
          </a:prstGeom>
          <a:noFill/>
        </p:spPr>
        <p:txBody>
          <a:bodyPr wrap="square" rtlCol="0">
            <a:spAutoFit/>
          </a:bodyPr>
          <a:lstStyle/>
          <a:p>
            <a:pPr algn="ctr"/>
            <a:r>
              <a:rPr lang="en-US" sz="2800" b="1" dirty="0" smtClean="0">
                <a:solidFill>
                  <a:srgbClr val="C00000"/>
                </a:solidFill>
              </a:rPr>
              <a:t>Remember – </a:t>
            </a:r>
          </a:p>
          <a:p>
            <a:pPr algn="ctr"/>
            <a:r>
              <a:rPr lang="en-US" sz="2400" dirty="0" smtClean="0">
                <a:solidFill>
                  <a:srgbClr val="C00000"/>
                </a:solidFill>
              </a:rPr>
              <a:t>Partners are free to set up their own QACs staffed by partner personnel.  </a:t>
            </a:r>
          </a:p>
          <a:p>
            <a:pPr algn="ctr"/>
            <a:r>
              <a:rPr lang="en-US" sz="2400" dirty="0" smtClean="0">
                <a:solidFill>
                  <a:srgbClr val="C00000"/>
                </a:solidFill>
              </a:rPr>
              <a:t>Just be clear that the Partner QAC </a:t>
            </a:r>
          </a:p>
          <a:p>
            <a:pPr algn="ctr"/>
            <a:r>
              <a:rPr lang="en-US" sz="2400" dirty="0" smtClean="0">
                <a:solidFill>
                  <a:srgbClr val="C00000"/>
                </a:solidFill>
              </a:rPr>
              <a:t>is not staffed with Census Bureau personnel.</a:t>
            </a:r>
            <a:endParaRPr lang="en-US" sz="2400" dirty="0">
              <a:solidFill>
                <a:srgbClr val="C00000"/>
              </a:solidFill>
            </a:endParaRPr>
          </a:p>
        </p:txBody>
      </p:sp>
    </p:spTree>
    <p:extLst>
      <p:ext uri="{BB962C8B-B14F-4D97-AF65-F5344CB8AC3E}">
        <p14:creationId xmlns:p14="http://schemas.microsoft.com/office/powerpoint/2010/main" val="347889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22947"/>
            <a:ext cx="10900954" cy="3064369"/>
          </a:xfrm>
        </p:spPr>
        <p:txBody>
          <a:bodyPr>
            <a:noAutofit/>
          </a:bodyPr>
          <a:lstStyle/>
          <a:p>
            <a:pPr lvl="0"/>
            <a:r>
              <a:rPr lang="en-US" sz="2000" b="0" dirty="0">
                <a:latin typeface="Calibri" panose="020F0502020204030204" pitchFamily="34" charset="0"/>
                <a:cs typeface="Calibri" panose="020F0502020204030204" pitchFamily="34" charset="0"/>
              </a:rPr>
              <a:t>More than 4,000 </a:t>
            </a:r>
            <a:r>
              <a:rPr lang="en-US" sz="2000" b="0" dirty="0" smtClean="0">
                <a:latin typeface="Calibri" panose="020F0502020204030204" pitchFamily="34" charset="0"/>
                <a:cs typeface="Calibri" panose="020F0502020204030204" pitchFamily="34" charset="0"/>
              </a:rPr>
              <a:t>Recruiting Assistants will convert into Census </a:t>
            </a:r>
            <a:r>
              <a:rPr lang="en-US" sz="2000" b="0" dirty="0">
                <a:latin typeface="Calibri" panose="020F0502020204030204" pitchFamily="34" charset="0"/>
                <a:cs typeface="Calibri" panose="020F0502020204030204" pitchFamily="34" charset="0"/>
              </a:rPr>
              <a:t>Response Representatives (CRRs</a:t>
            </a:r>
            <a:r>
              <a:rPr lang="en-US" sz="2000" b="0" dirty="0" smtClean="0">
                <a:latin typeface="Calibri" panose="020F0502020204030204" pitchFamily="34" charset="0"/>
                <a:cs typeface="Calibri" panose="020F0502020204030204" pitchFamily="34" charset="0"/>
              </a:rPr>
              <a:t>).  CRRs </a:t>
            </a:r>
            <a:r>
              <a:rPr lang="en-US" sz="2000" b="0" dirty="0">
                <a:latin typeface="Calibri" panose="020F0502020204030204" pitchFamily="34" charset="0"/>
                <a:cs typeface="Calibri" panose="020F0502020204030204" pitchFamily="34" charset="0"/>
              </a:rPr>
              <a:t>will support the ACOs that have tracts identified as low response.  The CRRs will be responsible for attending MQA </a:t>
            </a:r>
            <a:r>
              <a:rPr lang="en-US" sz="2000" b="0" dirty="0" smtClean="0">
                <a:latin typeface="Calibri" panose="020F0502020204030204" pitchFamily="34" charset="0"/>
                <a:cs typeface="Calibri" panose="020F0502020204030204" pitchFamily="34" charset="0"/>
              </a:rPr>
              <a:t>events.  </a:t>
            </a:r>
            <a:r>
              <a:rPr lang="en-US" sz="2000" b="0" dirty="0" smtClean="0">
                <a:latin typeface="Calibri" panose="020F0502020204030204" pitchFamily="34" charset="0"/>
              </a:rPr>
              <a:t>Other staff will also be retained, and some new staff will be hired.</a:t>
            </a:r>
          </a:p>
          <a:p>
            <a:pPr marL="342900" indent="-342900">
              <a:buFont typeface="Arial" panose="020B0604020202020204" pitchFamily="34" charset="0"/>
              <a:buChar char="•"/>
            </a:pPr>
            <a:r>
              <a:rPr lang="en-US" sz="2000" b="0" dirty="0" smtClean="0">
                <a:latin typeface="Calibri" panose="020F0502020204030204" pitchFamily="34" charset="0"/>
              </a:rPr>
              <a:t>Training for staff on MQA will begin in February for some positions.  Census Response Representatives will be trained in March.</a:t>
            </a:r>
          </a:p>
          <a:p>
            <a:pPr marL="342900" indent="-342900">
              <a:buFont typeface="Arial" panose="020B0604020202020204" pitchFamily="34" charset="0"/>
              <a:buChar char="•"/>
            </a:pPr>
            <a:r>
              <a:rPr lang="en-US" sz="2000" b="0" dirty="0" smtClean="0">
                <a:latin typeface="Calibri" panose="020F0502020204030204" pitchFamily="34" charset="0"/>
              </a:rPr>
              <a:t>CRRs will be identifiable by CRR uniform consisting of a teal 2020 Census polo shirt and an ID badge that includes:  their name, their photograph, a Department of Commerce watermark, and an expiration date.  They will also have an official bag and Census Bureau issued tablet bearing the Census Bureau logo.  Locations will be identifiable with banners bearing the 2020 Census logo.</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a:latin typeface="Calibri" panose="020F0502020204030204" pitchFamily="34" charset="0"/>
            </a:endParaRPr>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6</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Staffing</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294" y="4187316"/>
            <a:ext cx="4739697" cy="2369849"/>
          </a:xfrm>
          <a:prstGeom prst="rect">
            <a:avLst/>
          </a:prstGeom>
        </p:spPr>
      </p:pic>
    </p:spTree>
    <p:extLst>
      <p:ext uri="{BB962C8B-B14F-4D97-AF65-F5344CB8AC3E}">
        <p14:creationId xmlns:p14="http://schemas.microsoft.com/office/powerpoint/2010/main" val="84940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6" y="398780"/>
            <a:ext cx="10707189" cy="776877"/>
          </a:xfrm>
        </p:spPr>
        <p:txBody>
          <a:bodyPr/>
          <a:lstStyle/>
          <a:p>
            <a:r>
              <a:rPr lang="en-US" sz="2800" b="0" dirty="0" smtClean="0">
                <a:solidFill>
                  <a:schemeClr val="tx1"/>
                </a:solidFill>
              </a:rPr>
              <a:t>Identification of Locations</a:t>
            </a:r>
            <a:endParaRPr lang="en-US" sz="2800" b="0" dirty="0">
              <a:solidFill>
                <a:schemeClr val="tx1"/>
              </a:solidFill>
            </a:endParaRPr>
          </a:p>
        </p:txBody>
      </p:sp>
      <p:sp>
        <p:nvSpPr>
          <p:cNvPr id="3" name="Content Placeholder 2"/>
          <p:cNvSpPr>
            <a:spLocks noGrp="1"/>
          </p:cNvSpPr>
          <p:nvPr>
            <p:ph idx="1"/>
          </p:nvPr>
        </p:nvSpPr>
        <p:spPr>
          <a:xfrm>
            <a:off x="449798" y="1550171"/>
            <a:ext cx="10707189" cy="3503813"/>
          </a:xfrm>
        </p:spPr>
        <p:txBody>
          <a:bodyPr>
            <a:normAutofit fontScale="92500"/>
          </a:bodyPr>
          <a:lstStyle/>
          <a:p>
            <a:pPr marL="285750" indent="-285750">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Initial locations during the first few weeks of MQA will be in tracts </a:t>
            </a:r>
            <a:r>
              <a:rPr lang="en-US" sz="2000" b="0" dirty="0">
                <a:latin typeface="Calibri" panose="020F0502020204030204" pitchFamily="34" charset="0"/>
                <a:cs typeface="Calibri" panose="020F0502020204030204" pitchFamily="34" charset="0"/>
              </a:rPr>
              <a:t>with the lowest projected response </a:t>
            </a:r>
            <a:r>
              <a:rPr lang="en-US" sz="2000" b="0" dirty="0" smtClean="0">
                <a:latin typeface="Calibri" panose="020F0502020204030204" pitchFamily="34" charset="0"/>
                <a:cs typeface="Calibri" panose="020F0502020204030204" pitchFamily="34" charset="0"/>
              </a:rPr>
              <a:t>rates.  </a:t>
            </a:r>
            <a:r>
              <a:rPr lang="en-US" sz="2000" b="0" dirty="0">
                <a:latin typeface="Calibri" panose="020F0502020204030204" pitchFamily="34" charset="0"/>
                <a:cs typeface="Calibri" panose="020F0502020204030204" pitchFamily="34" charset="0"/>
              </a:rPr>
              <a:t>Partnership Specialists will review events and activities planned in these tracts to identify those that are best suited for MQA.  Recruiting Managers will review the list of MQA events for their area census office (ACO) and will schedule Census Response Representatives (CRRs).  When feasible, CRRs will be scheduled to work in MQA locations where they can support a necessary language for that community</a:t>
            </a:r>
            <a:r>
              <a:rPr lang="en-US" sz="2000" b="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b="0" dirty="0">
                <a:latin typeface="Calibri" panose="020F0502020204030204" pitchFamily="34" charset="0"/>
                <a:cs typeface="Calibri" panose="020F0502020204030204" pitchFamily="34" charset="0"/>
              </a:rPr>
              <a:t>Beginning in Mid-April, the Census Bureau will start identifying on a weekly basis MQA locations based on actual response rates.  The </a:t>
            </a:r>
            <a:r>
              <a:rPr lang="en-US" sz="2000" b="0" dirty="0" smtClean="0">
                <a:latin typeface="Calibri" panose="020F0502020204030204" pitchFamily="34" charset="0"/>
                <a:cs typeface="Calibri" panose="020F0502020204030204" pitchFamily="34" charset="0"/>
              </a:rPr>
              <a:t>tracts </a:t>
            </a:r>
            <a:r>
              <a:rPr lang="en-US" sz="2000" b="0" dirty="0">
                <a:latin typeface="Calibri" panose="020F0502020204030204" pitchFamily="34" charset="0"/>
                <a:cs typeface="Calibri" panose="020F0502020204030204" pitchFamily="34" charset="0"/>
              </a:rPr>
              <a:t>with the lowest actual response rates will be identified.  Partnership Specialists will again review events and activities planned in these tracts to determine those best suited for MQA.  If no events are currently planned then Partnership Specialists will work with local partners to establish a new event. Recruiting Managers will then review the MQA events for their ACO and will schedule the CRRs.</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1"/>
          </p:nvPr>
        </p:nvSpPr>
        <p:spPr/>
        <p:txBody>
          <a:bodyPr/>
          <a:lstStyle/>
          <a:p>
            <a:fld id="{2BEE099A-8562-47CA-944D-F82EDDAC5192}" type="slidenum">
              <a:rPr lang="en-US" smtClean="0"/>
              <a:pPr/>
              <a:t>7</a:t>
            </a:fld>
            <a:endParaRPr lang="en-US" dirty="0"/>
          </a:p>
        </p:txBody>
      </p:sp>
    </p:spTree>
    <p:extLst>
      <p:ext uri="{BB962C8B-B14F-4D97-AF65-F5344CB8AC3E}">
        <p14:creationId xmlns:p14="http://schemas.microsoft.com/office/powerpoint/2010/main" val="197697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8</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MQA Event Logistics</a:t>
            </a:r>
            <a:endParaRPr lang="en-US" sz="2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8128" y="1434739"/>
            <a:ext cx="4249480" cy="2834757"/>
          </a:xfrm>
          <a:prstGeom prst="rect">
            <a:avLst/>
          </a:prstGeom>
        </p:spPr>
      </p:pic>
      <p:sp>
        <p:nvSpPr>
          <p:cNvPr id="6" name="TextBox 5"/>
          <p:cNvSpPr txBox="1"/>
          <p:nvPr/>
        </p:nvSpPr>
        <p:spPr>
          <a:xfrm>
            <a:off x="321469" y="1275927"/>
            <a:ext cx="6183834" cy="4370427"/>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rPr>
              <a:t>CRRs will </a:t>
            </a:r>
            <a:r>
              <a:rPr lang="en-US" sz="2000" dirty="0" smtClean="0">
                <a:latin typeface="Calibri" panose="020F0502020204030204" pitchFamily="34" charset="0"/>
              </a:rPr>
              <a:t>bring </a:t>
            </a:r>
            <a:r>
              <a:rPr lang="en-US" sz="2000" dirty="0">
                <a:latin typeface="Calibri" panose="020F0502020204030204" pitchFamily="34" charset="0"/>
              </a:rPr>
              <a:t>their tablets and will use them to allow respondents to fill out the census on the Internet (both ID and non-ID responses).  In addition, respondents will have the option to use their own devices to respond by typing in a URL that will be printed on materials the CRR will bring to the events.  The ability for respondents to use the CRR’s tablet or their own device to respond will be dependent on Wi-Fi or cellular connectivity at the location.</a:t>
            </a:r>
          </a:p>
          <a:p>
            <a:pPr marL="342900" indent="-342900">
              <a:buFont typeface="Arial" panose="020B0604020202020204" pitchFamily="34" charset="0"/>
              <a:buChar char="•"/>
            </a:pPr>
            <a:r>
              <a:rPr lang="en-US" sz="2000" dirty="0">
                <a:latin typeface="Calibri" panose="020F0502020204030204" pitchFamily="34" charset="0"/>
              </a:rPr>
              <a:t>The CRRs will have language assistance guides and access to language support via the 2020 Census web site</a:t>
            </a:r>
            <a:r>
              <a:rPr lang="en-US" sz="2000" dirty="0" smtClean="0">
                <a:latin typeface="Calibri" panose="020F0502020204030204" pitchFamily="34" charset="0"/>
              </a:rPr>
              <a:t>.  In addition, CRRs can direct respondents to the Census Questionnaire Assistance telephone line.</a:t>
            </a:r>
            <a:endParaRPr lang="en-US" sz="2000" dirty="0">
              <a:latin typeface="Calibri" panose="020F0502020204030204" pitchFamily="34" charset="0"/>
            </a:endParaRPr>
          </a:p>
          <a:p>
            <a:endParaRPr lang="en-US" dirty="0"/>
          </a:p>
        </p:txBody>
      </p:sp>
    </p:spTree>
    <p:extLst>
      <p:ext uri="{BB962C8B-B14F-4D97-AF65-F5344CB8AC3E}">
        <p14:creationId xmlns:p14="http://schemas.microsoft.com/office/powerpoint/2010/main" val="133943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22947"/>
            <a:ext cx="10856495" cy="2486527"/>
          </a:xfrm>
        </p:spPr>
        <p:txBody>
          <a:bodyPr>
            <a:noAutofit/>
          </a:bodyPr>
          <a:lstStyle/>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a:latin typeface="Calibri" panose="020F0502020204030204" pitchFamily="34" charset="0"/>
            </a:endParaRPr>
          </a:p>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smtClean="0">
              <a:latin typeface="Calibri" panose="020F0502020204030204" pitchFamily="34" charset="0"/>
            </a:endParaRPr>
          </a:p>
          <a:p>
            <a:pPr marL="342900" indent="-342900">
              <a:buFont typeface="Arial" panose="020B0604020202020204" pitchFamily="34" charset="0"/>
              <a:buChar char="•"/>
            </a:pPr>
            <a:endParaRPr lang="en-US" sz="2000" b="0" dirty="0">
              <a:latin typeface="Calibri" panose="020F0502020204030204" pitchFamily="34" charset="0"/>
            </a:endParaRPr>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9</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Timing</a:t>
            </a:r>
            <a:endParaRPr lang="en-US" sz="2800" dirty="0"/>
          </a:p>
        </p:txBody>
      </p:sp>
      <p:graphicFrame>
        <p:nvGraphicFramePr>
          <p:cNvPr id="2" name="Diagram 1"/>
          <p:cNvGraphicFramePr/>
          <p:nvPr>
            <p:extLst>
              <p:ext uri="{D42A27DB-BD31-4B8C-83A1-F6EECF244321}">
                <p14:modId xmlns:p14="http://schemas.microsoft.com/office/powerpoint/2010/main" val="804379892"/>
              </p:ext>
            </p:extLst>
          </p:nvPr>
        </p:nvGraphicFramePr>
        <p:xfrm>
          <a:off x="1711158" y="9001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53234" y="4133377"/>
            <a:ext cx="1451038" cy="253916"/>
          </a:xfrm>
          <a:prstGeom prst="rect">
            <a:avLst/>
          </a:prstGeom>
          <a:noFill/>
        </p:spPr>
        <p:txBody>
          <a:bodyPr wrap="none" rtlCol="0">
            <a:spAutoFit/>
          </a:bodyPr>
          <a:lstStyle/>
          <a:p>
            <a:r>
              <a:rPr lang="en-US" sz="1050" dirty="0" smtClean="0"/>
              <a:t>End Feb/Early March</a:t>
            </a:r>
            <a:endParaRPr lang="en-US" sz="1050" dirty="0"/>
          </a:p>
        </p:txBody>
      </p:sp>
      <p:sp>
        <p:nvSpPr>
          <p:cNvPr id="7" name="TextBox 6"/>
          <p:cNvSpPr txBox="1"/>
          <p:nvPr/>
        </p:nvSpPr>
        <p:spPr>
          <a:xfrm>
            <a:off x="3523736" y="4133377"/>
            <a:ext cx="978153" cy="253916"/>
          </a:xfrm>
          <a:prstGeom prst="rect">
            <a:avLst/>
          </a:prstGeom>
          <a:noFill/>
        </p:spPr>
        <p:txBody>
          <a:bodyPr wrap="none" rtlCol="0">
            <a:spAutoFit/>
          </a:bodyPr>
          <a:lstStyle/>
          <a:p>
            <a:r>
              <a:rPr lang="en-US" sz="1050" dirty="0" smtClean="0"/>
              <a:t>Week of 3/24</a:t>
            </a:r>
            <a:endParaRPr lang="en-US" sz="1050" dirty="0"/>
          </a:p>
        </p:txBody>
      </p:sp>
      <p:sp>
        <p:nvSpPr>
          <p:cNvPr id="8" name="TextBox 7"/>
          <p:cNvSpPr txBox="1"/>
          <p:nvPr/>
        </p:nvSpPr>
        <p:spPr>
          <a:xfrm>
            <a:off x="4746435" y="4095807"/>
            <a:ext cx="978153" cy="253916"/>
          </a:xfrm>
          <a:prstGeom prst="rect">
            <a:avLst/>
          </a:prstGeom>
          <a:noFill/>
        </p:spPr>
        <p:txBody>
          <a:bodyPr wrap="none" rtlCol="0">
            <a:spAutoFit/>
          </a:bodyPr>
          <a:lstStyle/>
          <a:p>
            <a:r>
              <a:rPr lang="en-US" sz="1050" dirty="0" smtClean="0"/>
              <a:t>Week of 3/30</a:t>
            </a:r>
            <a:endParaRPr lang="en-US" sz="1050" dirty="0"/>
          </a:p>
        </p:txBody>
      </p:sp>
      <p:sp>
        <p:nvSpPr>
          <p:cNvPr id="9" name="TextBox 8"/>
          <p:cNvSpPr txBox="1"/>
          <p:nvPr/>
        </p:nvSpPr>
        <p:spPr>
          <a:xfrm>
            <a:off x="6313467" y="4133377"/>
            <a:ext cx="718466" cy="253916"/>
          </a:xfrm>
          <a:prstGeom prst="rect">
            <a:avLst/>
          </a:prstGeom>
          <a:noFill/>
        </p:spPr>
        <p:txBody>
          <a:bodyPr wrap="none" rtlCol="0">
            <a:spAutoFit/>
          </a:bodyPr>
          <a:lstStyle/>
          <a:p>
            <a:r>
              <a:rPr lang="en-US" sz="1050" dirty="0" smtClean="0"/>
              <a:t>Mid-April</a:t>
            </a:r>
            <a:endParaRPr lang="en-US" sz="1050" dirty="0"/>
          </a:p>
        </p:txBody>
      </p:sp>
      <p:sp>
        <p:nvSpPr>
          <p:cNvPr id="10" name="TextBox 9"/>
          <p:cNvSpPr txBox="1"/>
          <p:nvPr/>
        </p:nvSpPr>
        <p:spPr>
          <a:xfrm>
            <a:off x="7934156" y="4133377"/>
            <a:ext cx="425116" cy="253916"/>
          </a:xfrm>
          <a:prstGeom prst="rect">
            <a:avLst/>
          </a:prstGeom>
          <a:noFill/>
        </p:spPr>
        <p:txBody>
          <a:bodyPr wrap="none" rtlCol="0">
            <a:spAutoFit/>
          </a:bodyPr>
          <a:lstStyle/>
          <a:p>
            <a:r>
              <a:rPr lang="en-US" sz="1050" dirty="0" smtClean="0"/>
              <a:t>July</a:t>
            </a:r>
            <a:endParaRPr lang="en-US" sz="1050" dirty="0"/>
          </a:p>
        </p:txBody>
      </p:sp>
    </p:spTree>
    <p:extLst>
      <p:ext uri="{BB962C8B-B14F-4D97-AF65-F5344CB8AC3E}">
        <p14:creationId xmlns:p14="http://schemas.microsoft.com/office/powerpoint/2010/main" val="442622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21FE4478BD8940BC4FDB1D2EF71526" ma:contentTypeVersion="3" ma:contentTypeDescription="Create a new document." ma:contentTypeScope="" ma:versionID="3bf46e138cf54b4e3c25d5e7177f33f0">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CNMPDOCID-1445103517-192</_dlc_DocId>
    <_dlc_DocIdUrl xmlns="8557a95a-962d-47e7-8af1-548f79049771">
      <Url>https://collab.ecm.census.gov/div/cnmp/RS/_layouts/DocIdRedir.aspx?ID=CNMPDOCID-1445103517-192</Url>
      <Description>CNMPDOCID-1445103517-192</Description>
    </_dlc_DocIdUrl>
    <ItemNotes xmlns="8557a95a-962d-47e7-8af1-548f79049771" xsi:nil="true"/>
  </documentManagement>
</p:properties>
</file>

<file path=customXml/itemProps1.xml><?xml version="1.0" encoding="utf-8"?>
<ds:datastoreItem xmlns:ds="http://schemas.openxmlformats.org/officeDocument/2006/customXml" ds:itemID="{BB9BC3E3-24F5-4B16-99A0-8DE1DE11FFE2}">
  <ds:schemaRefs>
    <ds:schemaRef ds:uri="http://schemas.microsoft.com/sharepoint/events"/>
  </ds:schemaRefs>
</ds:datastoreItem>
</file>

<file path=customXml/itemProps2.xml><?xml version="1.0" encoding="utf-8"?>
<ds:datastoreItem xmlns:ds="http://schemas.openxmlformats.org/officeDocument/2006/customXml" ds:itemID="{886A019A-42AF-4D90-8DFD-75C3BE03CC91}">
  <ds:schemaRefs>
    <ds:schemaRef ds:uri="http://schemas.microsoft.com/sharepoint/v3/contenttype/forms"/>
  </ds:schemaRefs>
</ds:datastoreItem>
</file>

<file path=customXml/itemProps3.xml><?xml version="1.0" encoding="utf-8"?>
<ds:datastoreItem xmlns:ds="http://schemas.openxmlformats.org/officeDocument/2006/customXml" ds:itemID="{AD17E946-2DBB-4A96-9BE4-815893AC9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2547F5-F924-465C-BD83-95129FD4E041}">
  <ds:schemaRefs>
    <ds:schemaRef ds:uri="http://schemas.microsoft.com/office/2006/documentManagement/types"/>
    <ds:schemaRef ds:uri="8557a95a-962d-47e7-8af1-548f79049771"/>
    <ds:schemaRef ds:uri="http://schemas.openxmlformats.org/package/2006/metadata/core-properties"/>
    <ds:schemaRef ds:uri="http://purl.org/dc/dcmitype/"/>
    <ds:schemaRef ds:uri="http://schemas.microsoft.com/office/infopath/2007/PartnerControl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2689</TotalTime>
  <Words>1112</Words>
  <Application>Microsoft Office PowerPoint</Application>
  <PresentationFormat>Widescreen</PresentationFormat>
  <Paragraphs>93</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Gotham Book</vt:lpstr>
      <vt:lpstr>Office Theme</vt:lpstr>
      <vt:lpstr>PowerPoint Presentation</vt:lpstr>
      <vt:lpstr>PowerPoint Presentation</vt:lpstr>
      <vt:lpstr>MQA Leveraging 2020 Innovations</vt:lpstr>
      <vt:lpstr>PowerPoint Presentation</vt:lpstr>
      <vt:lpstr>PowerPoint Presentation</vt:lpstr>
      <vt:lpstr>PowerPoint Presentation</vt:lpstr>
      <vt:lpstr>Identification of Locations</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goes here.</dc:title>
  <dc:creator>Christopher Denno</dc:creator>
  <cp:lastModifiedBy>Antoinette Hall (CENSUS/CLMSO FED)</cp:lastModifiedBy>
  <cp:revision>256</cp:revision>
  <cp:lastPrinted>2019-07-18T12:57:59Z</cp:lastPrinted>
  <dcterms:created xsi:type="dcterms:W3CDTF">2019-05-29T13:40:18Z</dcterms:created>
  <dcterms:modified xsi:type="dcterms:W3CDTF">2020-02-11T17:56:43Z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e60335d0-899b-481e-b2f2-165c6ac72230</vt:lpwstr>
  </property>
  <property fmtid="{D5CDD505-2E9C-101B-9397-08002B2CF9AE}" pid="3" name="ContentTypeId">
    <vt:lpwstr>0x010100E721FE4478BD8940BC4FDB1D2EF71526</vt:lpwstr>
  </property>
</Properties>
</file>